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331" r:id="rId2"/>
    <p:sldId id="795" r:id="rId3"/>
    <p:sldId id="796" r:id="rId4"/>
    <p:sldId id="798" r:id="rId5"/>
    <p:sldId id="792" r:id="rId6"/>
    <p:sldId id="797" r:id="rId7"/>
    <p:sldId id="799" r:id="rId8"/>
    <p:sldId id="800" r:id="rId9"/>
    <p:sldId id="730" r:id="rId10"/>
    <p:sldId id="686" r:id="rId11"/>
    <p:sldId id="807" r:id="rId12"/>
    <p:sldId id="806" r:id="rId13"/>
    <p:sldId id="803" r:id="rId14"/>
    <p:sldId id="809" r:id="rId15"/>
    <p:sldId id="808" r:id="rId16"/>
    <p:sldId id="812" r:id="rId17"/>
    <p:sldId id="814" r:id="rId18"/>
    <p:sldId id="810" r:id="rId19"/>
    <p:sldId id="815" r:id="rId20"/>
    <p:sldId id="864" r:id="rId21"/>
    <p:sldId id="816" r:id="rId22"/>
    <p:sldId id="817" r:id="rId23"/>
    <p:sldId id="818" r:id="rId24"/>
    <p:sldId id="820" r:id="rId25"/>
    <p:sldId id="865" r:id="rId26"/>
    <p:sldId id="819" r:id="rId27"/>
    <p:sldId id="857" r:id="rId28"/>
    <p:sldId id="867" r:id="rId29"/>
    <p:sldId id="852" r:id="rId30"/>
    <p:sldId id="853" r:id="rId31"/>
    <p:sldId id="854" r:id="rId32"/>
    <p:sldId id="856" r:id="rId33"/>
    <p:sldId id="871" r:id="rId34"/>
    <p:sldId id="859" r:id="rId35"/>
    <p:sldId id="861" r:id="rId36"/>
    <p:sldId id="826" r:id="rId37"/>
    <p:sldId id="822" r:id="rId38"/>
    <p:sldId id="824" r:id="rId39"/>
    <p:sldId id="869" r:id="rId40"/>
    <p:sldId id="858" r:id="rId41"/>
    <p:sldId id="870" r:id="rId42"/>
    <p:sldId id="860" r:id="rId43"/>
    <p:sldId id="862" r:id="rId44"/>
    <p:sldId id="827" r:id="rId45"/>
    <p:sldId id="828" r:id="rId46"/>
    <p:sldId id="829" r:id="rId47"/>
    <p:sldId id="830" r:id="rId48"/>
    <p:sldId id="831" r:id="rId49"/>
    <p:sldId id="836" r:id="rId50"/>
    <p:sldId id="838" r:id="rId51"/>
    <p:sldId id="832" r:id="rId52"/>
    <p:sldId id="833" r:id="rId53"/>
    <p:sldId id="834" r:id="rId54"/>
    <p:sldId id="839" r:id="rId55"/>
    <p:sldId id="840" r:id="rId56"/>
    <p:sldId id="841" r:id="rId57"/>
    <p:sldId id="842" r:id="rId58"/>
    <p:sldId id="845" r:id="rId59"/>
    <p:sldId id="846" r:id="rId60"/>
    <p:sldId id="847" r:id="rId61"/>
    <p:sldId id="848" r:id="rId62"/>
    <p:sldId id="849" r:id="rId63"/>
    <p:sldId id="868" r:id="rId64"/>
    <p:sldId id="726" r:id="rId65"/>
    <p:sldId id="729" r:id="rId66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MV Boli" panose="02000500030200090000" pitchFamily="2" charset="0"/>
      <p:regular r:id="rId74"/>
    </p:embeddedFont>
    <p:embeddedFont>
      <p:font typeface="Titillium Web" panose="020B0604020202020204" charset="0"/>
      <p:regular r:id="rId75"/>
      <p:bold r:id="rId76"/>
      <p:italic r:id="rId77"/>
      <p:boldItalic r:id="rId78"/>
    </p:embeddedFont>
    <p:embeddedFont>
      <p:font typeface="Titillium Web SemiBold" panose="020B0604020202020204" charset="0"/>
      <p:bold r:id="rId79"/>
      <p:boldItalic r:id="rId80"/>
    </p:embeddedFont>
    <p:embeddedFont>
      <p:font typeface="Wingdings 2" panose="05020102010507070707" pitchFamily="18" charset="2"/>
      <p:regular r:id="rId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4949"/>
    <a:srgbClr val="0000FF"/>
    <a:srgbClr val="000099"/>
    <a:srgbClr val="FF9421"/>
    <a:srgbClr val="490092"/>
    <a:srgbClr val="FFFFFF"/>
    <a:srgbClr val="009292"/>
    <a:srgbClr val="B66DFF"/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76" autoAdjust="0"/>
    <p:restoredTop sz="91124" autoAdjust="0"/>
  </p:normalViewPr>
  <p:slideViewPr>
    <p:cSldViewPr>
      <p:cViewPr varScale="1">
        <p:scale>
          <a:sx n="90" d="100"/>
          <a:sy n="90" d="100"/>
        </p:scale>
        <p:origin x="66" y="6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1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49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64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56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3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54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521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1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6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0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95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92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5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0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4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2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89" y="951570"/>
            <a:ext cx="8525250" cy="144016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6525" y="2751769"/>
            <a:ext cx="8522914" cy="9451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86BDFC-235D-46EE-A5F4-4A94CB8C187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26645"/>
            <a:ext cx="415846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626645"/>
            <a:ext cx="406845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683A70F-ED3A-48D7-AC66-99DD2D62E4C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DD67FE-CEEC-4FA5-A824-0959D56FCBB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913FBA-C207-43FF-BC26-ECE21B2BA8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FC0D967-7A58-498E-A946-1019457B212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74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239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0271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7206-B0CA-487E-A890-485A6AD87D22}"/>
              </a:ext>
            </a:extLst>
          </p:cNvPr>
          <p:cNvSpPr txBox="1"/>
          <p:nvPr userDrawn="1"/>
        </p:nvSpPr>
        <p:spPr>
          <a:xfrm>
            <a:off x="71499" y="4793647"/>
            <a:ext cx="373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 / @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/ #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9C0F6115-D52F-4FCA-92BA-36164C896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6476"/>
            <a:ext cx="1170130" cy="2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721" r:id="rId6"/>
    <p:sldLayoutId id="2147483762" r:id="rId7"/>
    <p:sldLayoutId id="2147483763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Error Handling</a:t>
            </a:r>
            <a:endParaRPr lang="en-GB" dirty="0"/>
          </a:p>
        </p:txBody>
      </p:sp>
      <p:sp>
        <p:nvSpPr>
          <p:cNvPr id="3" name="Text Placeholder 2" descr=" 3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Adám Brudzewsky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 7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 descr=" 10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1646675" y="2841780"/>
            <a:ext cx="1440161" cy="1006569"/>
          </a:xfrm>
          <a:prstGeom prst="wedgeEllipseCallout">
            <a:avLst>
              <a:gd name="adj1" fmla="val 72421"/>
              <a:gd name="adj2" fmla="val -69756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13807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371600" algn="ctr"/>
                <a:tab pos="3230563" algn="ctr"/>
                <a:tab pos="4803775" algn="ctr"/>
                <a:tab pos="6175375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en-GB" dirty="0"/>
              <a:t>scalar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7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	┌────</a:t>
            </a:r>
            <a:r>
              <a:rPr lang="en-GB" dirty="0"/>
              <a:t> scalar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────┐</a:t>
            </a: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/>
              <a:t>errno</a:t>
            </a: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⊂</a:t>
            </a:r>
            <a:r>
              <a:rPr lang="en-GB" dirty="0"/>
              <a:t>name-value pairs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	┌────</a:t>
            </a:r>
            <a:r>
              <a:rPr lang="en-GB" dirty="0"/>
              <a:t> scalar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────┐</a:t>
            </a: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/>
              <a:t>errno</a:t>
            </a: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	⊂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name-value pairs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45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GB" dirty="0"/>
              <a:t>Signal Error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19"/>
            <a:ext cx="9109012" cy="364540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M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=≢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(+⌿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)÷≢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2.8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    M ⍬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94811B6-3952-4F7C-972F-98507BB9EC3B}"/>
              </a:ext>
            </a:extLst>
          </p:cNvPr>
          <p:cNvSpPr/>
          <p:nvPr/>
        </p:nvSpPr>
        <p:spPr>
          <a:xfrm>
            <a:off x="6147175" y="1536635"/>
            <a:ext cx="1553357" cy="1035115"/>
          </a:xfrm>
          <a:prstGeom prst="wedgeEllipseCallout">
            <a:avLst>
              <a:gd name="adj1" fmla="val -111424"/>
              <a:gd name="adj2" fmla="val -12036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11::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DOMAIN</a:t>
            </a:r>
            <a:b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ERROR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8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	┌────</a:t>
            </a:r>
            <a:r>
              <a:rPr lang="en-GB" dirty="0"/>
              <a:t> scalar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────┐</a:t>
            </a: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/>
              <a:t>errno</a:t>
            </a: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	⊂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name-value pairs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0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	┌────</a:t>
            </a:r>
            <a:r>
              <a:rPr lang="en-GB" dirty="0"/>
              <a:t> scalar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────┐</a:t>
            </a: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errno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⊂</a:t>
            </a:r>
            <a:r>
              <a:rPr lang="en-GB" dirty="0"/>
              <a:t>name-value pairs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425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230563" algn="ctr"/>
              </a:tabLst>
            </a:pP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 </a:t>
            </a:r>
            <a:r>
              <a:rPr lang="en-GB" dirty="0"/>
              <a:t>name-value pairs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19408"/>
      </p:ext>
    </p:extLst>
  </p:cSld>
  <p:clrMapOvr>
    <a:masterClrMapping/>
  </p:clrMapOvr>
  <p:transition advTm="1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08C7F8-7A0B-4D29-9A4B-A25A6D8186A5}"/>
              </a:ext>
            </a:extLst>
          </p:cNvPr>
          <p:cNvSpPr/>
          <p:nvPr/>
        </p:nvSpPr>
        <p:spPr>
          <a:xfrm>
            <a:off x="5472099" y="1733416"/>
            <a:ext cx="2989775" cy="70331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85" y="811050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230563" algn="ctr"/>
              </a:tabLst>
            </a:pP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 </a:t>
            </a:r>
            <a:r>
              <a:rPr lang="en-GB" dirty="0"/>
              <a:t>name-value pairs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41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Tm="500">
        <p159:morph option="byObject"/>
      </p:transition>
    </mc:Choice>
    <mc:Fallback xmlns="">
      <p:transition spd="slow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Diagnostic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820472" cy="351039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1800" dirty="0">
                <a:solidFill>
                  <a:srgbClr val="000099"/>
                </a:solidFill>
                <a:latin typeface="APL385 Unicode" panose="020B0709000202000203" pitchFamily="49" charset="0"/>
              </a:rPr>
              <a:t>⎕JSON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⍠</a:t>
            </a:r>
            <a:r>
              <a:rPr lang="en-GB" sz="1800" dirty="0">
                <a:solidFill>
                  <a:srgbClr val="494949"/>
                </a:solidFill>
                <a:latin typeface="APL385 Unicode" panose="020B0709000202000203" pitchFamily="49" charset="0"/>
              </a:rPr>
              <a:t>'Compact'0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1800" dirty="0">
                <a:solidFill>
                  <a:srgbClr val="000099"/>
                </a:solidFill>
                <a:latin typeface="APL385 Unicode" panose="020B0709000202000203" pitchFamily="49" charset="0"/>
              </a:rPr>
              <a:t>⎕DMX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{          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"Category": "General",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"DM": [  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  "DOMAIN ERROR",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  "      1÷0",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  "       ∧"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],       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"EM": "DOMAIN ERROR",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"EN": 11,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"ENX": 1,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"</a:t>
            </a:r>
            <a:r>
              <a:rPr lang="en-GB" sz="1800" dirty="0" err="1">
                <a:latin typeface="APL385 Unicode" panose="020B0709000202000203" pitchFamily="49" charset="0"/>
              </a:rPr>
              <a:t>HelpURL</a:t>
            </a:r>
            <a:r>
              <a:rPr lang="en-GB" sz="1800" dirty="0">
                <a:latin typeface="APL385 Unicode" panose="020B0709000202000203" pitchFamily="49" charset="0"/>
              </a:rPr>
              <a:t>": "https://help.dyalog.com/</a:t>
            </a:r>
            <a:r>
              <a:rPr lang="en-GB" sz="1800" dirty="0" err="1">
                <a:latin typeface="APL385 Unicode" panose="020B0709000202000203" pitchFamily="49" charset="0"/>
              </a:rPr>
              <a:t>dmx</a:t>
            </a:r>
            <a:r>
              <a:rPr lang="en-GB" sz="1800" dirty="0">
                <a:latin typeface="APL385 Unicode" panose="020B0709000202000203" pitchFamily="49" charset="0"/>
              </a:rPr>
              <a:t>/18.0/General/1",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27173DF-279E-4729-8DCC-614E7C6A3F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7C50AA-8D6C-41C6-9499-6D0E6409BA52}"/>
              </a:ext>
            </a:extLst>
          </p:cNvPr>
          <p:cNvSpPr/>
          <p:nvPr/>
        </p:nvSpPr>
        <p:spPr>
          <a:xfrm>
            <a:off x="5472099" y="1733416"/>
            <a:ext cx="2989775" cy="70331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  <a:cs typeface="MV Boli" panose="02000500030200090000" pitchFamily="2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4ED7B1-8CDC-463D-A004-AB360C25033F}"/>
              </a:ext>
            </a:extLst>
          </p:cNvPr>
          <p:cNvSpPr txBox="1">
            <a:spLocks/>
          </p:cNvSpPr>
          <p:nvPr/>
        </p:nvSpPr>
        <p:spPr>
          <a:xfrm>
            <a:off x="3536885" y="811050"/>
            <a:ext cx="861395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3230563" algn="ctr"/>
              </a:tabLst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  <a:tabLst>
                <a:tab pos="3230563" algn="ctr"/>
              </a:tabLst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 </a:t>
            </a:r>
            <a:r>
              <a:rPr lang="en-GB" dirty="0"/>
              <a:t>name-value pairs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Diagnostic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820472" cy="351039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⎕JSON⍠'Compact'0⊢</a:t>
            </a:r>
            <a:r>
              <a:rPr lang="en-GB" sz="1800" dirty="0">
                <a:solidFill>
                  <a:srgbClr val="000099"/>
                </a:solidFill>
                <a:latin typeface="APL385 Unicode" panose="020B0709000202000203" pitchFamily="49" charset="0"/>
              </a:rPr>
              <a:t>⎕DMX</a:t>
            </a:r>
            <a:endParaRPr lang="en-GB" sz="1800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{          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"</a:t>
            </a:r>
            <a:r>
              <a:rPr lang="en-GB" sz="1800" dirty="0">
                <a:solidFill>
                  <a:srgbClr val="009292"/>
                </a:solidFill>
                <a:latin typeface="APL385 Unicode" panose="020B0709000202000203" pitchFamily="49" charset="0"/>
              </a:rPr>
              <a:t>Category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1800" dirty="0">
                <a:latin typeface="APL385 Unicode" panose="020B0709000202000203" pitchFamily="49" charset="0"/>
              </a:rPr>
              <a:t>: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"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General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",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"</a:t>
            </a:r>
            <a:r>
              <a:rPr lang="en-GB" sz="1800" dirty="0">
                <a:solidFill>
                  <a:srgbClr val="009292"/>
                </a:solidFill>
                <a:latin typeface="APL385 Unicode" panose="020B0709000202000203" pitchFamily="49" charset="0"/>
              </a:rPr>
              <a:t>DM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1800" dirty="0">
                <a:latin typeface="APL385 Unicode" panose="020B0709000202000203" pitchFamily="49" charset="0"/>
              </a:rPr>
              <a:t>: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[  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  "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DOMAIN ERROR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",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  "      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1÷0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",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  "       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∧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],       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"</a:t>
            </a:r>
            <a:r>
              <a:rPr lang="en-GB" sz="1800" dirty="0">
                <a:solidFill>
                  <a:srgbClr val="009292"/>
                </a:solidFill>
                <a:latin typeface="APL385 Unicode" panose="020B0709000202000203" pitchFamily="49" charset="0"/>
              </a:rPr>
              <a:t>EM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1800" dirty="0">
                <a:latin typeface="APL385 Unicode" panose="020B0709000202000203" pitchFamily="49" charset="0"/>
              </a:rPr>
              <a:t>: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"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DOMAIN ERROR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",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"</a:t>
            </a:r>
            <a:r>
              <a:rPr lang="en-GB" sz="1800" dirty="0">
                <a:solidFill>
                  <a:srgbClr val="009292"/>
                </a:solidFill>
                <a:latin typeface="APL385 Unicode" panose="020B0709000202000203" pitchFamily="49" charset="0"/>
              </a:rPr>
              <a:t>EN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1800" dirty="0">
                <a:latin typeface="APL385 Unicode" panose="020B0709000202000203" pitchFamily="49" charset="0"/>
              </a:rPr>
              <a:t>: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11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,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"</a:t>
            </a:r>
            <a:r>
              <a:rPr lang="en-GB" sz="1800" dirty="0">
                <a:solidFill>
                  <a:srgbClr val="009292"/>
                </a:solidFill>
                <a:latin typeface="APL385 Unicode" panose="020B0709000202000203" pitchFamily="49" charset="0"/>
              </a:rPr>
              <a:t>ENX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1800" dirty="0">
                <a:latin typeface="APL385 Unicode" panose="020B0709000202000203" pitchFamily="49" charset="0"/>
              </a:rPr>
              <a:t>: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1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,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"</a:t>
            </a:r>
            <a:r>
              <a:rPr lang="en-GB" sz="1800" dirty="0" err="1">
                <a:solidFill>
                  <a:srgbClr val="009292"/>
                </a:solidFill>
                <a:latin typeface="APL385 Unicode" panose="020B0709000202000203" pitchFamily="49" charset="0"/>
              </a:rPr>
              <a:t>HelpURL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1800" dirty="0">
                <a:latin typeface="APL385 Unicode" panose="020B0709000202000203" pitchFamily="49" charset="0"/>
              </a:rPr>
              <a:t>: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"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https://help.dyalog.com/</a:t>
            </a:r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  <a:latin typeface="APL385 Unicode" panose="020B0709000202000203" pitchFamily="49" charset="0"/>
              </a:rPr>
              <a:t>d</a:t>
            </a:r>
            <a:r>
              <a:rPr lang="en-GB" sz="1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m</a:t>
            </a:r>
            <a:r>
              <a:rPr lang="en-GB" sz="1800" dirty="0" err="1">
                <a:solidFill>
                  <a:srgbClr val="490092"/>
                </a:solidFill>
                <a:latin typeface="APL385 Unicode" panose="020B0709000202000203" pitchFamily="49" charset="0"/>
              </a:rPr>
              <a:t>x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/18.0/General/1</a:t>
            </a:r>
            <a:r>
              <a:rPr lang="en-GB" sz="1800" dirty="0">
                <a:latin typeface="APL385 Unicode" panose="020B0709000202000203" pitchFamily="49" charset="0"/>
              </a:rPr>
              <a:t>",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27173DF-279E-4729-8DCC-614E7C6A3F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7C50AA-8D6C-41C6-9499-6D0E6409BA52}"/>
              </a:ext>
            </a:extLst>
          </p:cNvPr>
          <p:cNvSpPr/>
          <p:nvPr/>
        </p:nvSpPr>
        <p:spPr>
          <a:xfrm>
            <a:off x="5472099" y="1733416"/>
            <a:ext cx="2989775" cy="70331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  <a:cs typeface="MV Boli" panose="02000500030200090000" pitchFamily="2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4ED7B1-8CDC-463D-A004-AB360C25033F}"/>
              </a:ext>
            </a:extLst>
          </p:cNvPr>
          <p:cNvSpPr txBox="1">
            <a:spLocks/>
          </p:cNvSpPr>
          <p:nvPr/>
        </p:nvSpPr>
        <p:spPr>
          <a:xfrm>
            <a:off x="3536885" y="811050"/>
            <a:ext cx="861395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3230563" algn="ctr"/>
              </a:tabLst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  <a:tabLst>
                <a:tab pos="3230563" algn="ctr"/>
              </a:tabLst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 </a:t>
            </a:r>
            <a:r>
              <a:rPr lang="en-GB" dirty="0">
                <a:solidFill>
                  <a:srgbClr val="009292"/>
                </a:solidFill>
              </a:rPr>
              <a:t>name</a:t>
            </a:r>
            <a:r>
              <a:rPr lang="en-GB" dirty="0"/>
              <a:t>-</a:t>
            </a:r>
            <a:r>
              <a:rPr lang="en-GB" dirty="0">
                <a:solidFill>
                  <a:srgbClr val="490092"/>
                </a:solidFill>
              </a:rPr>
              <a:t>value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pairs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4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1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973388" algn="l"/>
                <a:tab pos="8058150" algn="r"/>
              </a:tabLst>
            </a:pPr>
            <a:r>
              <a:rPr lang="en-GB" dirty="0" err="1"/>
              <a:t>Tradfn</a:t>
            </a:r>
            <a:r>
              <a:rPr lang="en-GB" dirty="0"/>
              <a:t> structure	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/>
              <a:t>errnos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(</a:t>
            </a:r>
            <a:r>
              <a:rPr lang="en-GB" dirty="0">
                <a:solidFill>
                  <a:srgbClr val="494949"/>
                </a:solidFill>
              </a:rPr>
              <a:t>0</a:t>
            </a:r>
            <a:r>
              <a:rPr lang="en-GB" dirty="0"/>
              <a:t> means all)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973388" algn="l"/>
                <a:tab pos="8058150" algn="r"/>
              </a:tabLst>
            </a:pPr>
            <a:r>
              <a:rPr lang="en-GB" dirty="0"/>
              <a:t>Dfn error guard	 </a:t>
            </a:r>
            <a:r>
              <a:rPr lang="en-GB" dirty="0" err="1"/>
              <a:t>errnos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/>
              <a:t>code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0" algn="l"/>
                <a:tab pos="8058150" algn="r"/>
              </a:tabLst>
            </a:pPr>
            <a:r>
              <a:rPr lang="en-GB" dirty="0"/>
              <a:t>Error Number of last error	</a:t>
            </a: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0" algn="l"/>
                <a:tab pos="8058150" algn="r"/>
              </a:tabLst>
            </a:pPr>
            <a:r>
              <a:rPr lang="en-GB" dirty="0"/>
              <a:t>Error Message for number	</a:t>
            </a: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2660BC-9588-4548-A733-C0ACA2D134CA}"/>
              </a:ext>
            </a:extLst>
          </p:cNvPr>
          <p:cNvSpPr/>
          <p:nvPr/>
        </p:nvSpPr>
        <p:spPr>
          <a:xfrm>
            <a:off x="5067055" y="515971"/>
            <a:ext cx="4005446" cy="1110851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Number for given message</a:t>
            </a:r>
          </a:p>
          <a:p>
            <a:pPr algn="ctr"/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aplcart.info?q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=:: message</a:t>
            </a:r>
          </a:p>
        </p:txBody>
      </p:sp>
    </p:spTree>
    <p:extLst>
      <p:ext uri="{BB962C8B-B14F-4D97-AF65-F5344CB8AC3E}">
        <p14:creationId xmlns:p14="http://schemas.microsoft.com/office/powerpoint/2010/main" val="164909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Diagnostic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820472" cy="351039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⎕JSON⍠'Compact'0⊢</a:t>
            </a:r>
            <a:r>
              <a:rPr lang="en-GB" sz="1800" dirty="0">
                <a:solidFill>
                  <a:srgbClr val="000099"/>
                </a:solidFill>
                <a:latin typeface="APL385 Unicode" panose="020B0709000202000203" pitchFamily="49" charset="0"/>
              </a:rPr>
              <a:t>⎕DMX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{          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1914525" algn="l"/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"</a:t>
            </a:r>
            <a:r>
              <a:rPr lang="en-GB" sz="1800" dirty="0">
                <a:solidFill>
                  <a:srgbClr val="009292"/>
                </a:solidFill>
                <a:latin typeface="APL385 Unicode" panose="020B0709000202000203" pitchFamily="49" charset="0"/>
              </a:rPr>
              <a:t>Category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1800" dirty="0">
                <a:latin typeface="APL385 Unicode" panose="020B0709000202000203" pitchFamily="49" charset="0"/>
              </a:rPr>
              <a:t>: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	"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General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",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1914525" algn="l"/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"</a:t>
            </a:r>
            <a:r>
              <a:rPr lang="en-GB" sz="1800" dirty="0">
                <a:solidFill>
                  <a:srgbClr val="009292"/>
                </a:solidFill>
                <a:latin typeface="APL385 Unicode" panose="020B0709000202000203" pitchFamily="49" charset="0"/>
              </a:rPr>
              <a:t>DM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1800" dirty="0">
                <a:latin typeface="APL385 Unicode" panose="020B0709000202000203" pitchFamily="49" charset="0"/>
              </a:rPr>
              <a:t>: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[  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1914525" algn="l"/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  	"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DOMAIN ERROR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",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1914525" algn="l"/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  	"      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1÷0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",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1914525" algn="l"/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  	"       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∧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1914525" algn="l"/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],       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1914525" algn="l"/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"</a:t>
            </a:r>
            <a:r>
              <a:rPr lang="en-GB" sz="1800" dirty="0">
                <a:solidFill>
                  <a:srgbClr val="009292"/>
                </a:solidFill>
                <a:latin typeface="APL385 Unicode" panose="020B0709000202000203" pitchFamily="49" charset="0"/>
              </a:rPr>
              <a:t>EM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1800" dirty="0">
                <a:latin typeface="APL385 Unicode" panose="020B0709000202000203" pitchFamily="49" charset="0"/>
              </a:rPr>
              <a:t>: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	"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DOMAIN ERROR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",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1914525" algn="l"/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"</a:t>
            </a:r>
            <a:r>
              <a:rPr lang="en-GB" sz="1800" dirty="0">
                <a:solidFill>
                  <a:srgbClr val="009292"/>
                </a:solidFill>
                <a:latin typeface="APL385 Unicode" panose="020B0709000202000203" pitchFamily="49" charset="0"/>
              </a:rPr>
              <a:t>EN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1800" dirty="0">
                <a:latin typeface="APL385 Unicode" panose="020B0709000202000203" pitchFamily="49" charset="0"/>
              </a:rPr>
              <a:t>: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	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11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,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1914525" algn="l"/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"</a:t>
            </a:r>
            <a:r>
              <a:rPr lang="en-GB" sz="1800" dirty="0">
                <a:solidFill>
                  <a:srgbClr val="009292"/>
                </a:solidFill>
                <a:latin typeface="APL385 Unicode" panose="020B0709000202000203" pitchFamily="49" charset="0"/>
              </a:rPr>
              <a:t>ENX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1800" dirty="0">
                <a:latin typeface="APL385 Unicode" panose="020B0709000202000203" pitchFamily="49" charset="0"/>
              </a:rPr>
              <a:t>: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	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1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,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1914525" algn="l"/>
                <a:tab pos="4572000" algn="ctr"/>
              </a:tabLst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"</a:t>
            </a:r>
            <a:r>
              <a:rPr lang="en-GB" sz="1800" dirty="0" err="1">
                <a:solidFill>
                  <a:srgbClr val="009292"/>
                </a:solidFill>
                <a:latin typeface="APL385 Unicode" panose="020B0709000202000203" pitchFamily="49" charset="0"/>
              </a:rPr>
              <a:t>HelpURL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1800" dirty="0">
                <a:latin typeface="APL385 Unicode" panose="020B0709000202000203" pitchFamily="49" charset="0"/>
              </a:rPr>
              <a:t>: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	"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https://help.dyalog.com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  <a:latin typeface="APL385 Unicode" panose="020B0709000202000203" pitchFamily="49" charset="0"/>
              </a:rPr>
              <a:t>/</a:t>
            </a:r>
            <a:r>
              <a:rPr lang="en-GB" sz="1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d</a:t>
            </a:r>
            <a:r>
              <a:rPr lang="en-GB" sz="1800" dirty="0" err="1">
                <a:solidFill>
                  <a:srgbClr val="490092"/>
                </a:solidFill>
                <a:latin typeface="APL385 Unicode" panose="020B0709000202000203" pitchFamily="49" charset="0"/>
              </a:rPr>
              <a:t>mx</a:t>
            </a:r>
            <a:r>
              <a:rPr lang="en-GB" sz="1800" dirty="0">
                <a:solidFill>
                  <a:srgbClr val="490092"/>
                </a:solidFill>
                <a:latin typeface="APL385 Unicode" panose="020B0709000202000203" pitchFamily="49" charset="0"/>
              </a:rPr>
              <a:t>/18.0/General/1</a:t>
            </a:r>
            <a:r>
              <a:rPr lang="en-GB" sz="1800" dirty="0">
                <a:latin typeface="APL385 Unicode" panose="020B0709000202000203" pitchFamily="49" charset="0"/>
              </a:rPr>
              <a:t>",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27173DF-279E-4729-8DCC-614E7C6A3F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7C50AA-8D6C-41C6-9499-6D0E6409BA52}"/>
              </a:ext>
            </a:extLst>
          </p:cNvPr>
          <p:cNvSpPr/>
          <p:nvPr/>
        </p:nvSpPr>
        <p:spPr>
          <a:xfrm>
            <a:off x="5472099" y="1733416"/>
            <a:ext cx="2989775" cy="70331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  <a:cs typeface="MV Boli" panose="02000500030200090000" pitchFamily="2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4ED7B1-8CDC-463D-A004-AB360C25033F}"/>
              </a:ext>
            </a:extLst>
          </p:cNvPr>
          <p:cNvSpPr txBox="1">
            <a:spLocks/>
          </p:cNvSpPr>
          <p:nvPr/>
        </p:nvSpPr>
        <p:spPr>
          <a:xfrm>
            <a:off x="3536885" y="811050"/>
            <a:ext cx="861395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3230563" algn="ctr"/>
              </a:tabLst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  <a:tabLst>
                <a:tab pos="3230563" algn="ctr"/>
              </a:tabLst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 </a:t>
            </a:r>
            <a:r>
              <a:rPr lang="en-GB" dirty="0">
                <a:solidFill>
                  <a:srgbClr val="009292"/>
                </a:solidFill>
              </a:rPr>
              <a:t>name</a:t>
            </a:r>
            <a:r>
              <a:rPr lang="en-GB" dirty="0"/>
              <a:t>-</a:t>
            </a:r>
            <a:r>
              <a:rPr lang="en-GB" dirty="0">
                <a:solidFill>
                  <a:srgbClr val="490092"/>
                </a:solidFill>
              </a:rPr>
              <a:t>value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pairs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6537762-A9A9-4FF3-8607-AA57852C4CA0}"/>
              </a:ext>
            </a:extLst>
          </p:cNvPr>
          <p:cNvSpPr txBox="1">
            <a:spLocks/>
          </p:cNvSpPr>
          <p:nvPr/>
        </p:nvSpPr>
        <p:spPr>
          <a:xfrm>
            <a:off x="746574" y="1572639"/>
            <a:ext cx="2989775" cy="59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3230563" algn="ctr"/>
              </a:tabLst>
            </a:pPr>
            <a:r>
              <a:rPr lang="en-GB" b="1" u="heavy" dirty="0">
                <a:solidFill>
                  <a:srgbClr val="009292"/>
                </a:solidFill>
                <a:latin typeface="Titillium Web" panose="020B0604020202020204" charset="0"/>
              </a:rPr>
              <a:t> names </a:t>
            </a:r>
            <a:r>
              <a:rPr lang="en-GB" b="1" dirty="0">
                <a:latin typeface="Titillium Web" panose="020B0604020202020204" charset="0"/>
              </a:rPr>
              <a:t>	</a:t>
            </a:r>
            <a:r>
              <a:rPr lang="en-GB" b="1" u="heavy" dirty="0">
                <a:solidFill>
                  <a:srgbClr val="490092"/>
                </a:solidFill>
                <a:latin typeface="Titillium Web" panose="020B0604020202020204" charset="0"/>
              </a:rPr>
              <a:t> values </a:t>
            </a:r>
            <a:endParaRPr lang="en-GB" b="1" u="heavy" dirty="0">
              <a:solidFill>
                <a:schemeClr val="bg1">
                  <a:lumMod val="75000"/>
                </a:schemeClr>
              </a:solidFill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08C7F8-7A0B-4D29-9A4B-A25A6D8186A5}"/>
              </a:ext>
            </a:extLst>
          </p:cNvPr>
          <p:cNvSpPr/>
          <p:nvPr/>
        </p:nvSpPr>
        <p:spPr>
          <a:xfrm>
            <a:off x="5472099" y="1733416"/>
            <a:ext cx="2989775" cy="70331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85" y="811050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230563" algn="ctr"/>
              </a:tabLst>
            </a:pP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 </a:t>
            </a:r>
            <a:r>
              <a:rPr lang="en-GB" dirty="0">
                <a:solidFill>
                  <a:srgbClr val="009292"/>
                </a:solidFill>
              </a:rPr>
              <a:t>name</a:t>
            </a:r>
            <a:r>
              <a:rPr lang="en-GB" dirty="0"/>
              <a:t>-</a:t>
            </a:r>
            <a:r>
              <a:rPr lang="en-GB" dirty="0">
                <a:solidFill>
                  <a:srgbClr val="490092"/>
                </a:solidFill>
              </a:rPr>
              <a:t>value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pairs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">
        <p14:ripple/>
      </p:transition>
    </mc:Choice>
    <mc:Fallback xmlns="">
      <p:transition spd="slow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230563" algn="ctr"/>
              </a:tabLst>
            </a:pP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 </a:t>
            </a:r>
            <a:r>
              <a:rPr lang="en-GB" dirty="0">
                <a:solidFill>
                  <a:srgbClr val="009292"/>
                </a:solidFill>
              </a:rPr>
              <a:t>name</a:t>
            </a:r>
            <a:r>
              <a:rPr lang="en-GB" dirty="0"/>
              <a:t>-</a:t>
            </a:r>
            <a:r>
              <a:rPr lang="en-GB" dirty="0">
                <a:solidFill>
                  <a:srgbClr val="490092"/>
                </a:solidFill>
              </a:rPr>
              <a:t>value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pairs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87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	┌────</a:t>
            </a:r>
            <a:r>
              <a:rPr lang="en-GB" dirty="0"/>
              <a:t> scalar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────┐</a:t>
            </a: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errno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⊂</a:t>
            </a:r>
            <a:r>
              <a:rPr lang="en-GB" dirty="0">
                <a:solidFill>
                  <a:srgbClr val="009292"/>
                </a:solidFill>
              </a:rPr>
              <a:t>name</a:t>
            </a:r>
            <a:r>
              <a:rPr lang="en-GB" dirty="0"/>
              <a:t>-</a:t>
            </a:r>
            <a:r>
              <a:rPr lang="en-GB" dirty="0">
                <a:solidFill>
                  <a:srgbClr val="490092"/>
                </a:solidFill>
              </a:rPr>
              <a:t>value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pairs</a:t>
            </a:r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solidFill>
                  <a:srgbClr val="009292"/>
                </a:solidFill>
                <a:latin typeface="APL385 Unicode" panose="020B0709000202000203" pitchFamily="49" charset="0"/>
              </a:rPr>
              <a:t>EN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      </a:t>
            </a:r>
            <a:r>
              <a:rPr lang="en-GB" dirty="0">
                <a:solidFill>
                  <a:srgbClr val="490092"/>
                </a:solidFill>
                <a:latin typeface="APL385 Unicode" panose="020B0709000202000203" pitchFamily="49" charset="0"/>
              </a:rPr>
              <a:t>11</a:t>
            </a:r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solidFill>
                  <a:srgbClr val="009292"/>
                </a:solidFill>
                <a:latin typeface="APL385 Unicode" panose="020B0709000202000203" pitchFamily="49" charset="0"/>
              </a:rPr>
              <a:t>EM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      '</a:t>
            </a:r>
            <a:r>
              <a:rPr lang="en-GB" dirty="0">
                <a:solidFill>
                  <a:srgbClr val="490092"/>
                </a:solidFill>
                <a:latin typeface="APL385 Unicode" panose="020B0709000202000203" pitchFamily="49" charset="0"/>
              </a:rPr>
              <a:t>MEAN ERROR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solidFill>
                  <a:srgbClr val="009292"/>
                </a:solidFill>
                <a:latin typeface="APL385 Unicode" panose="020B0709000202000203" pitchFamily="49" charset="0"/>
              </a:rPr>
              <a:t>Message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 '</a:t>
            </a:r>
            <a:r>
              <a:rPr lang="en-GB" sz="2800" dirty="0">
                <a:solidFill>
                  <a:srgbClr val="490092"/>
                </a:solidFill>
                <a:latin typeface="APL385 Unicode" panose="020B0709000202000203" pitchFamily="49" charset="0"/>
              </a:rPr>
              <a:t>Empty 1st axis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4102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	┌────</a:t>
            </a:r>
            <a:r>
              <a:rPr lang="en-GB" dirty="0"/>
              <a:t> scalar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────┐</a:t>
            </a:r>
            <a:endParaRPr lang="en-GB" dirty="0"/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errno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3230563" algn="ctr"/>
              </a:tabLst>
            </a:pP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GB" dirty="0"/>
              <a:t>name-value pairs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4DBC1-EB35-467F-87DE-529AB7394C8F}"/>
              </a:ext>
            </a:extLst>
          </p:cNvPr>
          <p:cNvSpPr txBox="1"/>
          <p:nvPr/>
        </p:nvSpPr>
        <p:spPr>
          <a:xfrm>
            <a:off x="323527" y="2984244"/>
            <a:ext cx="12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'EN'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4344E-CDBF-40B9-AD1C-FE5FCFD53391}"/>
              </a:ext>
            </a:extLst>
          </p:cNvPr>
          <p:cNvSpPr txBox="1"/>
          <p:nvPr/>
        </p:nvSpPr>
        <p:spPr>
          <a:xfrm>
            <a:off x="2450667" y="2984034"/>
            <a:ext cx="12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09DDA-D681-447E-AFCA-12E858B21A57}"/>
              </a:ext>
            </a:extLst>
          </p:cNvPr>
          <p:cNvSpPr txBox="1"/>
          <p:nvPr/>
        </p:nvSpPr>
        <p:spPr>
          <a:xfrm>
            <a:off x="2451626" y="3496059"/>
            <a:ext cx="342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'MEAN ERROR'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19F84-01F5-4A7A-8C4F-D51C05DAEEFB}"/>
              </a:ext>
            </a:extLst>
          </p:cNvPr>
          <p:cNvSpPr txBox="1"/>
          <p:nvPr/>
        </p:nvSpPr>
        <p:spPr>
          <a:xfrm>
            <a:off x="323527" y="3495559"/>
            <a:ext cx="12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'EM'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DCB379-56FA-4F78-8CF9-9424559E7D64}"/>
              </a:ext>
            </a:extLst>
          </p:cNvPr>
          <p:cNvSpPr txBox="1"/>
          <p:nvPr/>
        </p:nvSpPr>
        <p:spPr>
          <a:xfrm>
            <a:off x="323338" y="4005952"/>
            <a:ext cx="212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'Message'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2E3F8-0EBA-4D20-8D6A-F3BEA0A21EE8}"/>
              </a:ext>
            </a:extLst>
          </p:cNvPr>
          <p:cNvSpPr txBox="1"/>
          <p:nvPr/>
        </p:nvSpPr>
        <p:spPr>
          <a:xfrm>
            <a:off x="2450530" y="4007148"/>
            <a:ext cx="363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'Empty 1st axis'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9A27A-2E48-4A70-9EBF-63A02B67D621}"/>
              </a:ext>
            </a:extLst>
          </p:cNvPr>
          <p:cNvSpPr txBox="1"/>
          <p:nvPr/>
        </p:nvSpPr>
        <p:spPr>
          <a:xfrm>
            <a:off x="2120536" y="2460718"/>
            <a:ext cx="44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⊂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FA00BB-36EA-47FA-BDC7-703E142B0DB2}"/>
              </a:ext>
            </a:extLst>
          </p:cNvPr>
          <p:cNvSpPr txBox="1"/>
          <p:nvPr/>
        </p:nvSpPr>
        <p:spPr>
          <a:xfrm>
            <a:off x="323338" y="1437274"/>
            <a:ext cx="224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⎕SIGNAL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11650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4DBC1-EB35-467F-87DE-529AB7394C8F}"/>
              </a:ext>
            </a:extLst>
          </p:cNvPr>
          <p:cNvSpPr txBox="1"/>
          <p:nvPr/>
        </p:nvSpPr>
        <p:spPr>
          <a:xfrm>
            <a:off x="2239694" y="1447636"/>
            <a:ext cx="12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'EN'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4344E-CDBF-40B9-AD1C-FE5FCFD53391}"/>
              </a:ext>
            </a:extLst>
          </p:cNvPr>
          <p:cNvSpPr txBox="1"/>
          <p:nvPr/>
        </p:nvSpPr>
        <p:spPr>
          <a:xfrm>
            <a:off x="3301000" y="1447636"/>
            <a:ext cx="12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09DDA-D681-447E-AFCA-12E858B21A57}"/>
              </a:ext>
            </a:extLst>
          </p:cNvPr>
          <p:cNvSpPr txBox="1"/>
          <p:nvPr/>
        </p:nvSpPr>
        <p:spPr>
          <a:xfrm>
            <a:off x="5216789" y="1447636"/>
            <a:ext cx="342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'MEAN ERROR'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19F84-01F5-4A7A-8C4F-D51C05DAEEFB}"/>
              </a:ext>
            </a:extLst>
          </p:cNvPr>
          <p:cNvSpPr txBox="1"/>
          <p:nvPr/>
        </p:nvSpPr>
        <p:spPr>
          <a:xfrm>
            <a:off x="4153714" y="1447636"/>
            <a:ext cx="12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'EM'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DCB379-56FA-4F78-8CF9-9424559E7D64}"/>
              </a:ext>
            </a:extLst>
          </p:cNvPr>
          <p:cNvSpPr txBox="1"/>
          <p:nvPr/>
        </p:nvSpPr>
        <p:spPr>
          <a:xfrm>
            <a:off x="8193884" y="1447636"/>
            <a:ext cx="212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'Message'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2E3F8-0EBA-4D20-8D6A-F3BEA0A21EE8}"/>
              </a:ext>
            </a:extLst>
          </p:cNvPr>
          <p:cNvSpPr txBox="1"/>
          <p:nvPr/>
        </p:nvSpPr>
        <p:spPr>
          <a:xfrm>
            <a:off x="10321642" y="1447636"/>
            <a:ext cx="363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'Empty 1st axis'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9A27A-2E48-4A70-9EBF-63A02B67D621}"/>
              </a:ext>
            </a:extLst>
          </p:cNvPr>
          <p:cNvSpPr txBox="1"/>
          <p:nvPr/>
        </p:nvSpPr>
        <p:spPr>
          <a:xfrm>
            <a:off x="1813355" y="1437100"/>
            <a:ext cx="44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⊂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50D662-6FD4-425D-806C-C2D7A78ADE9B}"/>
              </a:ext>
            </a:extLst>
          </p:cNvPr>
          <p:cNvSpPr txBox="1"/>
          <p:nvPr/>
        </p:nvSpPr>
        <p:spPr>
          <a:xfrm>
            <a:off x="323338" y="1437274"/>
            <a:ext cx="224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⎕SIGNAL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871AE-9C00-4122-9FE0-F97AC3FBBC33}"/>
              </a:ext>
            </a:extLst>
          </p:cNvPr>
          <p:cNvSpPr txBox="1"/>
          <p:nvPr/>
        </p:nvSpPr>
        <p:spPr>
          <a:xfrm>
            <a:off x="1810180" y="1452975"/>
            <a:ext cx="685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(       )(                 )(</a:t>
            </a:r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6154D8-C194-429D-B899-8F57DC70A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83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GB" dirty="0"/>
              <a:t>Signal Error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01620"/>
            <a:ext cx="9874097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M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=≢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</a:t>
            </a:r>
            <a:endParaRPr lang="en-GB" sz="2400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(+⌿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)÷≢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2.8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MEAN ERROR: Empty 1st axis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    M 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98B8D-CC23-4D41-AD45-8DCDDE8EB8D8}"/>
              </a:ext>
            </a:extLst>
          </p:cNvPr>
          <p:cNvSpPr txBox="1"/>
          <p:nvPr/>
        </p:nvSpPr>
        <p:spPr>
          <a:xfrm>
            <a:off x="4522233" y="1693135"/>
            <a:ext cx="123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'EN'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BB21A-F3E5-435A-87DD-1CE45778611C}"/>
              </a:ext>
            </a:extLst>
          </p:cNvPr>
          <p:cNvSpPr txBox="1"/>
          <p:nvPr/>
        </p:nvSpPr>
        <p:spPr>
          <a:xfrm>
            <a:off x="5435047" y="1691445"/>
            <a:ext cx="123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94AA0-E600-4604-98BD-E5BD056E519D}"/>
              </a:ext>
            </a:extLst>
          </p:cNvPr>
          <p:cNvSpPr txBox="1"/>
          <p:nvPr/>
        </p:nvSpPr>
        <p:spPr>
          <a:xfrm>
            <a:off x="7077994" y="1691446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'MEAN ERROR'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F8D12-8FC0-492D-AF57-744C3F441C93}"/>
              </a:ext>
            </a:extLst>
          </p:cNvPr>
          <p:cNvSpPr txBox="1"/>
          <p:nvPr/>
        </p:nvSpPr>
        <p:spPr>
          <a:xfrm>
            <a:off x="6164651" y="1691443"/>
            <a:ext cx="123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'EM'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5ED816-C7EF-4313-B11D-7D22E8BE596D}"/>
              </a:ext>
            </a:extLst>
          </p:cNvPr>
          <p:cNvSpPr txBox="1"/>
          <p:nvPr/>
        </p:nvSpPr>
        <p:spPr>
          <a:xfrm>
            <a:off x="9633989" y="1692990"/>
            <a:ext cx="212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'Message'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34D9F-8605-430E-9C1A-ACA6D608A43C}"/>
              </a:ext>
            </a:extLst>
          </p:cNvPr>
          <p:cNvSpPr txBox="1"/>
          <p:nvPr/>
        </p:nvSpPr>
        <p:spPr>
          <a:xfrm>
            <a:off x="4157431" y="170027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⊂</a:t>
            </a:r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55EED-1A67-408E-AEA8-DF9EDE9BCEB6}"/>
              </a:ext>
            </a:extLst>
          </p:cNvPr>
          <p:cNvSpPr txBox="1"/>
          <p:nvPr/>
        </p:nvSpPr>
        <p:spPr>
          <a:xfrm>
            <a:off x="2879099" y="1700133"/>
            <a:ext cx="224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⎕SIGNAL</a:t>
            </a:r>
            <a:endParaRPr lang="en-GB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67BB02-3285-42D2-886D-082CA3BDE288}"/>
              </a:ext>
            </a:extLst>
          </p:cNvPr>
          <p:cNvSpPr txBox="1"/>
          <p:nvPr/>
        </p:nvSpPr>
        <p:spPr>
          <a:xfrm>
            <a:off x="4157431" y="1700299"/>
            <a:ext cx="685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(       )(                 )(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08088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use-cases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for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r>
              <a:rPr lang="en-US" sz="3600" dirty="0"/>
              <a:t> </a:t>
            </a:r>
            <a:endParaRPr lang="da-DK" sz="2400" b="1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474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Assert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utility function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US" sz="3600" dirty="0"/>
              <a:t> … </a:t>
            </a:r>
            <a:r>
              <a:rPr lang="fr-FR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r>
              <a:rPr lang="en-US" sz="3600" dirty="0"/>
              <a:t> …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endParaRPr lang="da-DK" sz="2400" b="1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0DB9564-FD59-4980-A703-1A993742BC67}"/>
              </a:ext>
            </a:extLst>
          </p:cNvPr>
          <p:cNvSpPr/>
          <p:nvPr/>
        </p:nvSpPr>
        <p:spPr>
          <a:xfrm>
            <a:off x="6390202" y="1266605"/>
            <a:ext cx="2430270" cy="990110"/>
          </a:xfrm>
          <a:prstGeom prst="rightArrow">
            <a:avLst/>
          </a:prstGeom>
          <a:solidFill>
            <a:srgbClr val="FF9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itillium Web SemiBold" panose="00000700000000000000" pitchFamily="2" charset="0"/>
              </a:rPr>
              <a:t>aplcart.info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FAD379D-7E42-40A8-A48B-425C5453795D}"/>
              </a:ext>
            </a:extLst>
          </p:cNvPr>
          <p:cNvSpPr/>
          <p:nvPr/>
        </p:nvSpPr>
        <p:spPr>
          <a:xfrm>
            <a:off x="2804636" y="3475083"/>
            <a:ext cx="2077279" cy="1035115"/>
          </a:xfrm>
          <a:prstGeom prst="wedgeEllipseCallout">
            <a:avLst>
              <a:gd name="adj1" fmla="val 91948"/>
              <a:gd name="adj2" fmla="val -14821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18.1: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]</a:t>
            </a:r>
            <a:r>
              <a:rPr lang="en-GB" sz="2400" dirty="0" err="1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APLcart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6AACCB-C3B1-46FA-A684-F347C8A04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050634-8537-4163-AD4F-7301C7F3BD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4990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2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394200" algn="l"/>
                <a:tab pos="5314950" algn="r"/>
                <a:tab pos="8229600" algn="r"/>
              </a:tabLst>
            </a:pPr>
            <a:r>
              <a:rPr lang="en-GB" dirty="0"/>
              <a:t>Execute there on error	</a:t>
            </a:r>
            <a:r>
              <a:rPr lang="en-GB" sz="2800" dirty="0">
                <a:solidFill>
                  <a:srgbClr val="000099"/>
                </a:solidFill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solidFill>
                  <a:srgbClr val="000099"/>
                </a:solidFill>
                <a:latin typeface="APL385 Unicode" panose="020B0709000202000203" pitchFamily="49" charset="0"/>
              </a:rPr>
              <a:t>TRAP</a:t>
            </a:r>
            <a:r>
              <a:rPr lang="en-GB" sz="28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/>
              <a:t>errnos</a:t>
            </a:r>
            <a:r>
              <a:rPr lang="en-GB" dirty="0"/>
              <a:t> </a:t>
            </a:r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'E'</a:t>
            </a:r>
            <a:r>
              <a:rPr lang="en-GB" dirty="0"/>
              <a:t> code</a:t>
            </a:r>
            <a:endParaRPr lang="en-GB" sz="28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394200" algn="l"/>
                <a:tab pos="5314950" algn="r"/>
                <a:tab pos="8229600" algn="r"/>
              </a:tabLst>
            </a:pPr>
            <a:r>
              <a:rPr lang="en-GB" dirty="0"/>
              <a:t>Cut back and execute	</a:t>
            </a:r>
            <a:r>
              <a:rPr lang="en-GB" sz="2800" dirty="0">
                <a:solidFill>
                  <a:srgbClr val="000099"/>
                </a:solidFill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solidFill>
                  <a:srgbClr val="000099"/>
                </a:solidFill>
                <a:latin typeface="APL385 Unicode" panose="020B0709000202000203" pitchFamily="49" charset="0"/>
              </a:rPr>
              <a:t>TRAP</a:t>
            </a:r>
            <a:r>
              <a:rPr lang="en-GB" sz="28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/>
              <a:t>errnos</a:t>
            </a:r>
            <a:r>
              <a:rPr lang="en-GB" dirty="0"/>
              <a:t> </a:t>
            </a:r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'C'</a:t>
            </a:r>
            <a:r>
              <a:rPr lang="en-GB" dirty="0"/>
              <a:t> code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394200" algn="l"/>
                <a:tab pos="5314950" algn="r"/>
                <a:tab pos="8229600" algn="r"/>
              </a:tabLst>
            </a:pPr>
            <a:r>
              <a:rPr lang="en-GB" dirty="0" err="1"/>
              <a:t>Ext'd</a:t>
            </a:r>
            <a:r>
              <a:rPr lang="en-GB" dirty="0"/>
              <a:t> Diagnostic Message	</a:t>
            </a:r>
            <a:r>
              <a:rPr lang="en-GB" sz="2800" dirty="0">
                <a:solidFill>
                  <a:srgbClr val="000099"/>
                </a:solidFill>
                <a:latin typeface="APL385 Unicode" panose="020B0709000202000203" pitchFamily="49" charset="0"/>
              </a:rPr>
              <a:t>⎕DMX</a:t>
            </a:r>
            <a:endParaRPr lang="en-GB" dirty="0">
              <a:solidFill>
                <a:srgbClr val="000099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2660BC-9588-4548-A733-C0ACA2D134CA}"/>
              </a:ext>
            </a:extLst>
          </p:cNvPr>
          <p:cNvSpPr/>
          <p:nvPr/>
        </p:nvSpPr>
        <p:spPr>
          <a:xfrm>
            <a:off x="5067055" y="515971"/>
            <a:ext cx="4005446" cy="1110851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 error message</a:t>
            </a:r>
          </a:p>
          <a:p>
            <a:pPr algn="ctr"/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aplcart.info?q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=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dmx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998A1-4100-4F78-BBEA-266922CC9C0F}"/>
              </a:ext>
            </a:extLst>
          </p:cNvPr>
          <p:cNvSpPr/>
          <p:nvPr/>
        </p:nvSpPr>
        <p:spPr>
          <a:xfrm>
            <a:off x="1599789" y="3745035"/>
            <a:ext cx="1594519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dyalog.tv</a:t>
            </a:r>
          </a:p>
        </p:txBody>
      </p:sp>
    </p:spTree>
    <p:extLst>
      <p:ext uri="{BB962C8B-B14F-4D97-AF65-F5344CB8AC3E}">
        <p14:creationId xmlns:p14="http://schemas.microsoft.com/office/powerpoint/2010/main" val="5307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A1BE5E-E1FB-40BC-8E6C-2C5EBDF0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37D80-206E-4236-8A19-D87E87F4E3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70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2FFBA3-CB10-4F74-A92B-E33D80AF5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FACA93-CA34-45BA-A84C-F20A4518E2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54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Assert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utility function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447675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'assertion </a:t>
            </a:r>
            <a:r>
              <a:rPr lang="fr-FR" sz="36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failure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⋄</a:t>
            </a:r>
            <a:b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</a:b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0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fr-FR" sz="3600" dirty="0">
                <a:latin typeface="APL385 Unicode" panose="020B0709000202000203" pitchFamily="49" charset="0"/>
              </a:rPr>
              <a:t>⍵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 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8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⋄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</a:p>
          <a:p>
            <a:pPr marL="447675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latin typeface="APL385 Unicode" panose="020B0709000202000203" pitchFamily="49" charset="0"/>
              </a:rPr>
              <a:t>shy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endParaRPr lang="da-DK" sz="2400" b="1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134854"/>
      </p:ext>
    </p:extLst>
  </p:cSld>
  <p:clrMapOvr>
    <a:masterClrMapping/>
  </p:clrMapOvr>
  <p:transition spd="slow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Assert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utility function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'assertion </a:t>
            </a:r>
            <a:r>
              <a:rPr lang="fr-FR" sz="36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failure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b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</a:b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0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fr-FR" sz="3600" dirty="0">
                <a:latin typeface="APL385 Unicode" panose="020B0709000202000203" pitchFamily="49" charset="0"/>
              </a:rPr>
              <a:t>⍵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 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8 </a:t>
            </a: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latin typeface="APL385 Unicode" panose="020B0709000202000203" pitchFamily="49" charset="0"/>
              </a:rPr>
              <a:t>shy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endParaRPr lang="da-DK" sz="2400" b="1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4811A-FD5B-4DA1-B485-35739EDABC13}"/>
              </a:ext>
            </a:extLst>
          </p:cNvPr>
          <p:cNvSpPr txBox="1"/>
          <p:nvPr/>
        </p:nvSpPr>
        <p:spPr>
          <a:xfrm>
            <a:off x="926595" y="771550"/>
            <a:ext cx="6660739" cy="2677656"/>
          </a:xfrm>
          <a:prstGeom prst="rect">
            <a:avLst/>
          </a:prstGeom>
          <a:solidFill>
            <a:schemeClr val="bg1"/>
          </a:solidFill>
          <a:ln w="25400">
            <a:solidFill>
              <a:srgbClr val="FF942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latin typeface="APL385 Unicode" panose="020B0709000202000203" pitchFamily="49" charset="0"/>
              </a:rPr>
              <a:t>shy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6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latin typeface="APL385 Unicode" panose="020B0709000202000203" pitchFamily="49" charset="0"/>
              </a:rPr>
              <a:t>shy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VALUE ERROR: No result was provided when the context expected one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    2×{shy←⍵ ⋄ }3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      ∧</a:t>
            </a:r>
          </a:p>
        </p:txBody>
      </p:sp>
    </p:spTree>
    <p:extLst>
      <p:ext uri="{BB962C8B-B14F-4D97-AF65-F5344CB8AC3E}">
        <p14:creationId xmlns:p14="http://schemas.microsoft.com/office/powerpoint/2010/main" val="187984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Assert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utility function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{⍺←'assertion </a:t>
            </a:r>
            <a:r>
              <a:rPr lang="fr-FR" sz="3600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failure</a:t>
            </a: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b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</a:b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0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fr-FR" sz="3600" dirty="0">
                <a:latin typeface="APL385 Unicode" panose="020B0709000202000203" pitchFamily="49" charset="0"/>
              </a:rPr>
              <a:t>⍵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 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8</a:t>
            </a: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</a:t>
            </a: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shy←0}</a:t>
            </a:r>
            <a:endParaRPr lang="da-DK" sz="2400" b="1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0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Assert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utility function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{⍺←'assertion </a:t>
            </a:r>
            <a:r>
              <a:rPr lang="fr-FR" sz="3600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failure</a:t>
            </a: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b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</a:b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0∊⍵: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 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8</a:t>
            </a: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</a:t>
            </a: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shy←0}</a:t>
            </a:r>
            <a:endParaRPr lang="da-DK" sz="2400" b="1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b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</a:b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 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8</a:t>
            </a:r>
          </a:p>
          <a:p>
            <a:pPr marL="896938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4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main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3230563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    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⊂(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'EN'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'EM'       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dirty="0">
              <a:solidFill>
                <a:srgbClr val="494949"/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⍺ ⎕SIGNAL 8">
            <a:extLst>
              <a:ext uri="{FF2B5EF4-FFF2-40B4-BE49-F238E27FC236}">
                <a16:creationId xmlns:a16="http://schemas.microsoft.com/office/drawing/2014/main" id="{DB6A88DD-892E-41D4-AECC-A5B8E086D7C6}"/>
              </a:ext>
            </a:extLst>
          </p:cNvPr>
          <p:cNvSpPr txBox="1">
            <a:spLocks/>
          </p:cNvSpPr>
          <p:nvPr/>
        </p:nvSpPr>
        <p:spPr>
          <a:xfrm>
            <a:off x="341531" y="77155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44450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b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</a:b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 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8</a:t>
            </a:r>
          </a:p>
          <a:p>
            <a:pPr marL="896938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2" name="⎕signal">
            <a:extLst>
              <a:ext uri="{FF2B5EF4-FFF2-40B4-BE49-F238E27FC236}">
                <a16:creationId xmlns:a16="http://schemas.microsoft.com/office/drawing/2014/main" id="{BBD73B63-E09B-44A2-A668-A0478905EFBA}"/>
              </a:ext>
            </a:extLst>
          </p:cNvPr>
          <p:cNvSpPr txBox="1"/>
          <p:nvPr/>
        </p:nvSpPr>
        <p:spPr>
          <a:xfrm>
            <a:off x="962075" y="1411317"/>
            <a:ext cx="184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endParaRPr lang="en-GB" sz="2800" dirty="0"/>
          </a:p>
        </p:txBody>
      </p:sp>
      <p:sp>
        <p:nvSpPr>
          <p:cNvPr id="8" name="num">
            <a:extLst>
              <a:ext uri="{FF2B5EF4-FFF2-40B4-BE49-F238E27FC236}">
                <a16:creationId xmlns:a16="http://schemas.microsoft.com/office/drawing/2014/main" id="{BA29CD99-3816-46CC-9585-7E9A6FD9B5C6}"/>
              </a:ext>
            </a:extLst>
          </p:cNvPr>
          <p:cNvSpPr txBox="1"/>
          <p:nvPr/>
        </p:nvSpPr>
        <p:spPr>
          <a:xfrm>
            <a:off x="3939129" y="1412771"/>
            <a:ext cx="857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  <a:endParaRPr lang="en-GB" sz="2800" dirty="0"/>
          </a:p>
        </p:txBody>
      </p:sp>
      <p:sp>
        <p:nvSpPr>
          <p:cNvPr id="9" name="msg">
            <a:extLst>
              <a:ext uri="{FF2B5EF4-FFF2-40B4-BE49-F238E27FC236}">
                <a16:creationId xmlns:a16="http://schemas.microsoft.com/office/drawing/2014/main" id="{10B481FB-AAD4-4E61-8A67-FC11816B1DD6}"/>
              </a:ext>
            </a:extLst>
          </p:cNvPr>
          <p:cNvSpPr txBox="1"/>
          <p:nvPr/>
        </p:nvSpPr>
        <p:spPr>
          <a:xfrm>
            <a:off x="5854288" y="1412771"/>
            <a:ext cx="308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'MEAN ERROR'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59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3230563" algn="ctr"/>
              </a:tabLst>
            </a:pP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73B63-E09B-44A2-A668-A0478905EFBA}"/>
              </a:ext>
            </a:extLst>
          </p:cNvPr>
          <p:cNvSpPr txBox="1"/>
          <p:nvPr/>
        </p:nvSpPr>
        <p:spPr>
          <a:xfrm>
            <a:off x="3053735" y="2350117"/>
            <a:ext cx="184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9CD99-3816-46CC-9585-7E9A6FD9B5C6}"/>
              </a:ext>
            </a:extLst>
          </p:cNvPr>
          <p:cNvSpPr txBox="1"/>
          <p:nvPr/>
        </p:nvSpPr>
        <p:spPr>
          <a:xfrm>
            <a:off x="4757016" y="2350927"/>
            <a:ext cx="62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481FB-AAD4-4E61-8A67-FC11816B1DD6}"/>
              </a:ext>
            </a:extLst>
          </p:cNvPr>
          <p:cNvSpPr txBox="1"/>
          <p:nvPr/>
        </p:nvSpPr>
        <p:spPr>
          <a:xfrm>
            <a:off x="289616" y="2350117"/>
            <a:ext cx="308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'MEAN ERROR'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030C92-2CE5-4C7F-ADD2-82ACBBFE65EB}"/>
              </a:ext>
            </a:extLst>
          </p:cNvPr>
          <p:cNvSpPr txBox="1">
            <a:spLocks/>
          </p:cNvSpPr>
          <p:nvPr/>
        </p:nvSpPr>
        <p:spPr>
          <a:xfrm>
            <a:off x="341531" y="77155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44450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b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</a:b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 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8</a:t>
            </a:r>
          </a:p>
          <a:p>
            <a:pPr marL="896938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32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Assert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utility function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{⍺←'assertion </a:t>
            </a:r>
            <a:r>
              <a:rPr lang="fr-FR" sz="3600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failure</a:t>
            </a: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b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</a:b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0∊⍵: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 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8</a:t>
            </a: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</a:t>
            </a: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shy←0}</a:t>
            </a:r>
            <a:endParaRPr lang="da-DK" sz="2400" b="1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0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26645"/>
            <a:ext cx="6950116" cy="2967978"/>
          </a:xfrm>
        </p:spPr>
        <p:txBody>
          <a:bodyPr/>
          <a:lstStyle/>
          <a:p>
            <a:pPr marL="461963" indent="-461963"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Signalling an Error</a:t>
            </a:r>
          </a:p>
          <a:p>
            <a:pPr marL="461963" indent="-461963"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Assertions</a:t>
            </a:r>
          </a:p>
          <a:p>
            <a:pPr marL="461963" indent="-461963"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 err="1"/>
              <a:t>Resignalling</a:t>
            </a:r>
            <a:r>
              <a:rPr lang="en-GB" dirty="0"/>
              <a:t> an Error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CCFE5A-9EDD-4BE4-8AA6-AAAD4B928D6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Assert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utility function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'assertion </a:t>
            </a:r>
            <a:r>
              <a:rPr lang="fr-FR" sz="36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failure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b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</a:b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0∊⍵:⍺ ⎕SIGNAL 8 </a:t>
            </a: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shy←0}</a:t>
            </a:r>
            <a:endParaRPr lang="da-DK" sz="2400" b="1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4C82D-CF6F-4741-BF54-63B986E02BA6}"/>
              </a:ext>
            </a:extLst>
          </p:cNvPr>
          <p:cNvSpPr txBox="1"/>
          <p:nvPr/>
        </p:nvSpPr>
        <p:spPr>
          <a:xfrm>
            <a:off x="926595" y="771550"/>
            <a:ext cx="4597560" cy="1569660"/>
          </a:xfrm>
          <a:prstGeom prst="rect">
            <a:avLst/>
          </a:prstGeom>
          <a:solidFill>
            <a:schemeClr val="bg1"/>
          </a:solidFill>
          <a:ln w="25400">
            <a:solidFill>
              <a:srgbClr val="FF942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latin typeface="APL385 Unicode" panose="020B0709000202000203" pitchFamily="49" charset="0"/>
              </a:rPr>
              <a:t>⍺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10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⍺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6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latin typeface="APL385 Unicode" panose="020B0709000202000203" pitchFamily="49" charset="0"/>
              </a:rPr>
              <a:t>⍺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10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⍺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4797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Assert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utility function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'assertion </a:t>
            </a:r>
            <a:r>
              <a:rPr lang="fr-FR" sz="36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failure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b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</a:b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0∊⍵: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 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8</a:t>
            </a: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</a:t>
            </a: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shy←0}</a:t>
            </a:r>
            <a:endParaRPr lang="da-DK" sz="2400" b="1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735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Assert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utility function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{⍺←'assertion </a:t>
            </a:r>
            <a:r>
              <a:rPr lang="fr-FR" sz="3600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failure</a:t>
            </a: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  <a:b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</a:b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0∊⍵:⍺ ⎕SIGNAL 8 </a:t>
            </a: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latin typeface="APL385 Unicode" panose="020B0709000202000203" pitchFamily="49" charset="0"/>
              </a:rPr>
              <a:t>shy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fr-FR" sz="36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}</a:t>
            </a:r>
            <a:endParaRPr lang="da-DK" sz="2400" b="1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B41B6-5F0A-4744-94F9-9A39B7845563}"/>
              </a:ext>
            </a:extLst>
          </p:cNvPr>
          <p:cNvSpPr txBox="1"/>
          <p:nvPr/>
        </p:nvSpPr>
        <p:spPr>
          <a:xfrm>
            <a:off x="881590" y="771550"/>
            <a:ext cx="3780420" cy="2677656"/>
          </a:xfrm>
          <a:prstGeom prst="rect">
            <a:avLst/>
          </a:prstGeom>
          <a:solidFill>
            <a:schemeClr val="bg1"/>
          </a:solidFill>
          <a:ln w="25400">
            <a:solidFill>
              <a:srgbClr val="FF942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6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latin typeface="APL385 Unicode" panose="020B0709000202000203" pitchFamily="49" charset="0"/>
              </a:rPr>
              <a:t>r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2400" dirty="0">
                <a:latin typeface="APL385 Unicode" panose="020B0709000202000203" pitchFamily="49" charset="0"/>
              </a:rPr>
              <a:t>r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7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latin typeface="APL385 Unicode" panose="020B0709000202000203" pitchFamily="49" charset="0"/>
              </a:rPr>
              <a:t>r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66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uild="allAtOnce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Assert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utility function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'assertion </a:t>
            </a:r>
            <a:r>
              <a:rPr lang="fr-FR" sz="36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failure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⋄</a:t>
            </a:r>
            <a:b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</a:b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0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fr-FR" sz="3600" dirty="0">
                <a:latin typeface="APL385 Unicode" panose="020B0709000202000203" pitchFamily="49" charset="0"/>
              </a:rPr>
              <a:t>⍵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</a:t>
            </a:r>
            <a:r>
              <a:rPr lang="fr-FR" sz="3600" dirty="0">
                <a:latin typeface="APL385 Unicode" panose="020B0709000202000203" pitchFamily="49" charset="0"/>
              </a:rPr>
              <a:t>⍺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 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8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⋄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</a:p>
          <a:p>
            <a:pPr marL="44450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fr-FR" sz="3600" dirty="0">
                <a:latin typeface="APL385 Unicode" panose="020B0709000202000203" pitchFamily="49" charset="0"/>
              </a:rPr>
              <a:t>shy</a:t>
            </a:r>
            <a:r>
              <a:rPr lang="fr-FR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fr-FR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endParaRPr lang="da-DK" sz="2400" b="1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42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GB" dirty="0"/>
              <a:t>Assert: Use-case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163908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M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'MEAN ERROR' </a:t>
            </a:r>
            <a:r>
              <a:rPr lang="en-GB" sz="2400" dirty="0">
                <a:latin typeface="APL385 Unicode" panose="020B0709000202000203" pitchFamily="49" charset="0"/>
              </a:rPr>
              <a:t>Assert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&lt;≢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</a:t>
            </a:r>
            <a:b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</a:b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(+⌿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)÷≢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2.8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MEAN ERROR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    M 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75DB5-08AC-42E8-A886-FF582C80FEA9}"/>
              </a:ext>
            </a:extLst>
          </p:cNvPr>
          <p:cNvSpPr txBox="1"/>
          <p:nvPr/>
        </p:nvSpPr>
        <p:spPr>
          <a:xfrm>
            <a:off x="1331641" y="2121700"/>
            <a:ext cx="3940996" cy="2308324"/>
          </a:xfrm>
          <a:prstGeom prst="rect">
            <a:avLst/>
          </a:prstGeom>
          <a:solidFill>
            <a:schemeClr val="bg1"/>
          </a:solidFill>
          <a:ln w="25400">
            <a:solidFill>
              <a:srgbClr val="FF942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400" dirty="0">
                <a:latin typeface="APL385 Unicode" panose="020B0709000202000203" pitchFamily="49" charset="0"/>
              </a:rPr>
              <a:t> 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0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 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latin typeface="APL385 Unicode" panose="020B0709000202000203" pitchFamily="49" charset="0"/>
              </a:rPr>
              <a:t>_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latin typeface="APL385 Unicode" panose="020B0709000202000203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75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build="allAtOnce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GB" dirty="0"/>
              <a:t>Assert: Use-case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7983888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M</a:t>
            </a:r>
            <a:r>
              <a:rPr lang="en-GB" sz="2400" dirty="0">
                <a:latin typeface="APL385 Unicode" panose="020B0709000202000203" pitchFamily="49" charset="0"/>
              </a:rPr>
              <a:t> y</a:t>
            </a:r>
            <a:endParaRPr lang="en-GB" sz="24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'MEAN ERROR' </a:t>
            </a:r>
            <a:r>
              <a:rPr lang="en-GB" sz="2400" dirty="0">
                <a:latin typeface="APL385 Unicode" panose="020B0709000202000203" pitchFamily="49" charset="0"/>
              </a:rPr>
              <a:t>Assert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&lt;≢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b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</a:b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(+⌿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)÷≢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endParaRPr lang="en-GB" sz="24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2.8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MEAN ERROR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    M 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87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Assert: Use-case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4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nb-NO" sz="2400" dirty="0">
                <a:latin typeface="APL385 Unicode" panose="020B0709000202000203" pitchFamily="49" charset="0"/>
              </a:rPr>
              <a:t>SsetTest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buNone/>
            </a:pP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</a:t>
            </a:r>
            <a:r>
              <a:rPr lang="nb-NO" sz="2400" dirty="0">
                <a:latin typeface="APL385 Unicode" panose="020B0709000202000203" pitchFamily="49" charset="0"/>
              </a:rPr>
              <a:t>Assert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8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=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latin typeface="APL385 Unicode" panose="020B0709000202000203" pitchFamily="49" charset="0"/>
              </a:rPr>
              <a:t>sset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</a:t>
            </a:r>
          </a:p>
          <a:p>
            <a:pPr marL="0" indent="0">
              <a:buNone/>
            </a:pP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</a:t>
            </a:r>
            <a:r>
              <a:rPr lang="nb-NO" sz="2400" dirty="0">
                <a:latin typeface="APL385 Unicode" panose="020B0709000202000203" pitchFamily="49" charset="0"/>
              </a:rPr>
              <a:t>Assert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551872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=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latin typeface="APL385 Unicode" panose="020B0709000202000203" pitchFamily="49" charset="0"/>
              </a:rPr>
              <a:t>sset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857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</a:t>
            </a:r>
          </a:p>
          <a:p>
            <a:pPr marL="0" indent="0">
              <a:buNone/>
            </a:pP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</a:t>
            </a:r>
            <a:r>
              <a:rPr lang="nb-NO" sz="2400" dirty="0">
                <a:latin typeface="APL385 Unicode" panose="020B0709000202000203" pitchFamily="49" charset="0"/>
              </a:rPr>
              <a:t>Assert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935424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=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latin typeface="APL385 Unicode" panose="020B0709000202000203" pitchFamily="49" charset="0"/>
              </a:rPr>
              <a:t>sset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870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</a:t>
            </a:r>
          </a:p>
          <a:p>
            <a:pPr marL="0" indent="0">
              <a:buNone/>
            </a:pP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'Test passed'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15AE5E-04CD-4CEF-9CC3-CA4F721F0019}"/>
              </a:ext>
            </a:extLst>
          </p:cNvPr>
          <p:cNvSpPr/>
          <p:nvPr/>
        </p:nvSpPr>
        <p:spPr>
          <a:xfrm>
            <a:off x="5472100" y="1120911"/>
            <a:ext cx="2160240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is.gd/apl2020</a:t>
            </a:r>
          </a:p>
        </p:txBody>
      </p:sp>
    </p:spTree>
    <p:extLst>
      <p:ext uri="{BB962C8B-B14F-4D97-AF65-F5344CB8AC3E}">
        <p14:creationId xmlns:p14="http://schemas.microsoft.com/office/powerpoint/2010/main" val="21341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 err="1">
                <a:latin typeface="Titillium Web" panose="00000500000000000000" pitchFamily="2" charset="0"/>
              </a:rPr>
              <a:t>Resignal</a:t>
            </a:r>
            <a:r>
              <a:rPr lang="en-US" sz="3600" b="1" dirty="0">
                <a:latin typeface="Titillium Web" panose="00000500000000000000" pitchFamily="2" charset="0"/>
              </a:rPr>
              <a:t> Error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utility function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US" sz="3600" dirty="0"/>
              <a:t> …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  <a:endParaRPr lang="da-DK" sz="2400" b="1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40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Lines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    text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←⊃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⎕NGET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latin typeface="APL385 Unicode" panose="020B0709000202000203" pitchFamily="49" charset="0"/>
              </a:rPr>
              <a:t>⍵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≢</a:t>
            </a:r>
            <a:r>
              <a:rPr lang="nb-NO" sz="2400" dirty="0">
                <a:latin typeface="APL385 Unicode" panose="020B0709000202000203" pitchFamily="49" charset="0"/>
              </a:rPr>
              <a:t>text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90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334037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/my.txt'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42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/no.txt'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FILE NAME ERROR: /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/no.txt: Unable to open (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L385 Unicode" panose="020B0709000202000203" pitchFamily="49" charset="0"/>
              </a:rPr>
              <a:t>"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T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Lines[1] text←⎕NGET ⍵ 1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            ∧</a:t>
            </a:r>
            <a:endParaRPr lang="nb-NO" sz="24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EF2C54-9314-4EA8-9283-1D6C113A1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48" y="374095"/>
            <a:ext cx="81057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GB" dirty="0"/>
              <a:t>Signalling an Event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9109012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M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(+⌿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)÷≢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400" dirty="0">
              <a:solidFill>
                <a:srgbClr val="000066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2.8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9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Lines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   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⎕SIGNAL</a:t>
            </a:r>
            <a:r>
              <a:rPr lang="nb-NO" sz="2400" dirty="0"/>
              <a:t> …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    text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←⊃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⎕NGET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latin typeface="APL385 Unicode" panose="020B0709000202000203" pitchFamily="49" charset="0"/>
              </a:rPr>
              <a:t>⍵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≢</a:t>
            </a:r>
            <a:r>
              <a:rPr lang="nb-NO" sz="2400" dirty="0">
                <a:latin typeface="APL385 Unicode" panose="020B0709000202000203" pitchFamily="49" charset="0"/>
              </a:rPr>
              <a:t>text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3E9B29D-6EE5-4D16-AA8A-71EA00A12F9A}"/>
              </a:ext>
            </a:extLst>
          </p:cNvPr>
          <p:cNvSpPr/>
          <p:nvPr/>
        </p:nvSpPr>
        <p:spPr>
          <a:xfrm>
            <a:off x="419947" y="2917869"/>
            <a:ext cx="1901803" cy="1035115"/>
          </a:xfrm>
          <a:prstGeom prst="wedgeEllipseCallout">
            <a:avLst>
              <a:gd name="adj1" fmla="val 44443"/>
              <a:gd name="adj2" fmla="val -11759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0::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ALL ERRORS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54D8919-414F-4542-8EF9-A37DB43D86C0}"/>
              </a:ext>
            </a:extLst>
          </p:cNvPr>
          <p:cNvSpPr/>
          <p:nvPr/>
        </p:nvSpPr>
        <p:spPr>
          <a:xfrm>
            <a:off x="6390202" y="1266605"/>
            <a:ext cx="2430270" cy="990110"/>
          </a:xfrm>
          <a:prstGeom prst="rightArrow">
            <a:avLst/>
          </a:prstGeom>
          <a:solidFill>
            <a:srgbClr val="FF9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itillium Web SemiBold" panose="00000700000000000000" pitchFamily="2" charset="0"/>
              </a:rPr>
              <a:t>aplcart.info</a:t>
            </a:r>
          </a:p>
        </p:txBody>
      </p:sp>
    </p:spTree>
    <p:extLst>
      <p:ext uri="{BB962C8B-B14F-4D97-AF65-F5344CB8AC3E}">
        <p14:creationId xmlns:p14="http://schemas.microsoft.com/office/powerpoint/2010/main" val="11527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6AACCB-C3B1-46FA-A684-F347C8A04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050634-8537-4163-AD4F-7301C7F3BD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15859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A1BE5E-E1FB-40BC-8E6C-2C5EBDF0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37D80-206E-4236-8A19-D87E87F4E3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9813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2FFBA3-CB10-4F74-A92B-E33D80AF5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FACA93-CA34-45BA-A84C-F20A4518E2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329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446625"/>
            <a:ext cx="9109012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Lines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   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⎕SIGNAL⊂⎕DMX</a:t>
            </a:r>
            <a:r>
              <a:rPr lang="en-GB" sz="2400" dirty="0">
                <a:latin typeface="APL385 Unicode" panose="020B0709000202000203" pitchFamily="49" charset="0"/>
              </a:rPr>
              <a:t>.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'EN'</a:t>
            </a:r>
            <a:r>
              <a:rPr lang="en-GB" sz="2400" dirty="0">
                <a:latin typeface="APL385 Unicode" panose="020B0709000202000203" pitchFamily="49" charset="0"/>
              </a:rPr>
              <a:t>EN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'EN'</a:t>
            </a:r>
            <a:r>
              <a:rPr lang="en-GB" sz="2400" dirty="0">
                <a:latin typeface="APL385 Unicode" panose="020B0709000202000203" pitchFamily="49" charset="0"/>
              </a:rPr>
              <a:t>EM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L385 Unicode" panose="020B0709000202000203" pitchFamily="49" charset="0"/>
              </a:rPr>
              <a:t>e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s</a:t>
            </a:r>
            <a:br>
              <a:rPr lang="en-GB" sz="2400" dirty="0"/>
            </a:br>
            <a:r>
              <a:rPr lang="nb-NO" sz="2400" dirty="0">
                <a:latin typeface="APL385 Unicode" panose="020B0709000202000203" pitchFamily="49" charset="0"/>
              </a:rPr>
              <a:t>          text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←⊃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⎕NGET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latin typeface="APL385 Unicode" panose="020B0709000202000203" pitchFamily="49" charset="0"/>
              </a:rPr>
              <a:t>⍵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≢</a:t>
            </a:r>
            <a:r>
              <a:rPr lang="nb-NO" sz="2400" dirty="0">
                <a:latin typeface="APL385 Unicode" panose="020B0709000202000203" pitchFamily="49" charset="0"/>
              </a:rPr>
              <a:t>text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10894"/>
      </p:ext>
    </p:extLst>
  </p:cSld>
  <p:clrMapOvr>
    <a:masterClrMapping/>
  </p:clrMapOvr>
  <p:transition spd="slow">
    <p:push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334037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/my.txt'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42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/no.txt'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FILE NAME ERROR: /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/no.txt: Unable to open f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L385 Unicode" panose="020B0709000202000203" pitchFamily="49" charset="0"/>
              </a:rPr>
              <a:t>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Lines'/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/no.txt'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10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9109012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Lines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   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nb-NO" sz="2400" dirty="0">
                <a:latin typeface="APL385 Unicode" panose="020B0709000202000203" pitchFamily="49" charset="0"/>
              </a:rPr>
              <a:t>resignal</a:t>
            </a:r>
            <a:b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</a:br>
            <a:r>
              <a:rPr lang="nb-NO" sz="2400" dirty="0">
                <a:latin typeface="APL385 Unicode" panose="020B0709000202000203" pitchFamily="49" charset="0"/>
              </a:rPr>
              <a:t>          text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←⊃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⎕NGET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latin typeface="APL385 Unicode" panose="020B0709000202000203" pitchFamily="49" charset="0"/>
              </a:rPr>
              <a:t>⍵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≢</a:t>
            </a:r>
            <a:r>
              <a:rPr lang="nb-NO" sz="2400" dirty="0">
                <a:latin typeface="APL385 Unicode" panose="020B0709000202000203" pitchFamily="49" charset="0"/>
              </a:rPr>
              <a:t>text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∇ </a:t>
            </a:r>
            <a:r>
              <a:rPr lang="nb-NO" sz="2400" dirty="0">
                <a:latin typeface="APL385 Unicode" panose="020B0709000202000203" pitchFamily="49" charset="0"/>
              </a:rPr>
              <a:t>resignal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⎕SIGNAL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  <a:r>
              <a:rPr lang="en-GB" sz="2400" dirty="0">
                <a:latin typeface="APL385 Unicode" panose="020B0709000202000203" pitchFamily="49" charset="0"/>
              </a:rPr>
              <a:t>.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'EN'</a:t>
            </a:r>
            <a:r>
              <a:rPr lang="en-GB" sz="2400" dirty="0">
                <a:latin typeface="APL385 Unicode" panose="020B0709000202000203" pitchFamily="49" charset="0"/>
              </a:rPr>
              <a:t>EN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'EM'</a:t>
            </a:r>
            <a:r>
              <a:rPr lang="en-GB" sz="2400" dirty="0">
                <a:latin typeface="APL385 Unicode" panose="020B0709000202000203" pitchFamily="49" charset="0"/>
              </a:rPr>
              <a:t>EM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latin typeface="APL385 Unicode" panose="020B0709000202000203" pitchFamily="49" charset="0"/>
              </a:rPr>
              <a:t>O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L385 Unicode" panose="020B0709000202000203" pitchFamily="49" charset="0"/>
              </a:rPr>
              <a:t>S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689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334037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/my.txt'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42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/no.txt'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FILE NAME ERROR: /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/no.txt: Unable to open f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L385 Unicode" panose="020B0709000202000203" pitchFamily="49" charset="0"/>
              </a:rPr>
              <a:t>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Lines[1] 0::</a:t>
            </a:r>
            <a:r>
              <a:rPr lang="en-GB" sz="2400" dirty="0" err="1">
                <a:latin typeface="APL385 Unicode" panose="020B0709000202000203" pitchFamily="49" charset="0"/>
              </a:rPr>
              <a:t>resignal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              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187B0-DA85-4034-8FE9-2EE57A28D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0" y="42110"/>
            <a:ext cx="81438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9109012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Lines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   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nb-NO" sz="2400" dirty="0">
                <a:latin typeface="APL385 Unicode" panose="020B0709000202000203" pitchFamily="49" charset="0"/>
              </a:rPr>
              <a:t>resignal</a:t>
            </a:r>
            <a:b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</a:br>
            <a:r>
              <a:rPr lang="nb-NO" sz="2400" dirty="0">
                <a:latin typeface="APL385 Unicode" panose="020B0709000202000203" pitchFamily="49" charset="0"/>
              </a:rPr>
              <a:t>          text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←⊃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⎕NGET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latin typeface="APL385 Unicode" panose="020B0709000202000203" pitchFamily="49" charset="0"/>
              </a:rPr>
              <a:t>⍵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≢</a:t>
            </a:r>
            <a:r>
              <a:rPr lang="nb-NO" sz="2400" dirty="0">
                <a:latin typeface="APL385 Unicode" panose="020B0709000202000203" pitchFamily="49" charset="0"/>
              </a:rPr>
              <a:t>text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∇ </a:t>
            </a:r>
            <a:r>
              <a:rPr lang="nb-NO" sz="2400" dirty="0">
                <a:latin typeface="APL385 Unicode" panose="020B0709000202000203" pitchFamily="49" charset="0"/>
              </a:rPr>
              <a:t>resignal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⎕SIGNAL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  <a:r>
              <a:rPr lang="en-GB" sz="2400" dirty="0">
                <a:latin typeface="APL385 Unicode" panose="020B0709000202000203" pitchFamily="49" charset="0"/>
              </a:rPr>
              <a:t>.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'EN'</a:t>
            </a:r>
            <a:r>
              <a:rPr lang="en-GB" sz="2400" dirty="0">
                <a:latin typeface="APL385 Unicode" panose="020B0709000202000203" pitchFamily="49" charset="0"/>
              </a:rPr>
              <a:t>EN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'EM'</a:t>
            </a:r>
            <a:r>
              <a:rPr lang="en-GB" sz="2400" dirty="0">
                <a:latin typeface="APL385 Unicode" panose="020B0709000202000203" pitchFamily="49" charset="0"/>
              </a:rPr>
              <a:t>EM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'Me'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>
                <a:latin typeface="APL385 Unicode" panose="020B0709000202000203" pitchFamily="49" charset="0"/>
              </a:rPr>
              <a:t>O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L385 Unicode" panose="020B0709000202000203" pitchFamily="49" charset="0"/>
              </a:rPr>
              <a:t>S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75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9109012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Lines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   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nb-NO" sz="2400" dirty="0">
                <a:highlight>
                  <a:srgbClr val="FFFFFF"/>
                </a:highlight>
                <a:latin typeface="APL385 Unicode" panose="020B0709000202000203" pitchFamily="49" charset="0"/>
              </a:rPr>
              <a:t>Resignal </a:t>
            </a:r>
            <a:r>
              <a:rPr lang="nb-NO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⍬</a:t>
            </a:r>
            <a:b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</a:br>
            <a:r>
              <a:rPr lang="nb-NO" sz="2400" dirty="0">
                <a:latin typeface="APL385 Unicode" panose="020B0709000202000203" pitchFamily="49" charset="0"/>
              </a:rPr>
              <a:t>          text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←⊃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⎕NGET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latin typeface="APL385 Unicode" panose="020B0709000202000203" pitchFamily="49" charset="0"/>
              </a:rPr>
              <a:t>⍵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≢</a:t>
            </a:r>
            <a:r>
              <a:rPr lang="nb-NO" sz="2400" dirty="0">
                <a:latin typeface="APL385 Unicode" panose="020B0709000202000203" pitchFamily="49" charset="0"/>
              </a:rPr>
              <a:t>text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Resignal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⎕SIGNAL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  <a:r>
              <a:rPr lang="en-GB" sz="2400" dirty="0">
                <a:latin typeface="APL385 Unicode" panose="020B0709000202000203" pitchFamily="49" charset="0"/>
              </a:rPr>
              <a:t>.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'EN'</a:t>
            </a:r>
            <a:r>
              <a:rPr lang="en-GB" sz="2400" dirty="0">
                <a:latin typeface="APL385 Unicode" panose="020B0709000202000203" pitchFamily="49" charset="0"/>
              </a:rPr>
              <a:t>EN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2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GB" dirty="0"/>
              <a:t>Signalling an Event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9109012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M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(+⌿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)÷≢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2.8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532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334037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/my.txt'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42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/no.txt'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FILE NAME ERROR: /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/no.txt: Unable to open f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L385 Unicode" panose="020B0709000202000203" pitchFamily="49" charset="0"/>
              </a:rPr>
              <a:t>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Lines[1] 0::</a:t>
            </a:r>
            <a:r>
              <a:rPr lang="en-GB" sz="2400" dirty="0" err="1">
                <a:latin typeface="APL385 Unicode" panose="020B0709000202000203" pitchFamily="49" charset="0"/>
              </a:rPr>
              <a:t>Resignal</a:t>
            </a:r>
            <a:r>
              <a:rPr lang="en-GB" sz="2400" dirty="0">
                <a:latin typeface="APL385 Unicode" panose="020B0709000202000203" pitchFamily="49" charset="0"/>
              </a:rPr>
              <a:t> ⍬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      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F30FF-3240-40D9-9762-8C801831C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10" y="40995"/>
            <a:ext cx="8143874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9109012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Lines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   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nb-NO" sz="2400" dirty="0">
                <a:latin typeface="APL385 Unicode" panose="020B0709000202000203" pitchFamily="49" charset="0"/>
              </a:rPr>
              <a:t>Resignal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  <a:b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</a:br>
            <a:r>
              <a:rPr lang="nb-NO" sz="2400" dirty="0">
                <a:latin typeface="APL385 Unicode" panose="020B0709000202000203" pitchFamily="49" charset="0"/>
              </a:rPr>
              <a:t>          text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←⊃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⎕NGET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latin typeface="APL385 Unicode" panose="020B0709000202000203" pitchFamily="49" charset="0"/>
              </a:rPr>
              <a:t>⍵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≢</a:t>
            </a:r>
            <a:r>
              <a:rPr lang="nb-NO" sz="2400" dirty="0">
                <a:latin typeface="APL385 Unicode" panose="020B0709000202000203" pitchFamily="49" charset="0"/>
              </a:rPr>
              <a:t>text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Resignal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  <a:r>
              <a:rPr lang="en-GB" sz="2400" dirty="0">
                <a:latin typeface="APL385 Unicode" panose="020B0709000202000203" pitchFamily="49" charset="0"/>
              </a:rPr>
              <a:t>.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'EN'</a:t>
            </a:r>
            <a:r>
              <a:rPr lang="en-GB" sz="2400" dirty="0">
                <a:latin typeface="APL385 Unicode" panose="020B0709000202000203" pitchFamily="49" charset="0"/>
              </a:rPr>
              <a:t>EN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⎕signal">
            <a:extLst>
              <a:ext uri="{FF2B5EF4-FFF2-40B4-BE49-F238E27FC236}">
                <a16:creationId xmlns:a16="http://schemas.microsoft.com/office/drawing/2014/main" id="{7F13FD02-7991-4D20-958E-53F3090BE491}"/>
              </a:ext>
            </a:extLst>
          </p:cNvPr>
          <p:cNvSpPr txBox="1"/>
          <p:nvPr/>
        </p:nvSpPr>
        <p:spPr>
          <a:xfrm>
            <a:off x="3242990" y="3282306"/>
            <a:ext cx="157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⎕SIGNAL</a:t>
            </a:r>
            <a:endParaRPr lang="en-GB" dirty="0"/>
          </a:p>
        </p:txBody>
      </p:sp>
      <p:sp>
        <p:nvSpPr>
          <p:cNvPr id="6" name="{">
            <a:extLst>
              <a:ext uri="{FF2B5EF4-FFF2-40B4-BE49-F238E27FC236}">
                <a16:creationId xmlns:a16="http://schemas.microsoft.com/office/drawing/2014/main" id="{6EA6288A-268C-4D46-9848-255275F58156}"/>
              </a:ext>
            </a:extLst>
          </p:cNvPr>
          <p:cNvSpPr txBox="1"/>
          <p:nvPr/>
        </p:nvSpPr>
        <p:spPr>
          <a:xfrm>
            <a:off x="3060878" y="3282596"/>
            <a:ext cx="36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{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380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9109012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Lines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   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nb-NO" sz="2400" dirty="0">
                <a:latin typeface="APL385 Unicode" panose="020B0709000202000203" pitchFamily="49" charset="0"/>
              </a:rPr>
              <a:t>Resignal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  <a:b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</a:br>
            <a:r>
              <a:rPr lang="nb-NO" sz="2400" dirty="0">
                <a:latin typeface="APL385 Unicode" panose="020B0709000202000203" pitchFamily="49" charset="0"/>
              </a:rPr>
              <a:t>          text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←⊃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⎕NGET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latin typeface="APL385 Unicode" panose="020B0709000202000203" pitchFamily="49" charset="0"/>
              </a:rPr>
              <a:t>⍵</a:t>
            </a:r>
            <a:r>
              <a:rPr lang="nb-NO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nb-NO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≢</a:t>
            </a:r>
            <a:r>
              <a:rPr lang="nb-NO" sz="2400" dirty="0">
                <a:latin typeface="APL385 Unicode" panose="020B0709000202000203" pitchFamily="49" charset="0"/>
              </a:rPr>
              <a:t>text</a:t>
            </a:r>
            <a:endParaRPr lang="nb-NO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dirty="0">
                <a:latin typeface="APL385 Unicode" panose="020B0709000202000203" pitchFamily="49" charset="0"/>
              </a:rPr>
              <a:t>      Resignal</a:t>
            </a:r>
            <a:r>
              <a:rPr lang="nb-NO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  <a:r>
              <a:rPr lang="en-GB" sz="2400" dirty="0">
                <a:latin typeface="APL385 Unicode" panose="020B0709000202000203" pitchFamily="49" charset="0"/>
              </a:rPr>
              <a:t>.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'EN'</a:t>
            </a:r>
            <a:r>
              <a:rPr lang="en-GB" sz="2400" dirty="0">
                <a:latin typeface="APL385 Unicode" panose="020B0709000202000203" pitchFamily="49" charset="0"/>
              </a:rPr>
              <a:t>EN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⎕signal">
            <a:extLst>
              <a:ext uri="{FF2B5EF4-FFF2-40B4-BE49-F238E27FC236}">
                <a16:creationId xmlns:a16="http://schemas.microsoft.com/office/drawing/2014/main" id="{7F13FD02-7991-4D20-958E-53F3090BE491}"/>
              </a:ext>
            </a:extLst>
          </p:cNvPr>
          <p:cNvSpPr txBox="1"/>
          <p:nvPr/>
        </p:nvSpPr>
        <p:spPr>
          <a:xfrm>
            <a:off x="3060878" y="3282306"/>
            <a:ext cx="157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⎕SIGNAL</a:t>
            </a:r>
            <a:endParaRPr lang="en-GB" dirty="0"/>
          </a:p>
        </p:txBody>
      </p:sp>
      <p:sp>
        <p:nvSpPr>
          <p:cNvPr id="6" name="{">
            <a:extLst>
              <a:ext uri="{FF2B5EF4-FFF2-40B4-BE49-F238E27FC236}">
                <a16:creationId xmlns:a16="http://schemas.microsoft.com/office/drawing/2014/main" id="{6EA6288A-268C-4D46-9848-255275F58156}"/>
              </a:ext>
            </a:extLst>
          </p:cNvPr>
          <p:cNvSpPr txBox="1"/>
          <p:nvPr/>
        </p:nvSpPr>
        <p:spPr>
          <a:xfrm>
            <a:off x="4338208" y="3282596"/>
            <a:ext cx="36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{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4A7FA-AC0F-4E8F-95DB-B7EA71D938A4}"/>
              </a:ext>
            </a:extLst>
          </p:cNvPr>
          <p:cNvSpPr txBox="1"/>
          <p:nvPr/>
        </p:nvSpPr>
        <p:spPr>
          <a:xfrm>
            <a:off x="323303" y="1419830"/>
            <a:ext cx="4241078" cy="1938992"/>
          </a:xfrm>
          <a:prstGeom prst="rect">
            <a:avLst/>
          </a:prstGeom>
          <a:solidFill>
            <a:schemeClr val="bg1"/>
          </a:solidFill>
          <a:ln w="25400">
            <a:solidFill>
              <a:srgbClr val="FF9421"/>
            </a:solidFill>
          </a:ln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      Foo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latin typeface="APL385 Unicode" panose="020B0709000202000203" pitchFamily="49" charset="0"/>
              </a:rPr>
              <a:t>Goo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      Goo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solidFill>
                  <a:srgbClr val="000099"/>
                </a:solidFill>
                <a:latin typeface="APL385 Unicode" panose="020B0709000202000203" pitchFamily="49" charset="0"/>
              </a:rPr>
              <a:t>⎕SI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      Foo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</a:p>
          <a:p>
            <a:pPr>
              <a:lnSpc>
                <a:spcPct val="5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┌───┬───┐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│</a:t>
            </a:r>
            <a:r>
              <a:rPr lang="en-GB" sz="2400" dirty="0" err="1">
                <a:latin typeface="APL385 Unicode" panose="020B0709000202000203" pitchFamily="49" charset="0"/>
              </a:rPr>
              <a:t>Goo│Foo</a:t>
            </a:r>
            <a:r>
              <a:rPr lang="en-GB" sz="2400" dirty="0">
                <a:latin typeface="APL385 Unicode" panose="020B0709000202000203" pitchFamily="49" charset="0"/>
              </a:rPr>
              <a:t>│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└───┴───┘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13259-CD05-407E-8C49-8A520692B47A}"/>
              </a:ext>
            </a:extLst>
          </p:cNvPr>
          <p:cNvSpPr txBox="1"/>
          <p:nvPr/>
        </p:nvSpPr>
        <p:spPr>
          <a:xfrm>
            <a:off x="4564379" y="1419830"/>
            <a:ext cx="4241078" cy="1938992"/>
          </a:xfrm>
          <a:prstGeom prst="rect">
            <a:avLst/>
          </a:prstGeom>
          <a:solidFill>
            <a:schemeClr val="bg1"/>
          </a:solidFill>
          <a:ln w="25400">
            <a:solidFill>
              <a:srgbClr val="FF942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      Foo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latin typeface="APL385 Unicode" panose="020B0709000202000203" pitchFamily="49" charset="0"/>
              </a:rPr>
              <a:t>Goo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      Goo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←⍎∘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'⎕SI'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⊢∘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#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Foo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</a:p>
          <a:p>
            <a:pPr>
              <a:lnSpc>
                <a:spcPct val="5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┌───┐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│Foo│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PL385 Unicode" panose="020B0709000202000203" pitchFamily="49" charset="0"/>
              </a:rPr>
              <a:t>└───┘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4DDFC32-E2FA-40BD-BA16-64DD6EF5E951}"/>
              </a:ext>
            </a:extLst>
          </p:cNvPr>
          <p:cNvSpPr/>
          <p:nvPr/>
        </p:nvSpPr>
        <p:spPr>
          <a:xfrm>
            <a:off x="2661672" y="2355830"/>
            <a:ext cx="1747303" cy="785351"/>
          </a:xfrm>
          <a:prstGeom prst="wedgeEllipseCallout">
            <a:avLst>
              <a:gd name="adj1" fmla="val -40500"/>
              <a:gd name="adj2" fmla="val -72758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Stack Indicator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67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B87-31CC-42B8-A5CD-2C6B190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E9B7-5E2E-4F3E-AE98-67371EE5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334037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/my.txt'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42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/no.txt'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FILE NAME ERROR: /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/no.txt: Unable to open f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L385 Unicode" panose="020B0709000202000203" pitchFamily="49" charset="0"/>
              </a:rPr>
              <a:t>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Lines'/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/no.txt'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C08AD-37F4-4EC7-8F5D-796D80D1AE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9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3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46538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86163" algn="l"/>
                <a:tab pos="8229600" algn="r"/>
              </a:tabLst>
            </a:pPr>
            <a:r>
              <a:rPr lang="en-GB" dirty="0"/>
              <a:t>Signal an error:	</a:t>
            </a:r>
            <a:r>
              <a:rPr lang="en-GB" sz="2800" dirty="0">
                <a:solidFill>
                  <a:srgbClr val="000066"/>
                </a:solidFill>
                <a:latin typeface="APL385 Unicode" panose="020B0709000202000203" pitchFamily="49" charset="0"/>
              </a:rPr>
              <a:t>⎕SIGNAL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/>
              <a:t>errno</a:t>
            </a:r>
            <a:endParaRPr lang="en-GB" sz="28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86163" algn="l"/>
                <a:tab pos="8229600" algn="r"/>
              </a:tabLst>
            </a:pPr>
            <a:r>
              <a:rPr lang="en-GB" dirty="0"/>
              <a:t>Signal a custom error:	</a:t>
            </a:r>
            <a:r>
              <a:rPr lang="en-GB" dirty="0">
                <a:solidFill>
                  <a:srgbClr val="000066"/>
                </a:solidFill>
                <a:latin typeface="APL385 Unicode" panose="020B0709000202000203" pitchFamily="49" charset="0"/>
              </a:rPr>
              <a:t>⎕</a:t>
            </a:r>
            <a:r>
              <a:rPr lang="en-GB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SIGNAL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dirty="0" err="1"/>
              <a:t>name-value</a:t>
            </a:r>
            <a:r>
              <a:rPr lang="en-GB" dirty="0"/>
              <a:t> pairs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616075" algn="l"/>
              </a:tabLst>
            </a:pPr>
            <a:r>
              <a:rPr lang="en-GB" dirty="0"/>
              <a:t>Assert:	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aplcart.info?q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=assert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616075" algn="l"/>
              </a:tabLst>
            </a:pPr>
            <a:r>
              <a:rPr lang="en-GB" dirty="0" err="1"/>
              <a:t>Resignal</a:t>
            </a:r>
            <a:r>
              <a:rPr lang="en-GB" dirty="0"/>
              <a:t>:	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aplcart.info?q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=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resignal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Titillium Web SemiBold" panose="020B0604020202020204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3FF43B-9191-4DCE-888B-2F19366BD03B}"/>
              </a:ext>
            </a:extLst>
          </p:cNvPr>
          <p:cNvGrpSpPr/>
          <p:nvPr/>
        </p:nvGrpSpPr>
        <p:grpSpPr>
          <a:xfrm>
            <a:off x="4958536" y="110748"/>
            <a:ext cx="4185464" cy="1411613"/>
            <a:chOff x="116505" y="2796775"/>
            <a:chExt cx="4247856" cy="1411613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82979C52-661F-480F-A369-043AA126BA7F}"/>
                </a:ext>
              </a:extLst>
            </p:cNvPr>
            <p:cNvSpPr/>
            <p:nvPr/>
          </p:nvSpPr>
          <p:spPr>
            <a:xfrm>
              <a:off x="116505" y="2796775"/>
              <a:ext cx="4247856" cy="1411613"/>
            </a:xfrm>
            <a:prstGeom prst="cloudCallout">
              <a:avLst>
                <a:gd name="adj1" fmla="val -45557"/>
                <a:gd name="adj2" fmla="val 93640"/>
              </a:avLst>
            </a:prstGeom>
            <a:solidFill>
              <a:schemeClr val="bg1"/>
            </a:solidFill>
            <a:ln>
              <a:solidFill>
                <a:srgbClr val="F582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305306-E019-4EFA-AAB2-0B6AD9A383B0}"/>
                </a:ext>
              </a:extLst>
            </p:cNvPr>
            <p:cNvGrpSpPr/>
            <p:nvPr/>
          </p:nvGrpSpPr>
          <p:grpSpPr>
            <a:xfrm>
              <a:off x="611560" y="3306104"/>
              <a:ext cx="3397082" cy="390771"/>
              <a:chOff x="611560" y="3306104"/>
              <a:chExt cx="3397082" cy="39077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8BFCC43-817D-4EA7-A36B-596E449D32E2}"/>
                  </a:ext>
                </a:extLst>
              </p:cNvPr>
              <p:cNvSpPr/>
              <p:nvPr/>
            </p:nvSpPr>
            <p:spPr>
              <a:xfrm>
                <a:off x="611560" y="3334779"/>
                <a:ext cx="3397082" cy="362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Press </a:t>
                </a:r>
                <a:r>
                  <a:rPr lang="en-GB" sz="2400" b="1" dirty="0">
                    <a:solidFill>
                      <a:schemeClr val="accent6">
                        <a:lumMod val="75000"/>
                      </a:schemeClr>
                    </a:solidFill>
                    <a:latin typeface="Titillium Web SemiBold" panose="00000700000000000000" pitchFamily="2" charset="0"/>
                    <a:cs typeface="MV Boli" panose="02000500030200090000" pitchFamily="2" charset="0"/>
                  </a:rPr>
                  <a:t> F1 </a:t>
                </a: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for full docs!</a:t>
                </a:r>
              </a:p>
            </p:txBody>
          </p:sp>
          <p:sp>
            <p:nvSpPr>
              <p:cNvPr id="22" name="Rectangle 2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46B8BDB7-6B92-4279-9FFE-1B88538ECE41}"/>
                  </a:ext>
                </a:extLst>
              </p:cNvPr>
              <p:cNvSpPr/>
              <p:nvPr/>
            </p:nvSpPr>
            <p:spPr>
              <a:xfrm>
                <a:off x="1563817" y="3306104"/>
                <a:ext cx="464604" cy="3907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20400000"/>
                </a:lightRig>
              </a:scene3d>
              <a:sp3d>
                <a:bevelT w="381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  <a:latin typeface="Titillium Web SemiBold" panose="00000700000000000000" pitchFamily="2" charset="0"/>
                  </a:rPr>
                  <a:t>F1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8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DD-9B45-4490-B8EE-0A13193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webinars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7550-0EC4-490B-9093-4BE36BFF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3303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Jun	17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 AGM (Annual General Meeting)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Jun	24	</a:t>
            </a:r>
            <a:r>
              <a:rPr lang="en-GB" sz="2400" dirty="0">
                <a:solidFill>
                  <a:srgbClr val="FF9421"/>
                </a:solidFill>
              </a:rPr>
              <a:t> - - -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July	1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GB" sz="2400" dirty="0">
              <a:solidFill>
                <a:srgbClr val="FF942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July	8	</a:t>
            </a:r>
            <a:r>
              <a:rPr lang="en-US" sz="2400" dirty="0" err="1">
                <a:solidFill>
                  <a:srgbClr val="FF9421"/>
                </a:solidFill>
              </a:rPr>
              <a:t>Dyalog</a:t>
            </a:r>
            <a:r>
              <a:rPr lang="en-US" sz="2400" dirty="0">
                <a:solidFill>
                  <a:srgbClr val="FF9421"/>
                </a:solidFill>
              </a:rPr>
              <a:t> </a:t>
            </a:r>
            <a:r>
              <a:rPr lang="en-GB" sz="2400" dirty="0"/>
              <a:t>	TBD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July	15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July	22	</a:t>
            </a:r>
            <a:r>
              <a:rPr lang="en-GB" sz="2400" dirty="0">
                <a:solidFill>
                  <a:srgbClr val="FF9421"/>
                </a:solidFill>
              </a:rPr>
              <a:t>- - -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July	29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GB" sz="2400" dirty="0">
              <a:solidFill>
                <a:srgbClr val="FF942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Aug	5	</a:t>
            </a:r>
            <a:r>
              <a:rPr lang="en-US" sz="2400" dirty="0" err="1">
                <a:solidFill>
                  <a:srgbClr val="FF9421"/>
                </a:solidFill>
              </a:rPr>
              <a:t>Dyalog</a:t>
            </a:r>
            <a:r>
              <a:rPr lang="en-US" sz="2400" dirty="0">
                <a:solidFill>
                  <a:srgbClr val="FF9421"/>
                </a:solidFill>
              </a:rPr>
              <a:t> </a:t>
            </a:r>
            <a:r>
              <a:rPr lang="en-GB" sz="2400" dirty="0"/>
              <a:t>	Error handling – pt. 4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D48A-37F2-4164-93C7-D4D3948072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914D6B-2B3F-4EBA-B422-C2A4C3F0A611}"/>
              </a:ext>
            </a:extLst>
          </p:cNvPr>
          <p:cNvSpPr/>
          <p:nvPr/>
        </p:nvSpPr>
        <p:spPr>
          <a:xfrm>
            <a:off x="5120938" y="2080084"/>
            <a:ext cx="3545911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b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ritish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pl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ssociation.org</a:t>
            </a:r>
          </a:p>
        </p:txBody>
      </p:sp>
    </p:spTree>
    <p:extLst>
      <p:ext uri="{BB962C8B-B14F-4D97-AF65-F5344CB8AC3E}">
        <p14:creationId xmlns:p14="http://schemas.microsoft.com/office/powerpoint/2010/main" val="23069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GB" dirty="0"/>
              <a:t>Signalling an Event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9109012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M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(+⌿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)÷≢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3 1 4 1 5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2.8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ERROR: Divide by zero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    M 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0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GB" dirty="0"/>
              <a:t>Signalling an Event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9109012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M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(+⌿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)÷≢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3 1 4 1 5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2.8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M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MEAN ERROR: Empty 1st axis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    M 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84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Signal Error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system function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⎕SIGNAL</a:t>
            </a:r>
            <a:endParaRPr lang="da-DK" sz="2400" b="1" dirty="0">
              <a:solidFill>
                <a:srgbClr val="000099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19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84070</TotalTime>
  <Words>2000</Words>
  <Application>Microsoft Office PowerPoint</Application>
  <PresentationFormat>On-screen Show (16:9)</PresentationFormat>
  <Paragraphs>473</Paragraphs>
  <Slides>65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Calibri</vt:lpstr>
      <vt:lpstr>Wingdings 2</vt:lpstr>
      <vt:lpstr>Wingdings</vt:lpstr>
      <vt:lpstr>Courier New</vt:lpstr>
      <vt:lpstr>MV Boli</vt:lpstr>
      <vt:lpstr>Arial</vt:lpstr>
      <vt:lpstr>APL385 Unicode</vt:lpstr>
      <vt:lpstr>Titillium Web SemiBold</vt:lpstr>
      <vt:lpstr>Titillium Web</vt:lpstr>
      <vt:lpstr>Office Theme</vt:lpstr>
      <vt:lpstr>Error Handling</vt:lpstr>
      <vt:lpstr>Error Handling – Part 1</vt:lpstr>
      <vt:lpstr>Error Handling – Part 2</vt:lpstr>
      <vt:lpstr>Overview</vt:lpstr>
      <vt:lpstr>Signalling an Event</vt:lpstr>
      <vt:lpstr>Signalling an Event</vt:lpstr>
      <vt:lpstr>Signalling an Event</vt:lpstr>
      <vt:lpstr>Signalling an Event</vt:lpstr>
      <vt:lpstr>PowerPoint Presentation</vt:lpstr>
      <vt:lpstr>Signal Error</vt:lpstr>
      <vt:lpstr>Signal Error</vt:lpstr>
      <vt:lpstr>Signal Error</vt:lpstr>
      <vt:lpstr>Signal Error</vt:lpstr>
      <vt:lpstr>Signal Error</vt:lpstr>
      <vt:lpstr>Signal Error</vt:lpstr>
      <vt:lpstr>Signal Error</vt:lpstr>
      <vt:lpstr>Signal Error</vt:lpstr>
      <vt:lpstr>Extended Diagnostic Message</vt:lpstr>
      <vt:lpstr>Extended Diagnostic Message</vt:lpstr>
      <vt:lpstr>Extended Diagnostic Message</vt:lpstr>
      <vt:lpstr>Signal Error</vt:lpstr>
      <vt:lpstr>Signal Error</vt:lpstr>
      <vt:lpstr>Signal Error</vt:lpstr>
      <vt:lpstr>Signal Error</vt:lpstr>
      <vt:lpstr>Signal Error</vt:lpstr>
      <vt:lpstr>Signal Error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Signal Error</vt:lpstr>
      <vt:lpstr>Signal Error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Assert: Use-case</vt:lpstr>
      <vt:lpstr>Assert: Use-case</vt:lpstr>
      <vt:lpstr>Assert: Use-case</vt:lpstr>
      <vt:lpstr>PowerPoint Presentation</vt:lpstr>
      <vt:lpstr>Resignal</vt:lpstr>
      <vt:lpstr>Resignal</vt:lpstr>
      <vt:lpstr>Resignal</vt:lpstr>
      <vt:lpstr>PowerPoint Presentation</vt:lpstr>
      <vt:lpstr>PowerPoint Presentation</vt:lpstr>
      <vt:lpstr>PowerPoint Presentation</vt:lpstr>
      <vt:lpstr>Resignal</vt:lpstr>
      <vt:lpstr>Resignal</vt:lpstr>
      <vt:lpstr>Resignal</vt:lpstr>
      <vt:lpstr>Resignal</vt:lpstr>
      <vt:lpstr>Resignal</vt:lpstr>
      <vt:lpstr>Resignal</vt:lpstr>
      <vt:lpstr>Resignal</vt:lpstr>
      <vt:lpstr>Resignal</vt:lpstr>
      <vt:lpstr>Resignal</vt:lpstr>
      <vt:lpstr>Resignal</vt:lpstr>
      <vt:lpstr>Error Handling – Part 3</vt:lpstr>
      <vt:lpstr>Upcoming webinars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Features of version 18.0 in Depth</dc:title>
  <dc:creator>Adam Brudzewsky</dc:creator>
  <cp:lastModifiedBy>Adam Brudzewsky</cp:lastModifiedBy>
  <cp:revision>484</cp:revision>
  <dcterms:created xsi:type="dcterms:W3CDTF">2020-06-08T19:16:21Z</dcterms:created>
  <dcterms:modified xsi:type="dcterms:W3CDTF">2021-06-10T16:46:38Z</dcterms:modified>
</cp:coreProperties>
</file>