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0"/>
  </p:notesMasterIdLst>
  <p:handoutMasterIdLst>
    <p:handoutMasterId r:id="rId71"/>
  </p:handoutMasterIdLst>
  <p:sldIdLst>
    <p:sldId id="262" r:id="rId2"/>
    <p:sldId id="435" r:id="rId3"/>
    <p:sldId id="440" r:id="rId4"/>
    <p:sldId id="468" r:id="rId5"/>
    <p:sldId id="439" r:id="rId6"/>
    <p:sldId id="436" r:id="rId7"/>
    <p:sldId id="438" r:id="rId8"/>
    <p:sldId id="370" r:id="rId9"/>
    <p:sldId id="399" r:id="rId10"/>
    <p:sldId id="454" r:id="rId11"/>
    <p:sldId id="455" r:id="rId12"/>
    <p:sldId id="456" r:id="rId13"/>
    <p:sldId id="371" r:id="rId14"/>
    <p:sldId id="458" r:id="rId15"/>
    <p:sldId id="459" r:id="rId16"/>
    <p:sldId id="377" r:id="rId17"/>
    <p:sldId id="460" r:id="rId18"/>
    <p:sldId id="443" r:id="rId19"/>
    <p:sldId id="442" r:id="rId20"/>
    <p:sldId id="372" r:id="rId21"/>
    <p:sldId id="444" r:id="rId22"/>
    <p:sldId id="465" r:id="rId23"/>
    <p:sldId id="461" r:id="rId24"/>
    <p:sldId id="342" r:id="rId25"/>
    <p:sldId id="385" r:id="rId26"/>
    <p:sldId id="343" r:id="rId27"/>
    <p:sldId id="386" r:id="rId28"/>
    <p:sldId id="344" r:id="rId29"/>
    <p:sldId id="400" r:id="rId30"/>
    <p:sldId id="347" r:id="rId31"/>
    <p:sldId id="346" r:id="rId32"/>
    <p:sldId id="345" r:id="rId33"/>
    <p:sldId id="397" r:id="rId34"/>
    <p:sldId id="441" r:id="rId35"/>
    <p:sldId id="390" r:id="rId36"/>
    <p:sldId id="407" r:id="rId37"/>
    <p:sldId id="396" r:id="rId38"/>
    <p:sldId id="394" r:id="rId39"/>
    <p:sldId id="393" r:id="rId40"/>
    <p:sldId id="408" r:id="rId41"/>
    <p:sldId id="409" r:id="rId42"/>
    <p:sldId id="403" r:id="rId43"/>
    <p:sldId id="404" r:id="rId44"/>
    <p:sldId id="405" r:id="rId45"/>
    <p:sldId id="406" r:id="rId46"/>
    <p:sldId id="410" r:id="rId47"/>
    <p:sldId id="424" r:id="rId48"/>
    <p:sldId id="411" r:id="rId49"/>
    <p:sldId id="425" r:id="rId50"/>
    <p:sldId id="412" r:id="rId51"/>
    <p:sldId id="426" r:id="rId52"/>
    <p:sldId id="413" r:id="rId53"/>
    <p:sldId id="427" r:id="rId54"/>
    <p:sldId id="418" r:id="rId55"/>
    <p:sldId id="419" r:id="rId56"/>
    <p:sldId id="446" r:id="rId57"/>
    <p:sldId id="428" r:id="rId58"/>
    <p:sldId id="447" r:id="rId59"/>
    <p:sldId id="421" r:id="rId60"/>
    <p:sldId id="464" r:id="rId61"/>
    <p:sldId id="466" r:id="rId62"/>
    <p:sldId id="449" r:id="rId63"/>
    <p:sldId id="450" r:id="rId64"/>
    <p:sldId id="451" r:id="rId65"/>
    <p:sldId id="462" r:id="rId66"/>
    <p:sldId id="467" r:id="rId67"/>
    <p:sldId id="432" r:id="rId68"/>
    <p:sldId id="434" r:id="rId6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7408"/>
    <a:srgbClr val="FF9421"/>
    <a:srgbClr val="7C7DCF"/>
    <a:srgbClr val="EFEFBE"/>
    <a:srgbClr val="F6F6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24" autoAdjust="0"/>
    <p:restoredTop sz="94678" autoAdjust="0"/>
  </p:normalViewPr>
  <p:slideViewPr>
    <p:cSldViewPr>
      <p:cViewPr>
        <p:scale>
          <a:sx n="100" d="100"/>
          <a:sy n="100" d="100"/>
        </p:scale>
        <p:origin x="58" y="13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82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3130" y="-86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6A3BD-28BD-4949-B52F-24E999822598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370AB-76A5-41F1-9753-9FE7E667F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718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AEF8A-5BB8-41C8-B8C2-160617C17EF4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20660A-27FD-4528-AE7F-EC6080404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133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36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60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108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61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863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66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887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528" y="483518"/>
            <a:ext cx="8363272" cy="504056"/>
          </a:xfrm>
        </p:spPr>
        <p:txBody>
          <a:bodyPr>
            <a:noAutofit/>
          </a:bodyPr>
          <a:lstStyle>
            <a:lvl1pPr algn="ctr">
              <a:defRPr sz="3600">
                <a:solidFill>
                  <a:schemeClr val="accent4">
                    <a:lumMod val="50000"/>
                  </a:schemeClr>
                </a:solidFill>
                <a:latin typeface="Klavika Bold" panose="02000803000000000000" pitchFamily="2" charset="0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pic>
        <p:nvPicPr>
          <p:cNvPr id="1026" name="Picture 2" descr="C:\Users\fiona\Desktop\Computer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6814" y="1707654"/>
            <a:ext cx="3450372" cy="2929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95288" y="1059583"/>
            <a:ext cx="8280400" cy="432047"/>
          </a:xfrm>
        </p:spPr>
        <p:txBody>
          <a:bodyPr>
            <a:noAutofit/>
          </a:bodyPr>
          <a:lstStyle>
            <a:lvl1pPr marL="0" indent="0" algn="ctr">
              <a:buNone/>
              <a:defRPr sz="2800" baseline="0">
                <a:solidFill>
                  <a:schemeClr val="accent4">
                    <a:lumMod val="50000"/>
                  </a:schemeClr>
                </a:solidFill>
                <a:latin typeface="Klavika Medium" panose="02000603000000000000" pitchFamily="2" charset="0"/>
              </a:defRPr>
            </a:lvl1pPr>
          </a:lstStyle>
          <a:p>
            <a:pPr lvl="0"/>
            <a:r>
              <a:rPr lang="en-US" dirty="0"/>
              <a:t>Presenter (</a:t>
            </a:r>
            <a:r>
              <a:rPr lang="en-US" dirty="0" err="1"/>
              <a:t>dd</a:t>
            </a:r>
            <a:r>
              <a:rPr lang="en-US" dirty="0"/>
              <a:t>-mm-</a:t>
            </a:r>
            <a:r>
              <a:rPr lang="en-US" dirty="0" err="1"/>
              <a:t>yyyy</a:t>
            </a:r>
            <a:r>
              <a:rPr lang="en-US" dirty="0"/>
              <a:t>)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8676456" y="51470"/>
            <a:ext cx="360040" cy="288032"/>
          </a:xfrm>
          <a:prstGeom prst="rect">
            <a:avLst/>
          </a:prstGeom>
          <a:solidFill>
            <a:srgbClr val="FF9421"/>
          </a:solidFill>
          <a:ln>
            <a:solidFill>
              <a:srgbClr val="FF94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40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23183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1432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4226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4769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528" y="573528"/>
            <a:ext cx="8363272" cy="594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1200151"/>
            <a:ext cx="8363272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9" name="Date Placeholder 3"/>
          <p:cNvSpPr txBox="1">
            <a:spLocks/>
          </p:cNvSpPr>
          <p:nvPr userDrawn="1"/>
        </p:nvSpPr>
        <p:spPr>
          <a:xfrm>
            <a:off x="8388424" y="0"/>
            <a:ext cx="720080" cy="357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000" b="0" kern="1200">
                <a:solidFill>
                  <a:schemeClr val="bg1"/>
                </a:solidFill>
                <a:latin typeface="Klavika Medium" panose="02000603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2EDF88B-1B61-4481-9BD6-D2E23BF0DCD8}" type="slidenum">
              <a:rPr lang="en-GB" sz="1600" smtClean="0"/>
              <a:t>‹#›</a:t>
            </a:fld>
            <a:endParaRPr lang="en-GB" sz="1600" dirty="0"/>
          </a:p>
        </p:txBody>
      </p:sp>
      <p:pic>
        <p:nvPicPr>
          <p:cNvPr id="5" name="Picture 2" descr="C:\Users\fiona\Desktop\whiteDyalogLogo-darkshadow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96475"/>
            <a:ext cx="1080120" cy="198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U:\admin\Dyalog Logos Stationery\Webinar\PPT images\footer_text.png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867005"/>
            <a:ext cx="2421106" cy="16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174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0" r:id="rId2"/>
    <p:sldLayoutId id="2147483652" r:id="rId3"/>
    <p:sldLayoutId id="2147483654" r:id="rId4"/>
    <p:sldLayoutId id="2147483655" r:id="rId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9421"/>
        </a:buClr>
        <a:buFont typeface="Wingdings" panose="05000000000000000000" pitchFamily="2" charset="2"/>
        <a:buChar char="Ø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F942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FF9421"/>
        </a:buClr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FF942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325438" algn="l" defTabSz="914400" rtl="0" eaLnBrk="1" latinLnBrk="0" hangingPunct="1">
        <a:spcBef>
          <a:spcPct val="20000"/>
        </a:spcBef>
        <a:buClr>
          <a:srgbClr val="FF9421"/>
        </a:buClr>
        <a:buFont typeface="Calibri" panose="020F0502020204030204" pitchFamily="34" charset="0"/>
        <a:buChar char="—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yalog.tv/Webinar/?v=IBct81IopRk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forums.dyalog.com/viewtopic.php?f=13&amp;t=1587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yalog.tv/Webinar/?v=IBct81IopRk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dyalog.tv/Webinar/?v=HU8jebyXKqc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yalog.tv/Webinar/?v=IBct81IopRk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yalog.tv/Webinar/?v=IBct81IopRk" TargetMode="Externa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yalog.tv/Webinar/?v=5wW76XX0kqk" TargetMode="Externa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hyperlink" Target="https://britishaplassociation.org/webinar-schedule-2020/" TargetMode="Externa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hyperlink" Target="https://dyalog.com/user-meetings/dyalog20.ht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Rank Operator and Dyadic Transpose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Richard Park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B26A3E-573F-4EBC-B75E-16AC032DFC4B}"/>
              </a:ext>
            </a:extLst>
          </p:cNvPr>
          <p:cNvSpPr txBox="1"/>
          <p:nvPr/>
        </p:nvSpPr>
        <p:spPr>
          <a:xfrm>
            <a:off x="4605575" y="1825000"/>
            <a:ext cx="426720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100" dirty="0">
                <a:solidFill>
                  <a:srgbClr val="F97408"/>
                </a:solidFill>
              </a:rPr>
              <a:t>⍤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09F3A8-69AF-4670-A476-05B4F25E5E1E}"/>
              </a:ext>
            </a:extLst>
          </p:cNvPr>
          <p:cNvCxnSpPr>
            <a:cxnSpLocks/>
          </p:cNvCxnSpPr>
          <p:nvPr/>
        </p:nvCxnSpPr>
        <p:spPr>
          <a:xfrm>
            <a:off x="4747260" y="2047875"/>
            <a:ext cx="139065" cy="169545"/>
          </a:xfrm>
          <a:prstGeom prst="line">
            <a:avLst/>
          </a:prstGeom>
          <a:ln w="25400" cap="rnd">
            <a:solidFill>
              <a:srgbClr val="F97408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8798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745F0-44D6-49C1-8EC7-FA4E0EFAC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Merge Axes using Ravel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01510-13AE-4F0F-996D-2D26775F3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BE4ADE-B732-4E36-9DEC-C21E3F964E3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82D246-A9D6-4748-BCAD-10F874A7C5DB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62CBA8-4BBB-44F0-81FE-E39CD2C0B58E}"/>
              </a:ext>
            </a:extLst>
          </p:cNvPr>
          <p:cNvSpPr txBox="1"/>
          <p:nvPr/>
        </p:nvSpPr>
        <p:spPr>
          <a:xfrm>
            <a:off x="188292" y="1269305"/>
            <a:ext cx="54456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    3 2 4⍴⎕A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43DC85-C4C2-4352-9CFE-C21C64F77794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CE155C-8EFD-4F4B-A1EC-E59DD3314887}"/>
              </a:ext>
            </a:extLst>
          </p:cNvPr>
          <p:cNvSpPr txBox="1"/>
          <p:nvPr/>
        </p:nvSpPr>
        <p:spPr>
          <a:xfrm>
            <a:off x="5967154" y="573528"/>
            <a:ext cx="299672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  3 2 4⍴⎕A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748141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745F0-44D6-49C1-8EC7-FA4E0EFAC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Merge Axes using Ravel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01510-13AE-4F0F-996D-2D26775F3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BE4ADE-B732-4E36-9DEC-C21E3F964E3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82D246-A9D6-4748-BCAD-10F874A7C5DB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62CBA8-4BBB-44F0-81FE-E39CD2C0B58E}"/>
              </a:ext>
            </a:extLst>
          </p:cNvPr>
          <p:cNvSpPr txBox="1"/>
          <p:nvPr/>
        </p:nvSpPr>
        <p:spPr>
          <a:xfrm>
            <a:off x="188292" y="1269305"/>
            <a:ext cx="54456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,⍤2⊢3 2 4⍴⎕A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43DC85-C4C2-4352-9CFE-C21C64F77794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CE155C-8EFD-4F4B-A1EC-E59DD3314887}"/>
              </a:ext>
            </a:extLst>
          </p:cNvPr>
          <p:cNvSpPr txBox="1"/>
          <p:nvPr/>
        </p:nvSpPr>
        <p:spPr>
          <a:xfrm>
            <a:off x="5967154" y="573528"/>
            <a:ext cx="299672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  3 2 4⍴⎕A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7" name="EFGH">
            <a:extLst>
              <a:ext uri="{FF2B5EF4-FFF2-40B4-BE49-F238E27FC236}">
                <a16:creationId xmlns:a16="http://schemas.microsoft.com/office/drawing/2014/main" id="{00278EF4-D39F-4634-8A56-22A7F43C4106}"/>
              </a:ext>
            </a:extLst>
          </p:cNvPr>
          <p:cNvSpPr txBox="1"/>
          <p:nvPr/>
        </p:nvSpPr>
        <p:spPr>
          <a:xfrm>
            <a:off x="188292" y="1881435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>
                <a:latin typeface="APL385 Unicode" panose="020B0709000202000203" pitchFamily="49" charset="0"/>
              </a:rPr>
              <a:t>EFGH</a:t>
            </a:r>
          </a:p>
        </p:txBody>
      </p:sp>
      <p:sp>
        <p:nvSpPr>
          <p:cNvPr id="9" name="MNOP">
            <a:extLst>
              <a:ext uri="{FF2B5EF4-FFF2-40B4-BE49-F238E27FC236}">
                <a16:creationId xmlns:a16="http://schemas.microsoft.com/office/drawing/2014/main" id="{E9BDEE81-E739-4616-A3E9-A8AAC15C5208}"/>
              </a:ext>
            </a:extLst>
          </p:cNvPr>
          <p:cNvSpPr txBox="1"/>
          <p:nvPr/>
        </p:nvSpPr>
        <p:spPr>
          <a:xfrm>
            <a:off x="185308" y="2796316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>
                <a:latin typeface="APL385 Unicode" panose="020B0709000202000203" pitchFamily="49" charset="0"/>
              </a:rPr>
              <a:t>MNOP</a:t>
            </a:r>
          </a:p>
        </p:txBody>
      </p:sp>
      <p:sp>
        <p:nvSpPr>
          <p:cNvPr id="13" name="UVWX">
            <a:extLst>
              <a:ext uri="{FF2B5EF4-FFF2-40B4-BE49-F238E27FC236}">
                <a16:creationId xmlns:a16="http://schemas.microsoft.com/office/drawing/2014/main" id="{4B80CFDF-7A17-4ECF-8795-A24AAACB8F76}"/>
              </a:ext>
            </a:extLst>
          </p:cNvPr>
          <p:cNvSpPr txBox="1"/>
          <p:nvPr/>
        </p:nvSpPr>
        <p:spPr>
          <a:xfrm>
            <a:off x="185307" y="3709532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15" name="ABCD">
            <a:extLst>
              <a:ext uri="{FF2B5EF4-FFF2-40B4-BE49-F238E27FC236}">
                <a16:creationId xmlns:a16="http://schemas.microsoft.com/office/drawing/2014/main" id="{5099F6EC-DF8A-42E6-94AD-BCF02A117407}"/>
              </a:ext>
            </a:extLst>
          </p:cNvPr>
          <p:cNvSpPr txBox="1"/>
          <p:nvPr/>
        </p:nvSpPr>
        <p:spPr>
          <a:xfrm>
            <a:off x="186195" y="1574589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>
                <a:latin typeface="APL385 Unicode" panose="020B0709000202000203" pitchFamily="49" charset="0"/>
              </a:rPr>
              <a:t>ABCD</a:t>
            </a:r>
          </a:p>
        </p:txBody>
      </p:sp>
      <p:sp>
        <p:nvSpPr>
          <p:cNvPr id="17" name="IJKL">
            <a:extLst>
              <a:ext uri="{FF2B5EF4-FFF2-40B4-BE49-F238E27FC236}">
                <a16:creationId xmlns:a16="http://schemas.microsoft.com/office/drawing/2014/main" id="{363FAB48-BFD0-40FF-99E2-4AA13D5FF0BC}"/>
              </a:ext>
            </a:extLst>
          </p:cNvPr>
          <p:cNvSpPr txBox="1"/>
          <p:nvPr/>
        </p:nvSpPr>
        <p:spPr>
          <a:xfrm>
            <a:off x="187236" y="2490661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>
                <a:latin typeface="APL385 Unicode" panose="020B0709000202000203" pitchFamily="49" charset="0"/>
              </a:rPr>
              <a:t>IJKL</a:t>
            </a:r>
          </a:p>
        </p:txBody>
      </p:sp>
      <p:sp>
        <p:nvSpPr>
          <p:cNvPr id="19" name="QRST">
            <a:extLst>
              <a:ext uri="{FF2B5EF4-FFF2-40B4-BE49-F238E27FC236}">
                <a16:creationId xmlns:a16="http://schemas.microsoft.com/office/drawing/2014/main" id="{D7FD6BCE-DE71-4847-B908-6A682A41C5D7}"/>
              </a:ext>
            </a:extLst>
          </p:cNvPr>
          <p:cNvSpPr txBox="1"/>
          <p:nvPr/>
        </p:nvSpPr>
        <p:spPr>
          <a:xfrm>
            <a:off x="182256" y="3402686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>
                <a:latin typeface="APL385 Unicode" panose="020B0709000202000203" pitchFamily="49" charset="0"/>
              </a:rPr>
              <a:t>QRST</a:t>
            </a:r>
          </a:p>
        </p:txBody>
      </p:sp>
    </p:spTree>
    <p:extLst>
      <p:ext uri="{BB962C8B-B14F-4D97-AF65-F5344CB8AC3E}">
        <p14:creationId xmlns:p14="http://schemas.microsoft.com/office/powerpoint/2010/main" val="302439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0.03316 3.7037E-7 C 0.04809 3.7037E-7 0.06649 -0.01636 0.06649 -0.02932 L 0.06649 -0.05833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6" y="-293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59259E-6 L 0.03334 2.59259E-6 C 0.04827 2.59259E-6 0.06684 -0.01636 0.06684 -0.02932 L 0.06684 -0.05864 " pathEditMode="relative" rAng="0" ptsTypes="AAAA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33" y="-293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81481E-6 L 0.03334 4.81481E-6 C 0.04827 4.81481E-6 0.06684 -0.01636 0.06684 -0.02963 L 0.06684 -0.05896 " pathEditMode="relative" rAng="0" ptsTypes="AA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33" y="-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745F0-44D6-49C1-8EC7-FA4E0EFAC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Merge Axes using Ravel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01510-13AE-4F0F-996D-2D26775F3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BE4ADE-B732-4E36-9DEC-C21E3F964E3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82D246-A9D6-4748-BCAD-10F874A7C5DB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62CBA8-4BBB-44F0-81FE-E39CD2C0B58E}"/>
              </a:ext>
            </a:extLst>
          </p:cNvPr>
          <p:cNvSpPr txBox="1"/>
          <p:nvPr/>
        </p:nvSpPr>
        <p:spPr>
          <a:xfrm>
            <a:off x="188292" y="1269305"/>
            <a:ext cx="54456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,⍤2⊢3 2 4⍴⎕A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43DC85-C4C2-4352-9CFE-C21C64F77794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CE155C-8EFD-4F4B-A1EC-E59DD3314887}"/>
              </a:ext>
            </a:extLst>
          </p:cNvPr>
          <p:cNvSpPr txBox="1"/>
          <p:nvPr/>
        </p:nvSpPr>
        <p:spPr>
          <a:xfrm>
            <a:off x="5967154" y="573528"/>
            <a:ext cx="299672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  3 2 4⍴⎕A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7" name="EFGH">
            <a:extLst>
              <a:ext uri="{FF2B5EF4-FFF2-40B4-BE49-F238E27FC236}">
                <a16:creationId xmlns:a16="http://schemas.microsoft.com/office/drawing/2014/main" id="{00278EF4-D39F-4634-8A56-22A7F43C4106}"/>
              </a:ext>
            </a:extLst>
          </p:cNvPr>
          <p:cNvSpPr txBox="1"/>
          <p:nvPr/>
        </p:nvSpPr>
        <p:spPr>
          <a:xfrm>
            <a:off x="792812" y="1576635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>
                <a:latin typeface="APL385 Unicode" panose="020B0709000202000203" pitchFamily="49" charset="0"/>
              </a:rPr>
              <a:t>EFGH</a:t>
            </a:r>
          </a:p>
        </p:txBody>
      </p:sp>
      <p:sp>
        <p:nvSpPr>
          <p:cNvPr id="15" name="ABCD">
            <a:extLst>
              <a:ext uri="{FF2B5EF4-FFF2-40B4-BE49-F238E27FC236}">
                <a16:creationId xmlns:a16="http://schemas.microsoft.com/office/drawing/2014/main" id="{5099F6EC-DF8A-42E6-94AD-BCF02A117407}"/>
              </a:ext>
            </a:extLst>
          </p:cNvPr>
          <p:cNvSpPr txBox="1"/>
          <p:nvPr/>
        </p:nvSpPr>
        <p:spPr>
          <a:xfrm>
            <a:off x="186195" y="1574589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>
                <a:latin typeface="APL385 Unicode" panose="020B0709000202000203" pitchFamily="49" charset="0"/>
              </a:rPr>
              <a:t>ABCD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F8C1CBA-EE46-4B8D-8040-6BDC971C6387}"/>
              </a:ext>
            </a:extLst>
          </p:cNvPr>
          <p:cNvGrpSpPr/>
          <p:nvPr/>
        </p:nvGrpSpPr>
        <p:grpSpPr>
          <a:xfrm>
            <a:off x="187236" y="2489927"/>
            <a:ext cx="1413171" cy="400844"/>
            <a:chOff x="187236" y="2489927"/>
            <a:chExt cx="1413171" cy="400844"/>
          </a:xfrm>
        </p:grpSpPr>
        <p:sp>
          <p:nvSpPr>
            <p:cNvPr id="9" name="MNOP">
              <a:extLst>
                <a:ext uri="{FF2B5EF4-FFF2-40B4-BE49-F238E27FC236}">
                  <a16:creationId xmlns:a16="http://schemas.microsoft.com/office/drawing/2014/main" id="{E9BDEE81-E739-4616-A3E9-A8AAC15C5208}"/>
                </a:ext>
              </a:extLst>
            </p:cNvPr>
            <p:cNvSpPr txBox="1"/>
            <p:nvPr/>
          </p:nvSpPr>
          <p:spPr>
            <a:xfrm>
              <a:off x="800188" y="2489927"/>
              <a:ext cx="8002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000" dirty="0">
                  <a:latin typeface="APL385 Unicode" panose="020B0709000202000203" pitchFamily="49" charset="0"/>
                </a:rPr>
                <a:t>MNOP</a:t>
              </a:r>
            </a:p>
          </p:txBody>
        </p:sp>
        <p:sp>
          <p:nvSpPr>
            <p:cNvPr id="17" name="IJKL">
              <a:extLst>
                <a:ext uri="{FF2B5EF4-FFF2-40B4-BE49-F238E27FC236}">
                  <a16:creationId xmlns:a16="http://schemas.microsoft.com/office/drawing/2014/main" id="{363FAB48-BFD0-40FF-99E2-4AA13D5FF0BC}"/>
                </a:ext>
              </a:extLst>
            </p:cNvPr>
            <p:cNvSpPr txBox="1"/>
            <p:nvPr/>
          </p:nvSpPr>
          <p:spPr>
            <a:xfrm>
              <a:off x="187236" y="2490661"/>
              <a:ext cx="8002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000" dirty="0">
                  <a:latin typeface="APL385 Unicode" panose="020B0709000202000203" pitchFamily="49" charset="0"/>
                </a:rPr>
                <a:t>IJKL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507976C-32FB-449F-92D1-975D36114D5F}"/>
              </a:ext>
            </a:extLst>
          </p:cNvPr>
          <p:cNvGrpSpPr/>
          <p:nvPr/>
        </p:nvGrpSpPr>
        <p:grpSpPr>
          <a:xfrm>
            <a:off x="182256" y="3402686"/>
            <a:ext cx="1416317" cy="400477"/>
            <a:chOff x="182256" y="3402686"/>
            <a:chExt cx="1416317" cy="400477"/>
          </a:xfrm>
        </p:grpSpPr>
        <p:sp>
          <p:nvSpPr>
            <p:cNvPr id="13" name="UVWX">
              <a:extLst>
                <a:ext uri="{FF2B5EF4-FFF2-40B4-BE49-F238E27FC236}">
                  <a16:creationId xmlns:a16="http://schemas.microsoft.com/office/drawing/2014/main" id="{4B80CFDF-7A17-4ECF-8795-A24AAACB8F76}"/>
                </a:ext>
              </a:extLst>
            </p:cNvPr>
            <p:cNvSpPr txBox="1"/>
            <p:nvPr/>
          </p:nvSpPr>
          <p:spPr>
            <a:xfrm>
              <a:off x="798354" y="3403053"/>
              <a:ext cx="8002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000" dirty="0">
                  <a:latin typeface="APL385 Unicode" panose="020B0709000202000203" pitchFamily="49" charset="0"/>
                </a:rPr>
                <a:t>UVWX</a:t>
              </a:r>
            </a:p>
          </p:txBody>
        </p:sp>
        <p:sp>
          <p:nvSpPr>
            <p:cNvPr id="19" name="QRST">
              <a:extLst>
                <a:ext uri="{FF2B5EF4-FFF2-40B4-BE49-F238E27FC236}">
                  <a16:creationId xmlns:a16="http://schemas.microsoft.com/office/drawing/2014/main" id="{D7FD6BCE-DE71-4847-B908-6A682A41C5D7}"/>
                </a:ext>
              </a:extLst>
            </p:cNvPr>
            <p:cNvSpPr txBox="1"/>
            <p:nvPr/>
          </p:nvSpPr>
          <p:spPr>
            <a:xfrm>
              <a:off x="182256" y="3402686"/>
              <a:ext cx="8002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000" dirty="0">
                  <a:latin typeface="APL385 Unicode" panose="020B0709000202000203" pitchFamily="49" charset="0"/>
                </a:rPr>
                <a:t>QRST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65638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4.93827E-7 L -3.05556E-6 -0.1188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95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35802E-6 L 0.00017 -0.2367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745F0-44D6-49C1-8EC7-FA4E0EFAC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Merge Axes using Ravel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01510-13AE-4F0F-996D-2D26775F3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BE4ADE-B732-4E36-9DEC-C21E3F964E3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82D246-A9D6-4748-BCAD-10F874A7C5DB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62CBA8-4BBB-44F0-81FE-E39CD2C0B58E}"/>
              </a:ext>
            </a:extLst>
          </p:cNvPr>
          <p:cNvSpPr txBox="1"/>
          <p:nvPr/>
        </p:nvSpPr>
        <p:spPr>
          <a:xfrm>
            <a:off x="188292" y="1269305"/>
            <a:ext cx="54456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,[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1 2</a:t>
            </a:r>
            <a:r>
              <a:rPr lang="pt-BR" sz="2000" dirty="0">
                <a:latin typeface="APL385 Unicode" panose="020B0709000202000203" pitchFamily="49" charset="0"/>
              </a:rPr>
              <a:t>]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3 2</a:t>
            </a:r>
            <a:r>
              <a:rPr lang="pt-BR" sz="2000" dirty="0">
                <a:latin typeface="APL385 Unicode" panose="020B0709000202000203" pitchFamily="49" charset="0"/>
              </a:rPr>
              <a:t> 4⍴⎕A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EFGH   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MNOP   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6DE5F4-CBC1-4395-B98C-47CDA1F4F3A1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976804-BDBC-4534-890B-FC37ACBF05F3}"/>
              </a:ext>
            </a:extLst>
          </p:cNvPr>
          <p:cNvSpPr txBox="1"/>
          <p:nvPr/>
        </p:nvSpPr>
        <p:spPr>
          <a:xfrm>
            <a:off x="5967154" y="573528"/>
            <a:ext cx="299672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  3 2 4⍴⎕A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22816046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745F0-44D6-49C1-8EC7-FA4E0EFAC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Dyadic Transpose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01510-13AE-4F0F-996D-2D26775F3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BE4ADE-B732-4E36-9DEC-C21E3F964E3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82D246-A9D6-4748-BCAD-10F874A7C5DB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62CBA8-4BBB-44F0-81FE-E39CD2C0B58E}"/>
              </a:ext>
            </a:extLst>
          </p:cNvPr>
          <p:cNvSpPr txBox="1"/>
          <p:nvPr/>
        </p:nvSpPr>
        <p:spPr>
          <a:xfrm>
            <a:off x="188292" y="1269305"/>
            <a:ext cx="54456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3 2 4 → 4 3 2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2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  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    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6DE5F4-CBC1-4395-B98C-47CDA1F4F3A1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976804-BDBC-4534-890B-FC37ACBF05F3}"/>
              </a:ext>
            </a:extLst>
          </p:cNvPr>
          <p:cNvSpPr txBox="1"/>
          <p:nvPr/>
        </p:nvSpPr>
        <p:spPr>
          <a:xfrm>
            <a:off x="5967154" y="573528"/>
            <a:ext cx="299672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  3 2 4⍴⎕A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3630456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745F0-44D6-49C1-8EC7-FA4E0EFAC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Dyadic Transpose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01510-13AE-4F0F-996D-2D26775F3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BE4ADE-B732-4E36-9DEC-C21E3F964E3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82D246-A9D6-4748-BCAD-10F874A7C5DB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62CBA8-4BBB-44F0-81FE-E39CD2C0B58E}"/>
              </a:ext>
            </a:extLst>
          </p:cNvPr>
          <p:cNvSpPr txBox="1"/>
          <p:nvPr/>
        </p:nvSpPr>
        <p:spPr>
          <a:xfrm>
            <a:off x="188292" y="1269305"/>
            <a:ext cx="54456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3 2 4 → 4 3 2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2 3 1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          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6DE5F4-CBC1-4395-B98C-47CDA1F4F3A1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976804-BDBC-4534-890B-FC37ACBF05F3}"/>
              </a:ext>
            </a:extLst>
          </p:cNvPr>
          <p:cNvSpPr txBox="1"/>
          <p:nvPr/>
        </p:nvSpPr>
        <p:spPr>
          <a:xfrm>
            <a:off x="5967154" y="573528"/>
            <a:ext cx="299672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  3 2 4⍴⎕A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1717375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745F0-44D6-49C1-8EC7-FA4E0EFAC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Merge Axes using Ravel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01510-13AE-4F0F-996D-2D26775F3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BE4ADE-B732-4E36-9DEC-C21E3F964E3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82D246-A9D6-4748-BCAD-10F874A7C5DB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62CBA8-4BBB-44F0-81FE-E39CD2C0B58E}"/>
              </a:ext>
            </a:extLst>
          </p:cNvPr>
          <p:cNvSpPr txBox="1"/>
          <p:nvPr/>
        </p:nvSpPr>
        <p:spPr>
          <a:xfrm>
            <a:off x="188292" y="1269305"/>
            <a:ext cx="5445604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      2 3 1⍉3 2 4⍴⎕A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AE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IM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QU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BF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...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...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SW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DH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LP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TX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7297D1-76FF-459A-B661-E86DBA31C332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84EC97-009E-49F5-BD63-1BDA89228B18}"/>
              </a:ext>
            </a:extLst>
          </p:cNvPr>
          <p:cNvSpPr txBox="1"/>
          <p:nvPr/>
        </p:nvSpPr>
        <p:spPr>
          <a:xfrm>
            <a:off x="5967154" y="573528"/>
            <a:ext cx="299672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  3 2 4⍴⎕A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27919370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745F0-44D6-49C1-8EC7-FA4E0EFAC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Merge Axes using Ravel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01510-13AE-4F0F-996D-2D26775F3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BE4ADE-B732-4E36-9DEC-C21E3F964E3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82D246-A9D6-4748-BCAD-10F874A7C5DB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62CBA8-4BBB-44F0-81FE-E39CD2C0B58E}"/>
              </a:ext>
            </a:extLst>
          </p:cNvPr>
          <p:cNvSpPr txBox="1"/>
          <p:nvPr/>
        </p:nvSpPr>
        <p:spPr>
          <a:xfrm>
            <a:off x="188292" y="1269305"/>
            <a:ext cx="5445604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      2 3 1⍉3 2 4⍴⎕A</a:t>
            </a:r>
          </a:p>
          <a:p>
            <a:pPr marL="0" indent="0">
              <a:buNone/>
            </a:pPr>
            <a:r>
              <a:rPr lang="pt-BR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AE</a:t>
            </a:r>
          </a:p>
          <a:p>
            <a:pPr marL="0" indent="0">
              <a:buNone/>
            </a:pPr>
            <a:r>
              <a:rPr lang="pt-BR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IM</a:t>
            </a:r>
          </a:p>
          <a:p>
            <a:pPr marL="0" indent="0">
              <a:buNone/>
            </a:pPr>
            <a:r>
              <a:rPr lang="pt-BR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QU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BF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...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...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SW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DH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LP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TX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7297D1-76FF-459A-B661-E86DBA31C332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84EC97-009E-49F5-BD63-1BDA89228B18}"/>
              </a:ext>
            </a:extLst>
          </p:cNvPr>
          <p:cNvSpPr txBox="1"/>
          <p:nvPr/>
        </p:nvSpPr>
        <p:spPr>
          <a:xfrm>
            <a:off x="5967154" y="573528"/>
            <a:ext cx="299672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  3 2 4⍴⎕A</a:t>
            </a:r>
          </a:p>
          <a:p>
            <a:pPr marL="0" indent="0">
              <a:buNone/>
            </a:pPr>
            <a:r>
              <a:rPr lang="en-GB" sz="1500" dirty="0">
                <a:highlight>
                  <a:srgbClr val="FFFF00"/>
                </a:highlight>
                <a:latin typeface="APL385 Unicode" panose="020B0709000202000203" pitchFamily="49" charset="0"/>
              </a:rPr>
              <a:t>A</a:t>
            </a:r>
            <a:r>
              <a:rPr lang="en-GB" sz="1500" dirty="0">
                <a:latin typeface="APL385 Unicode" panose="020B0709000202000203" pitchFamily="49" charset="0"/>
              </a:rPr>
              <a:t>BCD</a:t>
            </a:r>
          </a:p>
          <a:p>
            <a:pPr marL="0" indent="0">
              <a:buNone/>
            </a:pPr>
            <a:r>
              <a:rPr lang="en-GB" sz="1500" dirty="0">
                <a:highlight>
                  <a:srgbClr val="FFFF00"/>
                </a:highlight>
                <a:latin typeface="APL385 Unicode" panose="020B0709000202000203" pitchFamily="49" charset="0"/>
              </a:rPr>
              <a:t>E</a:t>
            </a:r>
            <a:r>
              <a:rPr lang="en-GB" sz="1500" dirty="0">
                <a:latin typeface="APL385 Unicode" panose="020B0709000202000203" pitchFamily="49" charset="0"/>
              </a:rPr>
              <a:t>FGH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highlight>
                  <a:srgbClr val="FFFF00"/>
                </a:highlight>
                <a:latin typeface="APL385 Unicode" panose="020B0709000202000203" pitchFamily="49" charset="0"/>
              </a:rPr>
              <a:t>I</a:t>
            </a:r>
            <a:r>
              <a:rPr lang="en-GB" sz="1500" dirty="0">
                <a:latin typeface="APL385 Unicode" panose="020B0709000202000203" pitchFamily="49" charset="0"/>
              </a:rPr>
              <a:t>JKL</a:t>
            </a:r>
          </a:p>
          <a:p>
            <a:pPr marL="0" indent="0">
              <a:buNone/>
            </a:pPr>
            <a:r>
              <a:rPr lang="en-GB" sz="1500" dirty="0">
                <a:highlight>
                  <a:srgbClr val="FFFF00"/>
                </a:highlight>
                <a:latin typeface="APL385 Unicode" panose="020B0709000202000203" pitchFamily="49" charset="0"/>
              </a:rPr>
              <a:t>M</a:t>
            </a:r>
            <a:r>
              <a:rPr lang="en-GB" sz="1500" dirty="0">
                <a:latin typeface="APL385 Unicode" panose="020B0709000202000203" pitchFamily="49" charset="0"/>
              </a:rPr>
              <a:t>NOP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highlight>
                  <a:srgbClr val="FFFF00"/>
                </a:highlight>
                <a:latin typeface="APL385 Unicode" panose="020B0709000202000203" pitchFamily="49" charset="0"/>
              </a:rPr>
              <a:t>Q</a:t>
            </a:r>
            <a:r>
              <a:rPr lang="en-GB" sz="1500" dirty="0">
                <a:latin typeface="APL385 Unicode" panose="020B0709000202000203" pitchFamily="49" charset="0"/>
              </a:rPr>
              <a:t>RST</a:t>
            </a:r>
          </a:p>
          <a:p>
            <a:pPr marL="0" indent="0">
              <a:buNone/>
            </a:pPr>
            <a:r>
              <a:rPr lang="en-GB" sz="1500" dirty="0">
                <a:highlight>
                  <a:srgbClr val="FFFF00"/>
                </a:highlight>
                <a:latin typeface="APL385 Unicode" panose="020B0709000202000203" pitchFamily="49" charset="0"/>
              </a:rPr>
              <a:t>U</a:t>
            </a:r>
            <a:r>
              <a:rPr lang="en-GB" sz="1500" dirty="0">
                <a:latin typeface="APL385 Unicode" panose="020B0709000202000203" pitchFamily="49" charset="0"/>
              </a:rPr>
              <a:t>VWX</a:t>
            </a:r>
          </a:p>
        </p:txBody>
      </p:sp>
    </p:spTree>
    <p:extLst>
      <p:ext uri="{BB962C8B-B14F-4D97-AF65-F5344CB8AC3E}">
        <p14:creationId xmlns:p14="http://schemas.microsoft.com/office/powerpoint/2010/main" val="29438668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745F0-44D6-49C1-8EC7-FA4E0EFAC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Merge Axes using Ravel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01510-13AE-4F0F-996D-2D26775F3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BE4ADE-B732-4E36-9DEC-C21E3F964E3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82D246-A9D6-4748-BCAD-10F874A7C5DB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62CBA8-4BBB-44F0-81FE-E39CD2C0B58E}"/>
              </a:ext>
            </a:extLst>
          </p:cNvPr>
          <p:cNvSpPr txBox="1"/>
          <p:nvPr/>
        </p:nvSpPr>
        <p:spPr>
          <a:xfrm>
            <a:off x="188292" y="1269305"/>
            <a:ext cx="54456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  ,⍤2⊢2 3 1⍉3 2 4⍴⎕A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AEIMQU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BFJNRV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CGKOSW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DHLPTX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7297D1-76FF-459A-B661-E86DBA31C332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84EC97-009E-49F5-BD63-1BDA89228B18}"/>
              </a:ext>
            </a:extLst>
          </p:cNvPr>
          <p:cNvSpPr txBox="1"/>
          <p:nvPr/>
        </p:nvSpPr>
        <p:spPr>
          <a:xfrm>
            <a:off x="5967154" y="573528"/>
            <a:ext cx="299672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  3 2 4⍴⎕A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930876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745F0-44D6-49C1-8EC7-FA4E0EFAC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Merge Axes using Ravel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01510-13AE-4F0F-996D-2D26775F3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BE4ADE-B732-4E36-9DEC-C21E3F964E3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82D246-A9D6-4748-BCAD-10F874A7C5DB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62CBA8-4BBB-44F0-81FE-E39CD2C0B58E}"/>
              </a:ext>
            </a:extLst>
          </p:cNvPr>
          <p:cNvSpPr txBox="1"/>
          <p:nvPr/>
        </p:nvSpPr>
        <p:spPr>
          <a:xfrm>
            <a:off x="188292" y="1269305"/>
            <a:ext cx="544560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 ⍉,⍤2⊢2 3 1⍉3 2 4⍴⎕A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EFGH    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MNOP    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7297D1-76FF-459A-B661-E86DBA31C332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84EC97-009E-49F5-BD63-1BDA89228B18}"/>
              </a:ext>
            </a:extLst>
          </p:cNvPr>
          <p:cNvSpPr txBox="1"/>
          <p:nvPr/>
        </p:nvSpPr>
        <p:spPr>
          <a:xfrm>
            <a:off x="5967154" y="573528"/>
            <a:ext cx="299672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  3 2 4⍴⎕A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113877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6E05B-1DE1-4C5D-9C2E-5DFAA6C31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The Rank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8FB38-B76F-4ABB-BD1A-D0C18405D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BD3FDC-10D0-4261-B04A-6E886EACBBB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C75AF6-0398-4186-8640-7197D44BE18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55ADC4-8869-49C0-BE16-6EE4A8A53522}"/>
              </a:ext>
            </a:extLst>
          </p:cNvPr>
          <p:cNvSpPr txBox="1"/>
          <p:nvPr/>
        </p:nvSpPr>
        <p:spPr>
          <a:xfrm>
            <a:off x="188292" y="1269305"/>
            <a:ext cx="54456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 {(f⍤    c)⍵}   ⍝ Monadic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{⍺(f⍤  b c)⍵}   ⍝ Dyadic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{⍺←⊢ ⋄ ⍺(f⍤a b c)⍵}   ⍝ Ambivalent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2F4842-6804-46C2-9690-0CB381571251}"/>
              </a:ext>
            </a:extLst>
          </p:cNvPr>
          <p:cNvSpPr txBox="1"/>
          <p:nvPr/>
        </p:nvSpPr>
        <p:spPr>
          <a:xfrm>
            <a:off x="4977045" y="685895"/>
            <a:ext cx="34203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hlinkClick r:id="rId2"/>
              </a:rPr>
              <a:t>dyalog.tv/</a:t>
            </a:r>
            <a:r>
              <a:rPr lang="en-GB" sz="1800" dirty="0" err="1">
                <a:hlinkClick r:id="rId2"/>
              </a:rPr>
              <a:t>Webinar?v</a:t>
            </a:r>
            <a:r>
              <a:rPr lang="en-GB" sz="1800" dirty="0">
                <a:hlinkClick r:id="rId2"/>
              </a:rPr>
              <a:t>=IBct81IopRk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5003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745F0-44D6-49C1-8EC7-FA4E0EFAC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Merge Axes using Ravel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01510-13AE-4F0F-996D-2D26775F3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Dyalog Forums "Extended Inner Product"</a:t>
            </a:r>
          </a:p>
          <a:p>
            <a:pPr marL="0" indent="0" algn="ctr">
              <a:buNone/>
            </a:pPr>
            <a:r>
              <a:rPr lang="en-GB" sz="2800" dirty="0">
                <a:hlinkClick r:id="rId2"/>
              </a:rPr>
              <a:t>forums.dyalog.com/viewtopic.php?f=13&amp;t=1587</a:t>
            </a:r>
            <a:r>
              <a:rPr lang="en-GB" sz="2800" dirty="0"/>
              <a:t>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BE4ADE-B732-4E36-9DEC-C21E3F964E3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82D246-A9D6-4748-BCAD-10F874A7C5DB}"/>
              </a:ext>
            </a:extLst>
          </p:cNvPr>
          <p:cNvSpPr/>
          <p:nvPr/>
        </p:nvSpPr>
        <p:spPr>
          <a:xfrm>
            <a:off x="323528" y="2357695"/>
            <a:ext cx="8363272" cy="4281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62CBA8-4BBB-44F0-81FE-E39CD2C0B58E}"/>
              </a:ext>
            </a:extLst>
          </p:cNvPr>
          <p:cNvSpPr txBox="1"/>
          <p:nvPr/>
        </p:nvSpPr>
        <p:spPr>
          <a:xfrm>
            <a:off x="305304" y="2045361"/>
            <a:ext cx="82091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,[⍳⍺]⍵  ←→  {(1⌽⍳⍴⍴z)⍉z←,⍤⍺⊢((-⍺)⌽⍳⍴⍴⍵)⍉⍵}</a:t>
            </a:r>
          </a:p>
        </p:txBody>
      </p:sp>
    </p:spTree>
    <p:extLst>
      <p:ext uri="{BB962C8B-B14F-4D97-AF65-F5344CB8AC3E}">
        <p14:creationId xmlns:p14="http://schemas.microsoft.com/office/powerpoint/2010/main" val="40058258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745F0-44D6-49C1-8EC7-FA4E0EFAC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Merge Axes using Ravel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01510-13AE-4F0F-996D-2D26775F3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Move axes to the end → </a:t>
            </a:r>
            <a:r>
              <a:rPr lang="en-GB" dirty="0">
                <a:latin typeface="APL385 Unicode" panose="020B0709000202000203" pitchFamily="49" charset="0"/>
              </a:rPr>
              <a:t>p⍉⍵</a:t>
            </a:r>
          </a:p>
          <a:p>
            <a:pPr marL="0" indent="0">
              <a:buNone/>
            </a:pPr>
            <a:r>
              <a:rPr lang="en-GB" dirty="0"/>
              <a:t>Merge N axes               → </a:t>
            </a:r>
            <a:r>
              <a:rPr lang="en-GB" dirty="0">
                <a:latin typeface="APL385 Unicode" panose="020B0709000202000203" pitchFamily="49" charset="0"/>
              </a:rPr>
              <a:t>,⍤N</a:t>
            </a:r>
          </a:p>
          <a:p>
            <a:pPr marL="0" indent="0">
              <a:buNone/>
            </a:pPr>
            <a:r>
              <a:rPr lang="en-GB" dirty="0"/>
              <a:t>Move axes back           → </a:t>
            </a:r>
            <a:r>
              <a:rPr lang="en-GB" dirty="0">
                <a:latin typeface="APL385 Unicode" panose="020B0709000202000203" pitchFamily="49" charset="0"/>
              </a:rPr>
              <a:t>q⍉⍵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BE4ADE-B732-4E36-9DEC-C21E3F964E3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5636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Merge Axes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</a:t>
            </a:r>
            <a:r>
              <a:rPr lang="en-GB" sz="2000" dirty="0" err="1">
                <a:latin typeface="APL385 Unicode" panose="020B0709000202000203" pitchFamily="49" charset="0"/>
              </a:rPr>
              <a:t>MergeAxes</a:t>
            </a:r>
            <a:r>
              <a:rPr lang="en-GB" sz="2000" dirty="0">
                <a:latin typeface="APL385 Unicode" panose="020B0709000202000203" pitchFamily="49" charset="0"/>
              </a:rPr>
              <a:t>←{                           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axes←⍳≢⍴⍵              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move←⍋(axes~⍺),⍺       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merged←,⍤(≢⍺)⊢move⍉⍵   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restore←((⍳≢⍴merged)~⊃⍺),⊃⍺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</a:t>
            </a:r>
            <a:r>
              <a:rPr lang="en-GB" sz="2000" dirty="0" err="1">
                <a:latin typeface="APL385 Unicode" panose="020B0709000202000203" pitchFamily="49" charset="0"/>
              </a:rPr>
              <a:t>restore⍉merged</a:t>
            </a:r>
            <a:r>
              <a:rPr lang="en-GB" sz="2000" dirty="0">
                <a:latin typeface="APL385 Unicode" panose="020B0709000202000203" pitchFamily="49" charset="0"/>
              </a:rPr>
              <a:t>         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} </a:t>
            </a:r>
          </a:p>
        </p:txBody>
      </p:sp>
    </p:spTree>
    <p:extLst>
      <p:ext uri="{BB962C8B-B14F-4D97-AF65-F5344CB8AC3E}">
        <p14:creationId xmlns:p14="http://schemas.microsoft.com/office/powerpoint/2010/main" val="3843617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Last Axis Primitives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↓2 3 2⍴⍳12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┌───┬────┬─────┐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│1 2│3 4 │5 6  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├───┼────┼─────┤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│7 8│9 10│11 12│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└───┴────┴─────┘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2⍴⍳12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1  2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3  4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5  6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7  8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9 10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11 12</a:t>
            </a:r>
          </a:p>
        </p:txBody>
      </p:sp>
    </p:spTree>
    <p:extLst>
      <p:ext uri="{BB962C8B-B14F-4D97-AF65-F5344CB8AC3E}">
        <p14:creationId xmlns:p14="http://schemas.microsoft.com/office/powerpoint/2010/main" val="19590179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Last Axis Primitives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↓[1]2 3 2⍴⍳12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┌────┬────┐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│1 7 │2 8 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├────┼────┤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│3 9 │4 10│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├────┼────┤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│5 11│6 12│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└────┴────┘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2⍴⍳12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1  2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3  4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5  6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7  8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9 10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11 12</a:t>
            </a:r>
          </a:p>
        </p:txBody>
      </p:sp>
    </p:spTree>
    <p:extLst>
      <p:ext uri="{BB962C8B-B14F-4D97-AF65-F5344CB8AC3E}">
        <p14:creationId xmlns:p14="http://schemas.microsoft.com/office/powerpoint/2010/main" val="39888500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Last Axis Primitives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↓[1]2 3 2⍴⍳12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┌────┬────┐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</a:t>
            </a:r>
            <a:r>
              <a:rPr lang="en-GB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1 7</a:t>
            </a:r>
            <a:r>
              <a:rPr lang="en-GB" sz="2000" dirty="0">
                <a:latin typeface="APL385 Unicode" panose="020B0709000202000203" pitchFamily="49" charset="0"/>
              </a:rPr>
              <a:t> │2 8 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├────┼────┤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│3 9 │</a:t>
            </a:r>
            <a:r>
              <a:rPr lang="en-GB" sz="2000" dirty="0">
                <a:highlight>
                  <a:srgbClr val="00FFFF"/>
                </a:highlight>
                <a:latin typeface="APL385 Unicode" panose="020B0709000202000203" pitchFamily="49" charset="0"/>
              </a:rPr>
              <a:t>4 10</a:t>
            </a:r>
            <a:r>
              <a:rPr lang="en-GB" sz="2000" dirty="0">
                <a:latin typeface="APL385 Unicode" panose="020B0709000202000203" pitchFamily="49" charset="0"/>
              </a:rPr>
              <a:t>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├────┼────┤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│5 11│6 12│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└────┴────┘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2⍴⍳12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</a:t>
            </a:r>
            <a:r>
              <a:rPr lang="en-GB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1</a:t>
            </a:r>
            <a:r>
              <a:rPr lang="en-GB" sz="1600" dirty="0">
                <a:latin typeface="APL385 Unicode" panose="020B0709000202000203" pitchFamily="49" charset="0"/>
              </a:rPr>
              <a:t>  2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3  </a:t>
            </a:r>
            <a:r>
              <a:rPr lang="en-GB" sz="1600" dirty="0">
                <a:highlight>
                  <a:srgbClr val="00FFFF"/>
                </a:highlight>
                <a:latin typeface="APL385 Unicode" panose="020B0709000202000203" pitchFamily="49" charset="0"/>
              </a:rPr>
              <a:t>4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5  6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</a:t>
            </a:r>
            <a:r>
              <a:rPr lang="en-GB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7</a:t>
            </a:r>
            <a:r>
              <a:rPr lang="en-GB" sz="1600" dirty="0">
                <a:latin typeface="APL385 Unicode" panose="020B0709000202000203" pitchFamily="49" charset="0"/>
              </a:rPr>
              <a:t>  8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9 </a:t>
            </a:r>
            <a:r>
              <a:rPr lang="en-GB" sz="1600" dirty="0">
                <a:highlight>
                  <a:srgbClr val="00FFFF"/>
                </a:highlight>
                <a:latin typeface="APL385 Unicode" panose="020B0709000202000203" pitchFamily="49" charset="0"/>
              </a:rPr>
              <a:t>10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11 12</a:t>
            </a:r>
          </a:p>
        </p:txBody>
      </p:sp>
    </p:spTree>
    <p:extLst>
      <p:ext uri="{BB962C8B-B14F-4D97-AF65-F5344CB8AC3E}">
        <p14:creationId xmlns:p14="http://schemas.microsoft.com/office/powerpoint/2010/main" val="27041659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Last Axis Primitives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↓[2]2 3 2⍴⍳12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┌──────┬───────┐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│1 3 5 │2 4 6  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├──────┼───────┤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│7 9 11│8 10 12│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└──────┴───────┘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2⍴⍳12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1  2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3  4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5  6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7  8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9 10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11 12</a:t>
            </a:r>
          </a:p>
        </p:txBody>
      </p:sp>
    </p:spTree>
    <p:extLst>
      <p:ext uri="{BB962C8B-B14F-4D97-AF65-F5344CB8AC3E}">
        <p14:creationId xmlns:p14="http://schemas.microsoft.com/office/powerpoint/2010/main" val="41607207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Last Axis Primitives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↓[2]2 3 2⍴⍳12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┌──────┬───────┐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</a:t>
            </a:r>
            <a:r>
              <a:rPr lang="en-GB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1 3 5</a:t>
            </a:r>
            <a:r>
              <a:rPr lang="en-GB" sz="2000" dirty="0">
                <a:latin typeface="APL385 Unicode" panose="020B0709000202000203" pitchFamily="49" charset="0"/>
              </a:rPr>
              <a:t> │2 4 6  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├──────┼───────┤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│7 9 11│8 10 12│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└──────┴───────┘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2⍴⍳12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</a:t>
            </a:r>
            <a:r>
              <a:rPr lang="en-GB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1</a:t>
            </a:r>
            <a:r>
              <a:rPr lang="en-GB" sz="1600" dirty="0">
                <a:latin typeface="APL385 Unicode" panose="020B0709000202000203" pitchFamily="49" charset="0"/>
              </a:rPr>
              <a:t>  2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</a:t>
            </a:r>
            <a:r>
              <a:rPr lang="en-GB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3</a:t>
            </a:r>
            <a:r>
              <a:rPr lang="en-GB" sz="1600" dirty="0">
                <a:latin typeface="APL385 Unicode" panose="020B0709000202000203" pitchFamily="49" charset="0"/>
              </a:rPr>
              <a:t>  4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</a:t>
            </a:r>
            <a:r>
              <a:rPr lang="en-GB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5</a:t>
            </a:r>
            <a:r>
              <a:rPr lang="en-GB" sz="1600" dirty="0">
                <a:latin typeface="APL385 Unicode" panose="020B0709000202000203" pitchFamily="49" charset="0"/>
              </a:rPr>
              <a:t>  6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7  8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9 10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11 12</a:t>
            </a:r>
          </a:p>
        </p:txBody>
      </p:sp>
    </p:spTree>
    <p:extLst>
      <p:ext uri="{BB962C8B-B14F-4D97-AF65-F5344CB8AC3E}">
        <p14:creationId xmlns:p14="http://schemas.microsoft.com/office/powerpoint/2010/main" val="3638565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Last Axis Primitives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↓[3]2 3 2⍴⍳12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┌───┬────┬─────┐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│1 2│3 4 │5 6  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├───┼────┼─────┤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│7 8│9 10│11 12│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└───┴────┴─────┘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2⍴⍳12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1  2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3  4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5  6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7  8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9 10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11 12</a:t>
            </a:r>
          </a:p>
        </p:txBody>
      </p:sp>
    </p:spTree>
    <p:extLst>
      <p:ext uri="{BB962C8B-B14F-4D97-AF65-F5344CB8AC3E}">
        <p14:creationId xmlns:p14="http://schemas.microsoft.com/office/powerpoint/2010/main" val="37855722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Last Axis Primitives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↓2 3 2⍴⍳12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┌───┬────┬─────┐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│1 2│3 4 │5 6  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├───┼────┼─────┤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│7 8│9 10│11 12│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└───┴────┴─────┘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2⍴⍳12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1  2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3  4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5  6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7  8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9 10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11 12</a:t>
            </a:r>
          </a:p>
        </p:txBody>
      </p:sp>
    </p:spTree>
    <p:extLst>
      <p:ext uri="{BB962C8B-B14F-4D97-AF65-F5344CB8AC3E}">
        <p14:creationId xmlns:p14="http://schemas.microsoft.com/office/powerpoint/2010/main" val="3132238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6E05B-1DE1-4C5D-9C2E-5DFAA6C31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The Rank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8FB38-B76F-4ABB-BD1A-D0C18405D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BD3FDC-10D0-4261-B04A-6E886EACBBB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C75AF6-0398-4186-8640-7197D44BE18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55ADC4-8869-49C0-BE16-6EE4A8A53522}"/>
              </a:ext>
            </a:extLst>
          </p:cNvPr>
          <p:cNvSpPr txBox="1"/>
          <p:nvPr/>
        </p:nvSpPr>
        <p:spPr>
          <a:xfrm>
            <a:off x="188292" y="1269305"/>
            <a:ext cx="54456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  {f⍤    c⊢⍵}   ⍝ Monadic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{⍺ f⍤  b c⊢⍵}   ⍝ Dyadic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{⍺←⊢ ⋄ ⍺ f⍤a b c⊢⍵}   ⍝ Ambivalent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2F4842-6804-46C2-9690-0CB381571251}"/>
              </a:ext>
            </a:extLst>
          </p:cNvPr>
          <p:cNvSpPr txBox="1"/>
          <p:nvPr/>
        </p:nvSpPr>
        <p:spPr>
          <a:xfrm>
            <a:off x="4977045" y="685895"/>
            <a:ext cx="34203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hlinkClick r:id="rId2"/>
              </a:rPr>
              <a:t>dyalog.tv/</a:t>
            </a:r>
            <a:r>
              <a:rPr lang="en-GB" sz="1800" dirty="0" err="1">
                <a:hlinkClick r:id="rId2"/>
              </a:rPr>
              <a:t>Webinar?v</a:t>
            </a:r>
            <a:r>
              <a:rPr lang="en-GB" sz="1800" dirty="0">
                <a:hlinkClick r:id="rId2"/>
              </a:rPr>
              <a:t>=IBct81IopRk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25197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Last Axis Primitives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(↓⍤1)2 3 2⍴⍳12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┌───┬────┬─────┐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│1 2│3 4 │5 6  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├───┼────┼─────┤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│7 8│9 10│11 12│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└───┴────┴─────┘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2⍴⍳12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1  2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3  4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5  6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7  8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9 10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11 12</a:t>
            </a:r>
          </a:p>
        </p:txBody>
      </p:sp>
    </p:spTree>
    <p:extLst>
      <p:ext uri="{BB962C8B-B14F-4D97-AF65-F5344CB8AC3E}">
        <p14:creationId xmlns:p14="http://schemas.microsoft.com/office/powerpoint/2010/main" val="16713108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Last Axis Primitives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(↓⍤2)2 3 2⍴⍳12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┌───┬────┬─────┐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│1 2│3 4 │5 6  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├───┼────┼─────┤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│7 8│9 10│11 12│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└───┴────┴─────┘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2⍴⍳12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1  2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3  4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5  6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7  8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9 10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11 12</a:t>
            </a:r>
          </a:p>
        </p:txBody>
      </p:sp>
    </p:spTree>
    <p:extLst>
      <p:ext uri="{BB962C8B-B14F-4D97-AF65-F5344CB8AC3E}">
        <p14:creationId xmlns:p14="http://schemas.microsoft.com/office/powerpoint/2010/main" val="9011560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Last Axis Primitives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(↓⍤3)2 3 2⍴⍳12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┌───┬────┬─────┐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│1 2│3 4 │5 6  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├───┼────┼─────┤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│7 8│9 10│11 12│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└───┴────┴─────┘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2⍴⍳12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1  2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3  4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5  6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7  8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9 10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11 12</a:t>
            </a:r>
          </a:p>
        </p:txBody>
      </p:sp>
    </p:spTree>
    <p:extLst>
      <p:ext uri="{BB962C8B-B14F-4D97-AF65-F5344CB8AC3E}">
        <p14:creationId xmlns:p14="http://schemas.microsoft.com/office/powerpoint/2010/main" val="40245746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Last Axis Primitives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</a:t>
            </a:r>
            <a:r>
              <a:rPr lang="en-GB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(⊂⍤1)</a:t>
            </a:r>
            <a:r>
              <a:rPr lang="en-GB" sz="2000" dirty="0">
                <a:latin typeface="APL385 Unicode" panose="020B0709000202000203" pitchFamily="49" charset="0"/>
              </a:rPr>
              <a:t>2 3 2⍴⍳12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┌───┬────┬─────┐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│1 2│3 4 │5 6  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├───┼────┼─────┤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│7 8│9 10│11 12│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└───┴────┴─────┘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2⍴⍳12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1  2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3  4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5  6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7  8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9 10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11 12</a:t>
            </a:r>
          </a:p>
        </p:txBody>
      </p:sp>
    </p:spTree>
    <p:extLst>
      <p:ext uri="{BB962C8B-B14F-4D97-AF65-F5344CB8AC3E}">
        <p14:creationId xmlns:p14="http://schemas.microsoft.com/office/powerpoint/2010/main" val="2185950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11648-9DD9-4628-9E3B-E9EED002A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49EB8-6803-4683-8DDC-C05D3E07C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Dyalog Webinars: Language Features of Dyalog version 18.0 in Depth - Part 5</a:t>
            </a:r>
            <a:endParaRPr lang="en-GB" dirty="0"/>
          </a:p>
          <a:p>
            <a:pPr marL="0" indent="0" algn="ctr">
              <a:buNone/>
            </a:pPr>
            <a:r>
              <a:rPr lang="en-GB" sz="2800" dirty="0">
                <a:hlinkClick r:id="rId2"/>
              </a:rPr>
              <a:t>dyalog.tv/Webinar/?v=HU8jebyXKqc</a:t>
            </a:r>
            <a:r>
              <a:rPr lang="en-GB" sz="2800" dirty="0"/>
              <a:t>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D72711-9A8F-468F-96DC-12E6940EDAA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6505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Split: Rank + Transpose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↓[</a:t>
            </a:r>
            <a:r>
              <a:rPr lang="en-GB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1</a:t>
            </a:r>
            <a:r>
              <a:rPr lang="en-GB" sz="2000" dirty="0">
                <a:latin typeface="APL385 Unicode" panose="020B0709000202000203" pitchFamily="49" charset="0"/>
              </a:rPr>
              <a:t>]</a:t>
            </a:r>
            <a:r>
              <a:rPr lang="en-GB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2</a:t>
            </a:r>
            <a:r>
              <a:rPr lang="en-GB" sz="2000" dirty="0">
                <a:latin typeface="APL385 Unicode" panose="020B0709000202000203" pitchFamily="49" charset="0"/>
              </a:rPr>
              <a:t> 3 4⍴⎕A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┌──┬──┬──┬──┐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</a:t>
            </a:r>
            <a:r>
              <a:rPr lang="en-GB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AM</a:t>
            </a:r>
            <a:r>
              <a:rPr lang="en-GB" sz="2000" dirty="0">
                <a:latin typeface="APL385 Unicode" panose="020B0709000202000203" pitchFamily="49" charset="0"/>
              </a:rPr>
              <a:t>│BN│CO│DP│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├──┼──┼──┼──┤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│EQ│FR│GS│HT│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├──┼──┼──┼──┤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│IU│JV│KW│LX│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└──┴──┴──┴──┘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A</a:t>
            </a:r>
            <a:r>
              <a:rPr lang="en-GB" sz="1600" dirty="0">
                <a:latin typeface="APL385 Unicode" panose="020B0709000202000203" pitchFamily="49" charset="0"/>
              </a:rPr>
              <a:t>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M</a:t>
            </a:r>
            <a:r>
              <a:rPr lang="en-GB" sz="1600" dirty="0">
                <a:latin typeface="APL385 Unicode" panose="020B0709000202000203" pitchFamily="49" charset="0"/>
              </a:rPr>
              <a:t>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12202871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Split: Rank + Transpose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(⊂⍤1)3 1 2⍉2 3 4⍴⎕A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┌──┬──┬──┬──┐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│AM│BN│CO│DP│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├──┼──┼──┼──┤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│EQ│FR│GS│HT│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├──┼──┼──┼──┤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│IU│JV│KW│LX│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└──┴──┴──┴──┘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8681226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Split: Rank + Transpose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↓[</a:t>
            </a:r>
            <a:r>
              <a:rPr lang="en-GB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2</a:t>
            </a:r>
            <a:r>
              <a:rPr lang="en-GB" sz="2000" dirty="0">
                <a:latin typeface="APL385 Unicode" panose="020B0709000202000203" pitchFamily="49" charset="0"/>
              </a:rPr>
              <a:t>]2 </a:t>
            </a:r>
            <a:r>
              <a:rPr lang="en-GB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3</a:t>
            </a:r>
            <a:r>
              <a:rPr lang="en-GB" sz="2000" dirty="0">
                <a:latin typeface="APL385 Unicode" panose="020B0709000202000203" pitchFamily="49" charset="0"/>
              </a:rPr>
              <a:t> 4⍴⎕A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┌───┬───┬───┬───┐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</a:t>
            </a:r>
            <a:r>
              <a:rPr lang="en-GB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AEI</a:t>
            </a:r>
            <a:r>
              <a:rPr lang="en-GB" sz="2000" dirty="0">
                <a:latin typeface="APL385 Unicode" panose="020B0709000202000203" pitchFamily="49" charset="0"/>
              </a:rPr>
              <a:t>│BFJ│CGK│DHL│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├───┼───┼───┼───┤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│MQU│NRV│OSW│PTX│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└───┴───┴───┴───┘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A</a:t>
            </a:r>
            <a:r>
              <a:rPr lang="en-GB" sz="1600" dirty="0">
                <a:latin typeface="APL385 Unicode" panose="020B0709000202000203" pitchFamily="49" charset="0"/>
              </a:rPr>
              <a:t>BCD</a:t>
            </a:r>
          </a:p>
          <a:p>
            <a:pPr marL="0" indent="0">
              <a:buNone/>
            </a:pPr>
            <a:r>
              <a:rPr lang="en-GB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E</a:t>
            </a:r>
            <a:r>
              <a:rPr lang="en-GB" sz="1600" dirty="0">
                <a:latin typeface="APL385 Unicode" panose="020B0709000202000203" pitchFamily="49" charset="0"/>
              </a:rPr>
              <a:t>FGH</a:t>
            </a:r>
          </a:p>
          <a:p>
            <a:pPr marL="0" indent="0">
              <a:buNone/>
            </a:pPr>
            <a:r>
              <a:rPr lang="en-GB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I</a:t>
            </a:r>
            <a:r>
              <a:rPr lang="en-GB" sz="1600" dirty="0">
                <a:latin typeface="APL385 Unicode" panose="020B0709000202000203" pitchFamily="49" charset="0"/>
              </a:rPr>
              <a:t>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235098399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Split: Rank + Transpose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(⊂⍤1)1 3 2⍉2 3 4⍴⎕A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┌───┬───┬───┬───┐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│AEI│BFJ│CGK│DHL│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├───┼───┼───┼───┤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│MQU│NRV│OSW│PTX│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└───┴───┴───┴───┘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38834690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Split: Rank + Transpose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 ↓[3]2 3 4⍴⎕A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┌────┬────┬────┐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│ABCD│EFGH│IJKL│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├────┼────┼────┤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│MNOP│QRST│UVWX│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└────┴────┴────┘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2051333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6E05B-1DE1-4C5D-9C2E-5DFAA6C31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The Rank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8FB38-B76F-4ABB-BD1A-D0C18405D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BD3FDC-10D0-4261-B04A-6E886EACBBB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C75AF6-0398-4186-8640-7197D44BE18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55ADC4-8869-49C0-BE16-6EE4A8A53522}"/>
              </a:ext>
            </a:extLst>
          </p:cNvPr>
          <p:cNvSpPr txBox="1"/>
          <p:nvPr/>
        </p:nvSpPr>
        <p:spPr>
          <a:xfrm>
            <a:off x="188292" y="1269305"/>
            <a:ext cx="54456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{g←f⍤    c ⋄   g ⍵}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{g←f⍤  b c ⋄ ⍺ g ⍵}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{⍺←⊢ ⋄ g←f⍤a b c ⋄ ⍺ g ⍵}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2F4842-6804-46C2-9690-0CB381571251}"/>
              </a:ext>
            </a:extLst>
          </p:cNvPr>
          <p:cNvSpPr txBox="1"/>
          <p:nvPr/>
        </p:nvSpPr>
        <p:spPr>
          <a:xfrm>
            <a:off x="4977045" y="685895"/>
            <a:ext cx="34203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hlinkClick r:id="rId2"/>
              </a:rPr>
              <a:t>dyalog.tv/</a:t>
            </a:r>
            <a:r>
              <a:rPr lang="en-GB" sz="1800" dirty="0" err="1">
                <a:hlinkClick r:id="rId2"/>
              </a:rPr>
              <a:t>Webinar?v</a:t>
            </a:r>
            <a:r>
              <a:rPr lang="en-GB" sz="1800" dirty="0">
                <a:hlinkClick r:id="rId2"/>
              </a:rPr>
              <a:t>=IBct81IopRk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879690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Split: Rank + Transpose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 ↓2 3 4⍴⎕A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┌────┬────┬────┐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│ABCD│EFGH│IJKL│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├────┼────┼────┤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│MNOP│QRST│UVWX│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└────┴────┴────┘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29521983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Split: Rank + Transpose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 (⊂⍤1)2 3 4⍴⎕A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┌────┬────┬────┐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│ABCD│EFGH│IJKL│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├────┼────┼────┤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│MNOP│QRST│UVWX│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└────┴────┴────┘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213836755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Enclose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⊂2 3 4⍴⎕A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│ABCD│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│EFGH│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│IJKL│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    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│MNOP│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│QRST│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│UVWX│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291208336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Enclose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⊂[1]2 3 4⍴⎕A   ⍝ ↓[1]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┌──┬──┬──┬──┐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│AM│BN│CO│DP│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├──┼──┼──┼──┤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│EQ│FR│GS│HT│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├──┼──┼──┼──┤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│IU│JV│KW│LX│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└──┴──┴──┴──┘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344102570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Enclose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⊂[2]2 3 4⍴⎕A   ⍝ ↓[2]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┌───┬───┬───┬───┐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│AEI│BFJ│CGK│DHL│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├───┼───┼───┼───┤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│MQU│NRV│OSW│PTX│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└───┴───┴───┴───┘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188242148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Enclose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⊂[3]2 3 4⍴⎕A   ⍝ ↓[3]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┌────┬────┬────┐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│ABCD│EFGH│IJKL│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├────┼────┼────┤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│MNOP│QRST│UVWX│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└────┴────┴────┘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82238065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Enclose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⊂[1 2]2 3 4⍴⎕A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┌───┬───┬───┬───┐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│AEI│BFJ│CGK│DHL│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│MQU│NRV│OSW│PTX│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└───┴───┴───┴───┘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28597590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Enclose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(⊂⍤2)2 3 1⍉2 3 4⍴⎕A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┌───┬───┬───┬───┐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│AEI│BFJ│CGK│DHL│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│MQU│NRV│OSW│PTX│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└───┴───┴───┴───┘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164215759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Enclose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⊂[2 3]2 3 4⍴⎕A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┌────┬────┐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│ABCD│MNOP│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│EFGH│QRST│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│IJKL│UVWX│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└────┴────┘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239941593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Enclose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(⊂⍤2)2 3 4⍴⎕A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┌────┬────┐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│ABCD│MNOP│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│EFGH│QRST│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│IJKL│UVWX│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└────┴────┘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3212575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6E05B-1DE1-4C5D-9C2E-5DFAA6C31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The Rank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8FB38-B76F-4ABB-BD1A-D0C18405D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BD3FDC-10D0-4261-B04A-6E886EACBBB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C75AF6-0398-4186-8640-7197D44BE18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55ADC4-8869-49C0-BE16-6EE4A8A53522}"/>
              </a:ext>
            </a:extLst>
          </p:cNvPr>
          <p:cNvSpPr txBox="1"/>
          <p:nvPr/>
        </p:nvSpPr>
        <p:spPr>
          <a:xfrm>
            <a:off x="188292" y="1269305"/>
            <a:ext cx="54456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   f⍤    c      ⍝ Monadic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   f⍤  b c      ⍝ Dyadic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   f⍤a b c      ⍝ Ambivalent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C15BC1-4116-49DB-B9E0-57990522EBAB}"/>
              </a:ext>
            </a:extLst>
          </p:cNvPr>
          <p:cNvSpPr txBox="1"/>
          <p:nvPr/>
        </p:nvSpPr>
        <p:spPr>
          <a:xfrm>
            <a:off x="4977045" y="685895"/>
            <a:ext cx="34203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hlinkClick r:id="rId2"/>
              </a:rPr>
              <a:t>dyalog.tv/</a:t>
            </a:r>
            <a:r>
              <a:rPr lang="en-GB" sz="1800" dirty="0" err="1">
                <a:hlinkClick r:id="rId2"/>
              </a:rPr>
              <a:t>Webinar?v</a:t>
            </a:r>
            <a:r>
              <a:rPr lang="en-GB" sz="1800" dirty="0">
                <a:hlinkClick r:id="rId2"/>
              </a:rPr>
              <a:t>=IBct81IopRk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513903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Enclose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⊂[1 3]2 3 4⍴⎕A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┌────┬────┬────┐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│ABCD│EFGH│IJKL│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│MNOP│QRST│UVWX│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└────┴────┴────┘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80683317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Enclose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(⊂⍤2)2 1 3⍉2 3 4⍴⎕A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┌────┬────┬────┐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│ABCD│EFGH│IJKL│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│MNOP│QRST│UVWX│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└────┴────┴────┘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287831231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Enclose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⊂[3 1]2 3 4⍴⎕A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┌──┬──┬──┐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│AM│EQ│IU│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│BN│FR│JV│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│CO│GS│KW│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│DP│HT│LX│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└──┴──┴──┘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384324663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Enclose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(⊂⍤2)3 1 2⍉2 3 4⍴⎕A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┌──┬──┬──┐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│AM│EQ│IU│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│BN│FR│JV│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│CO│GS│KW│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│DP│HT│LX│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└──┴──┴──┘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367813881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Enclose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⊂[1 2 3]2 3 4⍴⎕A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│ABCD│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│EFGH│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│IJKL│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    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│MNOP│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│QRST│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│UVWX│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245845562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Enclose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⊂2 3 4⍴⎕A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┌────┐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│ABCD│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│EFGH│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│IJKL│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    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│MNOP│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│QRST│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│UVWX│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52326489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Enclose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3028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⊂[2 3 1]2 3 4⍴⎕A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┌──┐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│AM│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│BN│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│CO│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│DP│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  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│EQ│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│FR│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│GS│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│HT│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  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│IU│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│JV│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│KW│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│LX│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└──┘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414184615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Enclose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3028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⊂(⍋2 3 1)⍉2 3 4⍴⎕A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┌──┐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│AM│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│BN│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│CO│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│DP│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  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│EQ│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│FR│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│GS│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│HT│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  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│IU│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│JV│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│KW│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│LX│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└──┘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222962704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Enclose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3028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⊂3 1 2⍉2 3 4⍴⎕A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┌──┐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│AM│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│BN│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│CO│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│DP│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  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│EQ│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│FR│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│GS│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│HT│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  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│IU│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│JV│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│KW│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│LX│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200" dirty="0">
                <a:latin typeface="APL385 Unicode" panose="020B0709000202000203" pitchFamily="49" charset="0"/>
              </a:rPr>
              <a:t>└──┘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298484009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Enclose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)copy </a:t>
            </a:r>
            <a:r>
              <a:rPr lang="en-GB" sz="2000" dirty="0" err="1">
                <a:latin typeface="APL385 Unicode" panose="020B0709000202000203" pitchFamily="49" charset="0"/>
              </a:rPr>
              <a:t>dfns</a:t>
            </a:r>
            <a:r>
              <a:rPr lang="en-GB" sz="2000" dirty="0">
                <a:latin typeface="APL385 Unicode" panose="020B0709000202000203" pitchFamily="49" charset="0"/>
              </a:rPr>
              <a:t> </a:t>
            </a:r>
            <a:r>
              <a:rPr lang="en-GB" sz="2000" dirty="0" err="1">
                <a:latin typeface="APL385 Unicode" panose="020B0709000202000203" pitchFamily="49" charset="0"/>
              </a:rPr>
              <a:t>pmat</a:t>
            </a:r>
            <a:endParaRPr lang="en-GB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</a:t>
            </a:r>
            <a:r>
              <a:rPr lang="en-GB" sz="2000" dirty="0" err="1">
                <a:latin typeface="APL385 Unicode" panose="020B0709000202000203" pitchFamily="49" charset="0"/>
              </a:rPr>
              <a:t>pmat</a:t>
            </a:r>
            <a:r>
              <a:rPr lang="en-GB" sz="2000" dirty="0">
                <a:latin typeface="APL385 Unicode" panose="020B0709000202000203" pitchFamily="49" charset="0"/>
              </a:rPr>
              <a:t>¨⍳3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┌─┬───┬─────┐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│1│1 2│1 2 3│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│ │2 1│1 3 2│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│ │   │2 1 3│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│ │   │2 3 1│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│ │   │3 1 2│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│ │   │3 2 1│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└─┴───┴─────┘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E29DA-3FF6-4158-B27B-6918CA945B65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B1C79-7A7A-45CC-9EE4-8A071A2B41F6}"/>
              </a:ext>
            </a:extLst>
          </p:cNvPr>
          <p:cNvSpPr txBox="1"/>
          <p:nvPr/>
        </p:nvSpPr>
        <p:spPr>
          <a:xfrm>
            <a:off x="5967154" y="573528"/>
            <a:ext cx="2996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  ⎕←2 3 4⍴⎕A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6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2738426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6E05B-1DE1-4C5D-9C2E-5DFAA6C31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Advanced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8FB38-B76F-4ABB-BD1A-D0C18405D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BD3FDC-10D0-4261-B04A-6E886EACBBB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C75AF6-0398-4186-8640-7197D44BE18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55ADC4-8869-49C0-BE16-6EE4A8A53522}"/>
              </a:ext>
            </a:extLst>
          </p:cNvPr>
          <p:cNvSpPr txBox="1"/>
          <p:nvPr/>
        </p:nvSpPr>
        <p:spPr>
          <a:xfrm>
            <a:off x="188292" y="1269305"/>
            <a:ext cx="54456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f⍤¯k   ⍝ Negative rank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⍤j⍤k   ⍝ Multiple rank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FEDD792-32A7-4810-959E-DC42CED5F7CE}"/>
              </a:ext>
            </a:extLst>
          </p:cNvPr>
          <p:cNvSpPr txBox="1"/>
          <p:nvPr/>
        </p:nvSpPr>
        <p:spPr>
          <a:xfrm>
            <a:off x="4946864" y="680730"/>
            <a:ext cx="45756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hlinkClick r:id="rId2"/>
              </a:rPr>
              <a:t>dyalog.tv/Webinar/?v=5wW76XX0kqk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903059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Enclose Axes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</a:t>
            </a:r>
            <a:r>
              <a:rPr lang="en-GB" sz="2000" dirty="0" err="1">
                <a:latin typeface="APL385 Unicode" panose="020B0709000202000203" pitchFamily="49" charset="0"/>
              </a:rPr>
              <a:t>EncloseAxes</a:t>
            </a:r>
            <a:r>
              <a:rPr lang="en-GB" sz="2000" dirty="0">
                <a:latin typeface="APL385 Unicode" panose="020B0709000202000203" pitchFamily="49" charset="0"/>
              </a:rPr>
              <a:t>←{                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axes←⍳≢⍴⍵   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move←⍋(axes~⍺),⍺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⊂⍤(≢⍺)⊢move⍉⍵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} </a:t>
            </a:r>
          </a:p>
        </p:txBody>
      </p:sp>
    </p:spTree>
    <p:extLst>
      <p:ext uri="{BB962C8B-B14F-4D97-AF65-F5344CB8AC3E}">
        <p14:creationId xmlns:p14="http://schemas.microsoft.com/office/powerpoint/2010/main" val="351686399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Merge Axes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</a:t>
            </a:r>
            <a:r>
              <a:rPr lang="en-GB" sz="2000" dirty="0" err="1">
                <a:latin typeface="APL385 Unicode" panose="020B0709000202000203" pitchFamily="49" charset="0"/>
              </a:rPr>
              <a:t>MergeAxes</a:t>
            </a:r>
            <a:r>
              <a:rPr lang="en-GB" sz="2000" dirty="0">
                <a:latin typeface="APL385 Unicode" panose="020B0709000202000203" pitchFamily="49" charset="0"/>
              </a:rPr>
              <a:t>←{                           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axes←⍳≢⍴⍵              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move←⍋(axes~⍺),⍺       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merged←,⍤(≢⍺)⊢move⍉⍵   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restore←((⍳≢⍴merged)~⊃⍺),⊃⍺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</a:t>
            </a:r>
            <a:r>
              <a:rPr lang="en-GB" sz="2000" dirty="0" err="1">
                <a:latin typeface="APL385 Unicode" panose="020B0709000202000203" pitchFamily="49" charset="0"/>
              </a:rPr>
              <a:t>restore⍉merged</a:t>
            </a:r>
            <a:r>
              <a:rPr lang="en-GB" sz="2000" dirty="0">
                <a:latin typeface="APL385 Unicode" panose="020B0709000202000203" pitchFamily="49" charset="0"/>
              </a:rPr>
              <a:t>         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} </a:t>
            </a:r>
          </a:p>
        </p:txBody>
      </p:sp>
    </p:spTree>
    <p:extLst>
      <p:ext uri="{BB962C8B-B14F-4D97-AF65-F5344CB8AC3E}">
        <p14:creationId xmlns:p14="http://schemas.microsoft.com/office/powerpoint/2010/main" val="151425006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54A8F-2C09-4D4A-BC21-E31BBB990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General Purpose Array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299DE-813F-4934-B293-4F55F434F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Identify axes of interest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Move axes of interest to end (</a:t>
            </a:r>
            <a:r>
              <a:rPr lang="en-GB" dirty="0">
                <a:latin typeface="APL385 Unicode" panose="020B0709000202000203" pitchFamily="49" charset="0"/>
              </a:rPr>
              <a:t>⍉</a:t>
            </a:r>
            <a:r>
              <a:rPr lang="en-GB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Apply leading-axis function with rank (</a:t>
            </a:r>
            <a:r>
              <a:rPr lang="en-GB" dirty="0">
                <a:latin typeface="APL385 Unicode" panose="020B0709000202000203" pitchFamily="49" charset="0"/>
              </a:rPr>
              <a:t>⍤</a:t>
            </a:r>
            <a:r>
              <a:rPr lang="en-GB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Move trailing axes back (</a:t>
            </a:r>
            <a:r>
              <a:rPr lang="en-GB" dirty="0">
                <a:latin typeface="APL385 Unicode" panose="020B0709000202000203" pitchFamily="49" charset="0"/>
              </a:rPr>
              <a:t>⍉</a:t>
            </a:r>
            <a:r>
              <a:rPr lang="en-GB" dirty="0"/>
              <a:t>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7EFEDD-D4EC-484E-954C-CDE860C8864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37718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54A8F-2C09-4D4A-BC21-E31BBB990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General Purpose Array Algorithm (slow)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299DE-813F-4934-B293-4F55F434F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Identify axes of interest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Enclose axes of interest (</a:t>
            </a:r>
            <a:r>
              <a:rPr lang="en-GB" dirty="0">
                <a:latin typeface="APL385 Unicode" panose="020B0709000202000203" pitchFamily="49" charset="0"/>
              </a:rPr>
              <a:t>⊂[]</a:t>
            </a:r>
            <a:r>
              <a:rPr lang="en-GB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Apply function with each (</a:t>
            </a:r>
            <a:r>
              <a:rPr lang="en-GB" dirty="0">
                <a:latin typeface="APL385 Unicode" panose="020B0709000202000203" pitchFamily="49" charset="0"/>
              </a:rPr>
              <a:t>¨</a:t>
            </a:r>
            <a:r>
              <a:rPr lang="en-GB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Mix (</a:t>
            </a:r>
            <a:r>
              <a:rPr lang="en-GB" dirty="0">
                <a:latin typeface="APL385 Unicode" panose="020B0709000202000203" pitchFamily="49" charset="0"/>
              </a:rPr>
              <a:t>↑</a:t>
            </a:r>
            <a:r>
              <a:rPr lang="en-GB" dirty="0"/>
              <a:t>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7EFEDD-D4EC-484E-954C-CDE860C8864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1307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54A8F-2C09-4D4A-BC21-E31BBB990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General Purpose Array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299DE-813F-4934-B293-4F55F434F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Identify axes of interest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Move axes of interest to end (</a:t>
            </a:r>
            <a:r>
              <a:rPr lang="en-GB" dirty="0">
                <a:latin typeface="APL385 Unicode" panose="020B0709000202000203" pitchFamily="49" charset="0"/>
              </a:rPr>
              <a:t>⍉</a:t>
            </a:r>
            <a:r>
              <a:rPr lang="en-GB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Apply leading-axis function with rank (</a:t>
            </a:r>
            <a:r>
              <a:rPr lang="en-GB" dirty="0">
                <a:latin typeface="APL385 Unicode" panose="020B0709000202000203" pitchFamily="49" charset="0"/>
              </a:rPr>
              <a:t>⍤</a:t>
            </a:r>
            <a:r>
              <a:rPr lang="en-GB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Move trailing axes back (</a:t>
            </a:r>
            <a:r>
              <a:rPr lang="en-GB" dirty="0">
                <a:latin typeface="APL385 Unicode" panose="020B0709000202000203" pitchFamily="49" charset="0"/>
              </a:rPr>
              <a:t>⍉</a:t>
            </a:r>
            <a:r>
              <a:rPr lang="en-GB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Profit!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7EFEDD-D4EC-484E-954C-CDE860C8864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08993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41550-FC60-4B62-B33A-0F421774B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Array Structure Manipulation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B1D9B-D902-4FED-ACAB-70CFACAA1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F28200-F230-4413-A79E-C1593AFD6A5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1C9E01-DC54-4806-8548-5DF8B9A26240}"/>
              </a:ext>
            </a:extLst>
          </p:cNvPr>
          <p:cNvSpPr/>
          <p:nvPr/>
        </p:nvSpPr>
        <p:spPr>
          <a:xfrm>
            <a:off x="188292" y="1181149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1ECF2C-3222-4F08-95B3-7B5165A6449F}"/>
              </a:ext>
            </a:extLst>
          </p:cNvPr>
          <p:cNvSpPr txBox="1"/>
          <p:nvPr/>
        </p:nvSpPr>
        <p:spPr>
          <a:xfrm>
            <a:off x="188292" y="1269305"/>
            <a:ext cx="5445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⊂⍤   ⍝ Increase nesting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↑   ⍝ Decrease nesting</a:t>
            </a:r>
          </a:p>
          <a:p>
            <a:pPr marL="0" indent="0">
              <a:lnSpc>
                <a:spcPct val="90000"/>
              </a:lnSpc>
              <a:buNone/>
            </a:pPr>
            <a:endParaRPr lang="en-GB" sz="2000" dirty="0">
              <a:latin typeface="APL385 Unicode" panose="020B0709000202000203" pitchFamily="49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,⍤   ⍝ Merge data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>
                <a:latin typeface="APL385 Unicode" panose="020B0709000202000203" pitchFamily="49" charset="0"/>
              </a:rPr>
              <a:t>   ⍉   ⍝ Reorder axes</a:t>
            </a:r>
          </a:p>
        </p:txBody>
      </p:sp>
    </p:spTree>
    <p:extLst>
      <p:ext uri="{BB962C8B-B14F-4D97-AF65-F5344CB8AC3E}">
        <p14:creationId xmlns:p14="http://schemas.microsoft.com/office/powerpoint/2010/main" val="125429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CB122-989E-4BF4-8703-3717FF9A2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Summary: The Rank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1305E-7205-4BC4-A6F7-16A288365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CFE3D6-C64C-41C0-8632-5A2DD1B2021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09C8FBF-EAC0-48C1-B6D5-12A65BB977C4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A114E6-2FBF-4D11-AFE7-A43F258C613E}"/>
              </a:ext>
            </a:extLst>
          </p:cNvPr>
          <p:cNvSpPr txBox="1"/>
          <p:nvPr/>
        </p:nvSpPr>
        <p:spPr>
          <a:xfrm>
            <a:off x="206514" y="1356614"/>
            <a:ext cx="526548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t-BR" sz="1800" dirty="0">
                <a:latin typeface="APL385 Unicode" panose="020B0709000202000203" pitchFamily="49" charset="0"/>
              </a:rPr>
              <a:t> f⍤c        ⍝ Monadic</a:t>
            </a:r>
          </a:p>
          <a:p>
            <a:pPr marL="0" indent="0">
              <a:buNone/>
            </a:pPr>
            <a:r>
              <a:rPr lang="pt-BR" sz="1800" dirty="0">
                <a:latin typeface="APL385 Unicode" panose="020B0709000202000203" pitchFamily="49" charset="0"/>
              </a:rPr>
              <a:t> f⍤b c      ⍝ Dyadic</a:t>
            </a:r>
          </a:p>
          <a:p>
            <a:pPr marL="0" indent="0">
              <a:buNone/>
            </a:pPr>
            <a:r>
              <a:rPr lang="pt-BR" sz="1800" dirty="0">
                <a:latin typeface="APL385 Unicode" panose="020B0709000202000203" pitchFamily="49" charset="0"/>
              </a:rPr>
              <a:t> f⍤a b c    ⍝ Ambivalent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f⍤¯k       ⍝ Negative</a:t>
            </a:r>
          </a:p>
          <a:p>
            <a:pPr marL="0" indent="0">
              <a:buNone/>
            </a:pPr>
            <a:r>
              <a:rPr lang="pt-BR" sz="1800" dirty="0">
                <a:latin typeface="APL385 Unicode" panose="020B0709000202000203" pitchFamily="49" charset="0"/>
              </a:rPr>
              <a:t> f⍤k⍤j      ⍝ Multiple</a:t>
            </a:r>
          </a:p>
          <a:p>
            <a:pPr marL="0" indent="0">
              <a:buNone/>
            </a:pPr>
            <a:endParaRPr lang="pt-BR" sz="18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q⍉f⍤n⊢p⍉   ⍝ Reorder axes</a:t>
            </a:r>
          </a:p>
          <a:p>
            <a:pPr marL="0" indent="0">
              <a:buNone/>
            </a:pPr>
            <a:r>
              <a:rPr lang="pt-BR" sz="1800" dirty="0">
                <a:latin typeface="APL385 Unicode" panose="020B0709000202000203" pitchFamily="49" charset="0"/>
              </a:rPr>
              <a:t>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639050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94CFF-DA79-417A-9CA1-43DAA590C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Next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4B746-F824-4D01-88F5-7C30430F5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000" b="1" dirty="0"/>
              <a:t>British APL Association Open Session</a:t>
            </a:r>
          </a:p>
          <a:p>
            <a:pPr marL="0" indent="0" algn="ctr">
              <a:buNone/>
            </a:pPr>
            <a:r>
              <a:rPr lang="en-US" sz="2700" dirty="0">
                <a:hlinkClick r:id="rId2"/>
              </a:rPr>
              <a:t>britishaplassociation.org/webinar-schedule-2020</a:t>
            </a:r>
            <a:r>
              <a:rPr lang="en-US" sz="2700" dirty="0"/>
              <a:t> </a:t>
            </a:r>
          </a:p>
          <a:p>
            <a:pPr marL="0" indent="0" algn="ctr">
              <a:buNone/>
            </a:pPr>
            <a:r>
              <a:rPr lang="en-US" sz="2500" b="1" dirty="0"/>
              <a:t>October 8</a:t>
            </a:r>
            <a:r>
              <a:rPr lang="en-US" sz="2500" b="1" baseline="30000" dirty="0"/>
              <a:t>th</a:t>
            </a:r>
            <a:r>
              <a:rPr lang="en-US" sz="2500" b="1" dirty="0"/>
              <a:t> 	15:00 UTC</a:t>
            </a:r>
            <a:endParaRPr lang="en-US" sz="2500" b="1" baseline="30000" dirty="0"/>
          </a:p>
          <a:p>
            <a:pPr marL="0" indent="0" algn="ctr">
              <a:buNone/>
            </a:pPr>
            <a:endParaRPr lang="en-US" sz="3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D0DB6D-F90F-4CF0-B52A-5E7C0440751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57189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7864A-9620-452A-A591-F2E634ED4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Dyalog '20 Online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68736-A0C9-40FE-8AA7-4570C86D7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/>
              <a:t>Monday 9</a:t>
            </a:r>
            <a:r>
              <a:rPr lang="en-US" sz="2800" b="1" baseline="30000" dirty="0"/>
              <a:t>th</a:t>
            </a:r>
            <a:r>
              <a:rPr lang="en-US" sz="2800" b="1" dirty="0"/>
              <a:t> - Tuesday 10</a:t>
            </a:r>
            <a:r>
              <a:rPr lang="en-US" sz="2800" b="1" baseline="30000" dirty="0"/>
              <a:t>th</a:t>
            </a:r>
            <a:r>
              <a:rPr lang="en-US" sz="2800" b="1" dirty="0"/>
              <a:t> November</a:t>
            </a:r>
            <a:endParaRPr lang="en-GB" sz="2800" dirty="0"/>
          </a:p>
          <a:p>
            <a:pPr marL="0" indent="0" algn="ctr">
              <a:buNone/>
            </a:pPr>
            <a:endParaRPr lang="en-GB" sz="2800" dirty="0"/>
          </a:p>
          <a:p>
            <a:pPr marL="0" indent="0" algn="ctr">
              <a:buNone/>
            </a:pPr>
            <a:r>
              <a:rPr lang="en-GB" sz="2800" i="1" dirty="0"/>
              <a:t>Register</a:t>
            </a:r>
            <a:r>
              <a:rPr lang="en-GB" sz="2800" dirty="0"/>
              <a:t>:</a:t>
            </a:r>
            <a:r>
              <a:rPr lang="en-GB" sz="2800" i="1" dirty="0"/>
              <a:t> </a:t>
            </a:r>
            <a:r>
              <a:rPr lang="en-GB" sz="2800" dirty="0"/>
              <a:t>	</a:t>
            </a:r>
            <a:r>
              <a:rPr lang="en-GB" sz="2800" dirty="0">
                <a:hlinkClick r:id="rId2"/>
              </a:rPr>
              <a:t>dyalog.com/user-meetings/dyalog20.htm</a:t>
            </a:r>
            <a:r>
              <a:rPr lang="en-GB" sz="2800" dirty="0"/>
              <a:t>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BC3696-11C8-4E15-8EEA-DE996AE41D9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163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6E05B-1DE1-4C5D-9C2E-5DFAA6C31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Rank and Transpose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8FB38-B76F-4ABB-BD1A-D0C18405D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BD3FDC-10D0-4261-B04A-6E886EACBBB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C75AF6-0398-4186-8640-7197D44BE18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55ADC4-8869-49C0-BE16-6EE4A8A53522}"/>
              </a:ext>
            </a:extLst>
          </p:cNvPr>
          <p:cNvSpPr txBox="1"/>
          <p:nvPr/>
        </p:nvSpPr>
        <p:spPr>
          <a:xfrm>
            <a:off x="-19510" y="2187758"/>
            <a:ext cx="54456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pt-BR" sz="3000" dirty="0">
                <a:latin typeface="APL385 Unicode" panose="020B0709000202000203" pitchFamily="49" charset="0"/>
              </a:rPr>
              <a:t>  </a:t>
            </a:r>
            <a:r>
              <a:rPr lang="pt-BR" sz="3000" dirty="0">
                <a:solidFill>
                  <a:schemeClr val="bg1">
                    <a:lumMod val="65000"/>
                  </a:schemeClr>
                </a:solidFill>
                <a:latin typeface="APL385 Unicode" panose="020B0709000202000203" pitchFamily="49" charset="0"/>
              </a:rPr>
              <a:t>… </a:t>
            </a:r>
            <a:r>
              <a:rPr lang="pt-BR" sz="3000" dirty="0">
                <a:latin typeface="APL385 Unicode" panose="020B0709000202000203" pitchFamily="49" charset="0"/>
              </a:rPr>
              <a:t>⍤k ⊢ p⍉ </a:t>
            </a:r>
            <a:r>
              <a:rPr lang="pt-BR" sz="3000" dirty="0">
                <a:solidFill>
                  <a:schemeClr val="bg1">
                    <a:lumMod val="65000"/>
                  </a:schemeClr>
                </a:solidFill>
                <a:latin typeface="APL385 Unicode" panose="020B0709000202000203" pitchFamily="49" charset="0"/>
              </a:rPr>
              <a:t>…</a:t>
            </a:r>
          </a:p>
          <a:p>
            <a:pPr marL="0" indent="0">
              <a:buNone/>
            </a:pPr>
            <a:endParaRPr lang="pt-BR" sz="3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3000" dirty="0">
                <a:latin typeface="APL385 Unicode" panose="020B0709000202000203" pitchFamily="49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2465963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745F0-44D6-49C1-8EC7-FA4E0EFAC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Merge Axes using Ravel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01510-13AE-4F0F-996D-2D26775F3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BE4ADE-B732-4E36-9DEC-C21E3F964E3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82D246-A9D6-4748-BCAD-10F874A7C5DB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62CBA8-4BBB-44F0-81FE-E39CD2C0B58E}"/>
              </a:ext>
            </a:extLst>
          </p:cNvPr>
          <p:cNvSpPr txBox="1"/>
          <p:nvPr/>
        </p:nvSpPr>
        <p:spPr>
          <a:xfrm>
            <a:off x="188292" y="1269305"/>
            <a:ext cx="54456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3 2 4⍴⎕A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43DC85-C4C2-4352-9CFE-C21C64F77794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CE155C-8EFD-4F4B-A1EC-E59DD3314887}"/>
              </a:ext>
            </a:extLst>
          </p:cNvPr>
          <p:cNvSpPr txBox="1"/>
          <p:nvPr/>
        </p:nvSpPr>
        <p:spPr>
          <a:xfrm>
            <a:off x="5967154" y="573528"/>
            <a:ext cx="299672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  3 2 4⍴⎕A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3395529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745F0-44D6-49C1-8EC7-FA4E0EFAC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Merge Axes using Ravel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01510-13AE-4F0F-996D-2D26775F3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BE4ADE-B732-4E36-9DEC-C21E3F964E3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82D246-A9D6-4748-BCAD-10F874A7C5DB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62CBA8-4BBB-44F0-81FE-E39CD2C0B58E}"/>
              </a:ext>
            </a:extLst>
          </p:cNvPr>
          <p:cNvSpPr txBox="1"/>
          <p:nvPr/>
        </p:nvSpPr>
        <p:spPr>
          <a:xfrm>
            <a:off x="188292" y="1269305"/>
            <a:ext cx="54456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,[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2 3</a:t>
            </a:r>
            <a:r>
              <a:rPr lang="pt-BR" sz="2000" dirty="0">
                <a:latin typeface="APL385 Unicode" panose="020B0709000202000203" pitchFamily="49" charset="0"/>
              </a:rPr>
              <a:t>]3 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2 4</a:t>
            </a:r>
            <a:r>
              <a:rPr lang="pt-BR" sz="2000" dirty="0">
                <a:latin typeface="APL385 Unicode" panose="020B0709000202000203" pitchFamily="49" charset="0"/>
              </a:rPr>
              <a:t>⍴⎕A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ABCDEFGH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IJKLMNOP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QRSTUVWX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0037C3-CDC3-4084-AA16-F509FCAA305B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53C2F2-B128-4516-B817-3B20059E5F83}"/>
              </a:ext>
            </a:extLst>
          </p:cNvPr>
          <p:cNvSpPr txBox="1"/>
          <p:nvPr/>
        </p:nvSpPr>
        <p:spPr>
          <a:xfrm>
            <a:off x="5967154" y="573528"/>
            <a:ext cx="299672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  3 2 4⍴⎕A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2856007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25733</TotalTime>
  <Words>3041</Words>
  <Application>Microsoft Office PowerPoint</Application>
  <PresentationFormat>On-screen Show (16:9)</PresentationFormat>
  <Paragraphs>967</Paragraphs>
  <Slides>68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76" baseType="lpstr">
      <vt:lpstr>Klavika Bold</vt:lpstr>
      <vt:lpstr>Klavika Medium</vt:lpstr>
      <vt:lpstr>APL385 Unicode</vt:lpstr>
      <vt:lpstr>Arial</vt:lpstr>
      <vt:lpstr>Calibri</vt:lpstr>
      <vt:lpstr>Courier New</vt:lpstr>
      <vt:lpstr>Wingdings</vt:lpstr>
      <vt:lpstr>Office Theme</vt:lpstr>
      <vt:lpstr>The Rank Operator and Dyadic Transpose</vt:lpstr>
      <vt:lpstr>The Rank Operator</vt:lpstr>
      <vt:lpstr>The Rank Operator</vt:lpstr>
      <vt:lpstr>The Rank Operator</vt:lpstr>
      <vt:lpstr>The Rank Operator</vt:lpstr>
      <vt:lpstr>Advanced Use</vt:lpstr>
      <vt:lpstr>Rank and Transpose</vt:lpstr>
      <vt:lpstr>Merge Axes using Ravel </vt:lpstr>
      <vt:lpstr>Merge Axes using Ravel </vt:lpstr>
      <vt:lpstr>Merge Axes using Ravel </vt:lpstr>
      <vt:lpstr>Merge Axes using Ravel </vt:lpstr>
      <vt:lpstr>Merge Axes using Ravel </vt:lpstr>
      <vt:lpstr>Merge Axes using Ravel </vt:lpstr>
      <vt:lpstr>Dyadic Transpose</vt:lpstr>
      <vt:lpstr>Dyadic Transpose</vt:lpstr>
      <vt:lpstr>Merge Axes using Ravel </vt:lpstr>
      <vt:lpstr>Merge Axes using Ravel </vt:lpstr>
      <vt:lpstr>Merge Axes using Ravel </vt:lpstr>
      <vt:lpstr>Merge Axes using Ravel </vt:lpstr>
      <vt:lpstr>Merge Axes using Ravel </vt:lpstr>
      <vt:lpstr>Merge Axes using Ravel </vt:lpstr>
      <vt:lpstr>Merge Axes</vt:lpstr>
      <vt:lpstr>Last Axis Primitives</vt:lpstr>
      <vt:lpstr>Last Axis Primitives</vt:lpstr>
      <vt:lpstr>Last Axis Primitives</vt:lpstr>
      <vt:lpstr>Last Axis Primitives</vt:lpstr>
      <vt:lpstr>Last Axis Primitives</vt:lpstr>
      <vt:lpstr>Last Axis Primitives</vt:lpstr>
      <vt:lpstr>Last Axis Primitives</vt:lpstr>
      <vt:lpstr>Last Axis Primitives</vt:lpstr>
      <vt:lpstr>Last Axis Primitives</vt:lpstr>
      <vt:lpstr>Last Axis Primitives</vt:lpstr>
      <vt:lpstr>Last Axis Primitives</vt:lpstr>
      <vt:lpstr>PowerPoint Presentation</vt:lpstr>
      <vt:lpstr>Split: Rank + Transpose</vt:lpstr>
      <vt:lpstr>Split: Rank + Transpose</vt:lpstr>
      <vt:lpstr>Split: Rank + Transpose</vt:lpstr>
      <vt:lpstr>Split: Rank + Transpose</vt:lpstr>
      <vt:lpstr>Split: Rank + Transpose</vt:lpstr>
      <vt:lpstr>Split: Rank + Transpose</vt:lpstr>
      <vt:lpstr>Split: Rank + Transpose</vt:lpstr>
      <vt:lpstr>Enclose</vt:lpstr>
      <vt:lpstr>Enclose</vt:lpstr>
      <vt:lpstr>Enclose</vt:lpstr>
      <vt:lpstr>Enclose</vt:lpstr>
      <vt:lpstr>Enclose</vt:lpstr>
      <vt:lpstr>Enclose</vt:lpstr>
      <vt:lpstr>Enclose</vt:lpstr>
      <vt:lpstr>Enclose</vt:lpstr>
      <vt:lpstr>Enclose</vt:lpstr>
      <vt:lpstr>Enclose</vt:lpstr>
      <vt:lpstr>Enclose</vt:lpstr>
      <vt:lpstr>Enclose</vt:lpstr>
      <vt:lpstr>Enclose</vt:lpstr>
      <vt:lpstr>Enclose</vt:lpstr>
      <vt:lpstr>Enclose</vt:lpstr>
      <vt:lpstr>Enclose</vt:lpstr>
      <vt:lpstr>Enclose</vt:lpstr>
      <vt:lpstr>Enclose</vt:lpstr>
      <vt:lpstr>Enclose Axes</vt:lpstr>
      <vt:lpstr>Merge Axes</vt:lpstr>
      <vt:lpstr>General Purpose Array Algorithm</vt:lpstr>
      <vt:lpstr>General Purpose Array Algorithm (slow)</vt:lpstr>
      <vt:lpstr>General Purpose Array Algorithm</vt:lpstr>
      <vt:lpstr>Array Structure Manipulation</vt:lpstr>
      <vt:lpstr>Summary: The Rank Operator</vt:lpstr>
      <vt:lpstr>Next Week</vt:lpstr>
      <vt:lpstr>Dyalog '20 Online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Smith</dc:creator>
  <cp:lastModifiedBy>Richard Park</cp:lastModifiedBy>
  <cp:revision>431</cp:revision>
  <dcterms:created xsi:type="dcterms:W3CDTF">2016-07-29T08:25:06Z</dcterms:created>
  <dcterms:modified xsi:type="dcterms:W3CDTF">2020-10-01T14:32:44Z</dcterms:modified>
</cp:coreProperties>
</file>