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2"/>
  </p:notesMasterIdLst>
  <p:handoutMasterIdLst>
    <p:handoutMasterId r:id="rId63"/>
  </p:handoutMasterIdLst>
  <p:sldIdLst>
    <p:sldId id="262" r:id="rId2"/>
    <p:sldId id="363" r:id="rId3"/>
    <p:sldId id="283" r:id="rId4"/>
    <p:sldId id="287" r:id="rId5"/>
    <p:sldId id="323" r:id="rId6"/>
    <p:sldId id="326" r:id="rId7"/>
    <p:sldId id="327" r:id="rId8"/>
    <p:sldId id="392" r:id="rId9"/>
    <p:sldId id="393" r:id="rId10"/>
    <p:sldId id="328" r:id="rId11"/>
    <p:sldId id="379" r:id="rId12"/>
    <p:sldId id="330" r:id="rId13"/>
    <p:sldId id="331" r:id="rId14"/>
    <p:sldId id="380" r:id="rId15"/>
    <p:sldId id="335" r:id="rId16"/>
    <p:sldId id="381" r:id="rId17"/>
    <p:sldId id="382" r:id="rId18"/>
    <p:sldId id="383" r:id="rId19"/>
    <p:sldId id="384" r:id="rId20"/>
    <p:sldId id="394" r:id="rId21"/>
    <p:sldId id="385" r:id="rId22"/>
    <p:sldId id="386" r:id="rId23"/>
    <p:sldId id="332" r:id="rId24"/>
    <p:sldId id="395" r:id="rId25"/>
    <p:sldId id="336" r:id="rId26"/>
    <p:sldId id="416" r:id="rId27"/>
    <p:sldId id="417" r:id="rId28"/>
    <p:sldId id="418" r:id="rId29"/>
    <p:sldId id="342" r:id="rId30"/>
    <p:sldId id="419" r:id="rId31"/>
    <p:sldId id="343" r:id="rId32"/>
    <p:sldId id="365" r:id="rId33"/>
    <p:sldId id="372" r:id="rId34"/>
    <p:sldId id="398" r:id="rId35"/>
    <p:sldId id="396" r:id="rId36"/>
    <p:sldId id="397" r:id="rId37"/>
    <p:sldId id="374" r:id="rId38"/>
    <p:sldId id="373" r:id="rId39"/>
    <p:sldId id="401" r:id="rId40"/>
    <p:sldId id="402" r:id="rId41"/>
    <p:sldId id="400" r:id="rId42"/>
    <p:sldId id="375" r:id="rId43"/>
    <p:sldId id="425" r:id="rId44"/>
    <p:sldId id="426" r:id="rId45"/>
    <p:sldId id="427" r:id="rId46"/>
    <p:sldId id="399" r:id="rId47"/>
    <p:sldId id="403" r:id="rId48"/>
    <p:sldId id="422" r:id="rId49"/>
    <p:sldId id="411" r:id="rId50"/>
    <p:sldId id="424" r:id="rId51"/>
    <p:sldId id="428" r:id="rId52"/>
    <p:sldId id="431" r:id="rId53"/>
    <p:sldId id="429" r:id="rId54"/>
    <p:sldId id="430" r:id="rId55"/>
    <p:sldId id="410" r:id="rId56"/>
    <p:sldId id="297" r:id="rId57"/>
    <p:sldId id="435" r:id="rId58"/>
    <p:sldId id="432" r:id="rId59"/>
    <p:sldId id="433" r:id="rId60"/>
    <p:sldId id="434" r:id="rId6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0000"/>
    <a:srgbClr val="FEFFFF"/>
    <a:srgbClr val="FF9421"/>
    <a:srgbClr val="EFEFBE"/>
    <a:srgbClr val="F6F6D9"/>
    <a:srgbClr val="7C7D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2" autoAdjust="0"/>
  </p:normalViewPr>
  <p:slideViewPr>
    <p:cSldViewPr>
      <p:cViewPr varScale="1">
        <p:scale>
          <a:sx n="110" d="100"/>
          <a:sy n="110" d="100"/>
        </p:scale>
        <p:origin x="68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3130" y="-86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6A3BD-28BD-4949-B52F-24E999822598}" type="datetimeFigureOut">
              <a:rPr lang="en-GB" smtClean="0"/>
              <a:t>28/09/2020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370AB-76A5-41F1-9753-9FE7E667F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718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EAEF8A-5BB8-41C8-B8C2-160617C17EF4}" type="datetimeFigureOut">
              <a:rPr lang="en-GB" smtClean="0"/>
              <a:t>28/09/2020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20660A-27FD-4528-AE7F-EC6080404E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133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528" y="483518"/>
            <a:ext cx="8363272" cy="504056"/>
          </a:xfrm>
        </p:spPr>
        <p:txBody>
          <a:bodyPr>
            <a:noAutofit/>
          </a:bodyPr>
          <a:lstStyle>
            <a:lvl1pPr algn="ctr">
              <a:defRPr sz="3600">
                <a:solidFill>
                  <a:srgbClr val="FF9421"/>
                </a:solidFill>
                <a:latin typeface="Klavika Bold" panose="02000803000000000000" pitchFamily="2" charset="0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pic>
        <p:nvPicPr>
          <p:cNvPr id="1026" name="Picture 2" descr="C:\Users\fiona\Desktop\Computer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6814" y="1707654"/>
            <a:ext cx="3450372" cy="2929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395288" y="1059583"/>
            <a:ext cx="8280400" cy="432047"/>
          </a:xfrm>
        </p:spPr>
        <p:txBody>
          <a:bodyPr>
            <a:noAutofit/>
          </a:bodyPr>
          <a:lstStyle>
            <a:lvl1pPr marL="0" indent="0" algn="ctr">
              <a:buNone/>
              <a:defRPr sz="2800" baseline="0">
                <a:solidFill>
                  <a:srgbClr val="FF9421"/>
                </a:solidFill>
                <a:latin typeface="Klavika Medium" panose="02000603000000000000" pitchFamily="2" charset="0"/>
              </a:defRPr>
            </a:lvl1pPr>
          </a:lstStyle>
          <a:p>
            <a:pPr lvl="0"/>
            <a:r>
              <a:rPr lang="en-US" dirty="0"/>
              <a:t>Presenter (</a:t>
            </a:r>
            <a:r>
              <a:rPr lang="en-US" dirty="0" err="1"/>
              <a:t>dd</a:t>
            </a:r>
            <a:r>
              <a:rPr lang="en-US" dirty="0"/>
              <a:t>-mm-</a:t>
            </a:r>
            <a:r>
              <a:rPr lang="en-US" dirty="0" err="1"/>
              <a:t>yyyy</a:t>
            </a:r>
            <a:r>
              <a:rPr lang="en-US" dirty="0"/>
              <a:t>)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8676456" y="51470"/>
            <a:ext cx="360040" cy="288032"/>
          </a:xfrm>
          <a:prstGeom prst="rect">
            <a:avLst/>
          </a:prstGeom>
          <a:solidFill>
            <a:srgbClr val="FF9421"/>
          </a:solidFill>
          <a:ln>
            <a:solidFill>
              <a:srgbClr val="FF94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40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231835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1414322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4226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1447694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528" y="573528"/>
            <a:ext cx="8363272" cy="594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8" y="1200151"/>
            <a:ext cx="8363272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9" name="Date Placeholder 3"/>
          <p:cNvSpPr txBox="1">
            <a:spLocks/>
          </p:cNvSpPr>
          <p:nvPr userDrawn="1"/>
        </p:nvSpPr>
        <p:spPr>
          <a:xfrm>
            <a:off x="8388424" y="0"/>
            <a:ext cx="720080" cy="3575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2000" b="0" kern="1200">
                <a:solidFill>
                  <a:schemeClr val="bg1"/>
                </a:solidFill>
                <a:latin typeface="Klavika Medium" panose="02000603000000000000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2EDF88B-1B61-4481-9BD6-D2E23BF0DCD8}" type="slidenum">
              <a:rPr lang="en-GB" sz="1600" smtClean="0"/>
              <a:t>‹#›</a:t>
            </a:fld>
            <a:endParaRPr lang="en-GB" sz="1600" dirty="0"/>
          </a:p>
        </p:txBody>
      </p:sp>
      <p:pic>
        <p:nvPicPr>
          <p:cNvPr id="5" name="Picture 2" descr="C:\Users\fiona\Desktop\whiteDyalogLogo-darkshadow.png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96475"/>
            <a:ext cx="1080120" cy="198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U:\admin\Dyalog Logos Stationery\Webinar\PPT images\footer_text.png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4867005"/>
            <a:ext cx="2421106" cy="161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174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0" r:id="rId2"/>
    <p:sldLayoutId id="2147483652" r:id="rId3"/>
    <p:sldLayoutId id="2147483654" r:id="rId4"/>
    <p:sldLayoutId id="2147483655" r:id="rId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FF9421"/>
        </a:buClr>
        <a:buFont typeface="Wingdings" panose="05000000000000000000" pitchFamily="2" charset="2"/>
        <a:buChar char="Ø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FF942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FF9421"/>
        </a:buClr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FF942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325438" algn="l" defTabSz="914400" rtl="0" eaLnBrk="1" latinLnBrk="0" hangingPunct="1">
        <a:spcBef>
          <a:spcPct val="20000"/>
        </a:spcBef>
        <a:buClr>
          <a:srgbClr val="FF9421"/>
        </a:buClr>
        <a:buFont typeface="Calibri" panose="020F0502020204030204" pitchFamily="34" charset="0"/>
        <a:buChar char="—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results?search_query=%23FnConf18" TargetMode="Externa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002060"/>
                </a:solidFill>
              </a:rPr>
              <a:t>Thinking in APL: Array-oriented Solutions (Part 2)</a:t>
            </a:r>
            <a:endParaRPr lang="en-GB" sz="3200" dirty="0">
              <a:solidFill>
                <a:srgbClr val="00206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Richard Park</a:t>
            </a:r>
            <a:endParaRPr lang="en-GB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798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71DA36-1DC4-49DB-B057-D1C868A84AD9}"/>
              </a:ext>
            </a:extLst>
          </p:cNvPr>
          <p:cNvSpPr txBox="1"/>
          <p:nvPr/>
        </p:nvSpPr>
        <p:spPr>
          <a:xfrm>
            <a:off x="6521740" y="1193146"/>
            <a:ext cx="1683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h e l l o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0 0 1 1 0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CDADF61-5F88-4E70-90E4-9AC5D0C5357E}"/>
              </a:ext>
            </a:extLst>
          </p:cNvPr>
          <p:cNvSpPr txBox="1"/>
          <p:nvPr/>
        </p:nvSpPr>
        <p:spPr>
          <a:xfrm>
            <a:off x="186292" y="2487166"/>
            <a:ext cx="6463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1 0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CF780F0-3839-4748-96A2-4CEA0EC4AA4B}"/>
              </a:ext>
            </a:extLst>
          </p:cNvPr>
          <p:cNvSpPr txBox="1"/>
          <p:nvPr/>
        </p:nvSpPr>
        <p:spPr>
          <a:xfrm>
            <a:off x="189417" y="30980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535525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8.64198E-7 L 0.00052 -0.0595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-299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6.17284E-7 L -0.00035 -0.11852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5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1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B731CB-F377-4E23-BF29-8BCADF728868}"/>
              </a:ext>
            </a:extLst>
          </p:cNvPr>
          <p:cNvSpPr txBox="1"/>
          <p:nvPr/>
        </p:nvSpPr>
        <p:spPr>
          <a:xfrm>
            <a:off x="6521740" y="1193146"/>
            <a:ext cx="1683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h e l l o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0 0 1 1 0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666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6BE2DE-F223-45C9-9677-D1D21504ACCE}"/>
              </a:ext>
            </a:extLst>
          </p:cNvPr>
          <p:cNvSpPr txBox="1"/>
          <p:nvPr/>
        </p:nvSpPr>
        <p:spPr>
          <a:xfrm>
            <a:off x="6521740" y="1193146"/>
            <a:ext cx="1683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h e l l o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0 0 1 1 0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9953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1 1    1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1 1    1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1 0    1 0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1 0    1 0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1 1    1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38E0FC-7B04-40B3-91E3-13A6F29F9A80}"/>
              </a:ext>
            </a:extLst>
          </p:cNvPr>
          <p:cNvSpPr txBox="1"/>
          <p:nvPr/>
        </p:nvSpPr>
        <p:spPr>
          <a:xfrm>
            <a:off x="6521740" y="1193146"/>
            <a:ext cx="1683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h e l l o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0 0 1 1 0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2826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1 1    1 1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1 1    1 1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1 0    1 0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1 0    1 0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1 1    1 1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38E0FC-7B04-40B3-91E3-13A6F29F9A80}"/>
              </a:ext>
            </a:extLst>
          </p:cNvPr>
          <p:cNvSpPr txBox="1"/>
          <p:nvPr/>
        </p:nvSpPr>
        <p:spPr>
          <a:xfrm>
            <a:off x="6521740" y="1193146"/>
            <a:ext cx="1683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h e l l o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0 0 1 1 0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4322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1 1    1 1    1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1 1    1 1    1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1 0    1 0    1 0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1 0    1 0    1 0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1 1    1 1    1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753AB9-881B-402B-90E9-C0B20F9B7ADF}"/>
              </a:ext>
            </a:extLst>
          </p:cNvPr>
          <p:cNvSpPr txBox="1"/>
          <p:nvPr/>
        </p:nvSpPr>
        <p:spPr>
          <a:xfrm>
            <a:off x="6521740" y="1193146"/>
            <a:ext cx="1683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h e l l o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0 0 1 1 0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2639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1 1    1 1      1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1 1    1 1      1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1 0    1 0    1 0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1 0    1 0    1 0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1 1    1 1      1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753AB9-881B-402B-90E9-C0B20F9B7ADF}"/>
              </a:ext>
            </a:extLst>
          </p:cNvPr>
          <p:cNvSpPr txBox="1"/>
          <p:nvPr/>
        </p:nvSpPr>
        <p:spPr>
          <a:xfrm>
            <a:off x="6521740" y="1193146"/>
            <a:ext cx="1683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h e l l o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0 0 1 1 0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088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1 1    1 1    0 1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1 1    1 1    0 1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1 0    1 0    1 0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1 0    1 0    1 0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1 1    1 1    0 1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753AB9-881B-402B-90E9-C0B20F9B7ADF}"/>
              </a:ext>
            </a:extLst>
          </p:cNvPr>
          <p:cNvSpPr txBox="1"/>
          <p:nvPr/>
        </p:nvSpPr>
        <p:spPr>
          <a:xfrm>
            <a:off x="6521740" y="1193146"/>
            <a:ext cx="1683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h e l l o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0 0 1 1 0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6601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1 1    1 1    0 1    1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1 1    1 1    0 1    1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1 0    1 0    1 0    1 0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1 0    1 0    1 0    1 0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1 1    1 1    0 1    1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753AB9-881B-402B-90E9-C0B20F9B7ADF}"/>
              </a:ext>
            </a:extLst>
          </p:cNvPr>
          <p:cNvSpPr txBox="1"/>
          <p:nvPr/>
        </p:nvSpPr>
        <p:spPr>
          <a:xfrm>
            <a:off x="6521740" y="1193146"/>
            <a:ext cx="1683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h e l l o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0 0 1 1 0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7780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1 1    1 1    0 1    1 0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1 1    1 1    0 1    1 0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1 0    1 0    1 0    1 0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1 0    1 0    1 0    1 0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1 1    1 1    0 1    1 0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753AB9-881B-402B-90E9-C0B20F9B7ADF}"/>
              </a:ext>
            </a:extLst>
          </p:cNvPr>
          <p:cNvSpPr txBox="1"/>
          <p:nvPr/>
        </p:nvSpPr>
        <p:spPr>
          <a:xfrm>
            <a:off x="6521740" y="1193146"/>
            <a:ext cx="1683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h e l l o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0 0 1 1 0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918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F7D29-498E-4125-83E2-44CDCC5F8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Previously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DE01A-3EA5-4A59-95B7-76BBF72B5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Thinking in APL: </a:t>
            </a:r>
            <a:r>
              <a:rPr lang="en-GB" i="1" dirty="0"/>
              <a:t>Array-oriented Solutions </a:t>
            </a:r>
            <a:r>
              <a:rPr lang="en-GB" b="1" dirty="0"/>
              <a:t>Part 1</a:t>
            </a:r>
          </a:p>
          <a:p>
            <a:pPr marL="0" indent="0" algn="ctr">
              <a:buNone/>
            </a:pPr>
            <a:r>
              <a:rPr lang="en-GB" dirty="0"/>
              <a:t> </a:t>
            </a:r>
            <a:r>
              <a:rPr lang="en-GB" sz="2800" dirty="0"/>
              <a:t>dyalog.tv/Webinar/?v=myoK22rq1jk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BA6351-4E4B-47E6-A735-BAA350DEFD9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4462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</a:t>
            </a:r>
            <a:r>
              <a:rPr lang="pt-BR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1</a:t>
            </a:r>
            <a:r>
              <a:rPr lang="pt-BR" sz="2000" dirty="0">
                <a:latin typeface="APL385 Unicode" panose="020B0709000202000203" pitchFamily="49" charset="0"/>
              </a:rPr>
              <a:t>    1 </a:t>
            </a:r>
            <a:r>
              <a:rPr lang="pt-BR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1</a:t>
            </a:r>
            <a:r>
              <a:rPr lang="pt-BR" sz="2000" dirty="0">
                <a:latin typeface="APL385 Unicode" panose="020B0709000202000203" pitchFamily="49" charset="0"/>
              </a:rPr>
              <a:t>    0 </a:t>
            </a:r>
            <a:r>
              <a:rPr lang="pt-BR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1</a:t>
            </a:r>
            <a:r>
              <a:rPr lang="pt-BR" sz="2000" dirty="0">
                <a:latin typeface="APL385 Unicode" panose="020B0709000202000203" pitchFamily="49" charset="0"/>
              </a:rPr>
              <a:t>    1 0  </a:t>
            </a:r>
            <a:r>
              <a:rPr lang="pt-BR" sz="2000" dirty="0">
                <a:highlight>
                  <a:srgbClr val="C0C0C0"/>
                </a:highlight>
                <a:latin typeface="APL385 Unicode" panose="020B0709000202000203" pitchFamily="49" charset="0"/>
              </a:rPr>
              <a:t>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</a:t>
            </a:r>
            <a:r>
              <a:rPr lang="pt-BR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1</a:t>
            </a:r>
            <a:r>
              <a:rPr lang="pt-BR" sz="2000" dirty="0">
                <a:latin typeface="APL385 Unicode" panose="020B0709000202000203" pitchFamily="49" charset="0"/>
              </a:rPr>
              <a:t>    1 </a:t>
            </a:r>
            <a:r>
              <a:rPr lang="pt-BR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1</a:t>
            </a:r>
            <a:r>
              <a:rPr lang="pt-BR" sz="2000" dirty="0">
                <a:latin typeface="APL385 Unicode" panose="020B0709000202000203" pitchFamily="49" charset="0"/>
              </a:rPr>
              <a:t>    0 </a:t>
            </a:r>
            <a:r>
              <a:rPr lang="pt-BR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1</a:t>
            </a:r>
            <a:r>
              <a:rPr lang="pt-BR" sz="2000" dirty="0">
                <a:latin typeface="APL385 Unicode" panose="020B0709000202000203" pitchFamily="49" charset="0"/>
              </a:rPr>
              <a:t>    1 0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</a:t>
            </a:r>
            <a:r>
              <a:rPr lang="pt-BR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0</a:t>
            </a:r>
            <a:r>
              <a:rPr lang="pt-BR" sz="2000" dirty="0">
                <a:latin typeface="APL385 Unicode" panose="020B0709000202000203" pitchFamily="49" charset="0"/>
              </a:rPr>
              <a:t>    1 </a:t>
            </a:r>
            <a:r>
              <a:rPr lang="pt-BR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0</a:t>
            </a:r>
            <a:r>
              <a:rPr lang="pt-BR" sz="2000" dirty="0">
                <a:latin typeface="APL385 Unicode" panose="020B0709000202000203" pitchFamily="49" charset="0"/>
              </a:rPr>
              <a:t>    1 </a:t>
            </a:r>
            <a:r>
              <a:rPr lang="pt-BR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0</a:t>
            </a:r>
            <a:r>
              <a:rPr lang="pt-BR" sz="2000" dirty="0">
                <a:latin typeface="APL385 Unicode" panose="020B0709000202000203" pitchFamily="49" charset="0"/>
              </a:rPr>
              <a:t>    1 0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</a:t>
            </a:r>
            <a:r>
              <a:rPr lang="pt-BR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0</a:t>
            </a:r>
            <a:r>
              <a:rPr lang="pt-BR" sz="2000" dirty="0">
                <a:latin typeface="APL385 Unicode" panose="020B0709000202000203" pitchFamily="49" charset="0"/>
              </a:rPr>
              <a:t>    1 </a:t>
            </a:r>
            <a:r>
              <a:rPr lang="pt-BR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0</a:t>
            </a:r>
            <a:r>
              <a:rPr lang="pt-BR" sz="2000" dirty="0">
                <a:latin typeface="APL385 Unicode" panose="020B0709000202000203" pitchFamily="49" charset="0"/>
              </a:rPr>
              <a:t>    1 </a:t>
            </a:r>
            <a:r>
              <a:rPr lang="pt-BR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0</a:t>
            </a:r>
            <a:r>
              <a:rPr lang="pt-BR" sz="2000" dirty="0">
                <a:latin typeface="APL385 Unicode" panose="020B0709000202000203" pitchFamily="49" charset="0"/>
              </a:rPr>
              <a:t>    1 0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</a:t>
            </a:r>
            <a:r>
              <a:rPr lang="pt-BR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1</a:t>
            </a:r>
            <a:r>
              <a:rPr lang="pt-BR" sz="2000" dirty="0">
                <a:latin typeface="APL385 Unicode" panose="020B0709000202000203" pitchFamily="49" charset="0"/>
              </a:rPr>
              <a:t>    1 </a:t>
            </a:r>
            <a:r>
              <a:rPr lang="pt-BR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1</a:t>
            </a:r>
            <a:r>
              <a:rPr lang="pt-BR" sz="2000" dirty="0">
                <a:latin typeface="APL385 Unicode" panose="020B0709000202000203" pitchFamily="49" charset="0"/>
              </a:rPr>
              <a:t>    0 </a:t>
            </a:r>
            <a:r>
              <a:rPr lang="pt-BR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1</a:t>
            </a:r>
            <a:r>
              <a:rPr lang="pt-BR" sz="2000" dirty="0">
                <a:latin typeface="APL385 Unicode" panose="020B0709000202000203" pitchFamily="49" charset="0"/>
              </a:rPr>
              <a:t>    1 0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753AB9-881B-402B-90E9-C0B20F9B7ADF}"/>
              </a:ext>
            </a:extLst>
          </p:cNvPr>
          <p:cNvSpPr txBox="1"/>
          <p:nvPr/>
        </p:nvSpPr>
        <p:spPr>
          <a:xfrm>
            <a:off x="6521740" y="1193146"/>
            <a:ext cx="1683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h e l l o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0 0 1 1 0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849EDCA-11AB-481B-925B-5985ABDFFA3A}"/>
              </a:ext>
            </a:extLst>
          </p:cNvPr>
          <p:cNvSpPr/>
          <p:nvPr/>
        </p:nvSpPr>
        <p:spPr>
          <a:xfrm>
            <a:off x="2321750" y="1269305"/>
            <a:ext cx="675075" cy="1648564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510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0 1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753AB9-881B-402B-90E9-C0B20F9B7ADF}"/>
              </a:ext>
            </a:extLst>
          </p:cNvPr>
          <p:cNvSpPr txBox="1"/>
          <p:nvPr/>
        </p:nvSpPr>
        <p:spPr>
          <a:xfrm>
            <a:off x="6521740" y="1193146"/>
            <a:ext cx="1683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h e l l o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0 0 1 1 0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11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0 1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↓?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1 1 1 0 1 0 1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753AB9-881B-402B-90E9-C0B20F9B7ADF}"/>
              </a:ext>
            </a:extLst>
          </p:cNvPr>
          <p:cNvSpPr txBox="1"/>
          <p:nvPr/>
        </p:nvSpPr>
        <p:spPr>
          <a:xfrm>
            <a:off x="6521740" y="1193146"/>
            <a:ext cx="1683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h e l l o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0 0 1 1 0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754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1      ⍝ Remove 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1      ⍝ Remove 0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0      ⍝ Keep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0      ⍝ Keep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1      ⍝ Remove 0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↓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1 1 1 0 1 0 1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5A2753-C017-44CC-B680-50EA0735EA21}"/>
              </a:ext>
            </a:extLst>
          </p:cNvPr>
          <p:cNvSpPr txBox="1"/>
          <p:nvPr/>
        </p:nvSpPr>
        <p:spPr>
          <a:xfrm>
            <a:off x="6521740" y="1193146"/>
            <a:ext cx="1683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h e l l o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0 0 1 1 0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172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1      ⍝ Remove 0 → 0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1      ⍝ Remove 0 → 0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0      ⍝ Keep     → 1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0      ⍝ Keep     → 1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1      ⍝ Remove 0 → 0 1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↓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1 1 1 0 1 0 1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5A2753-C017-44CC-B680-50EA0735EA21}"/>
              </a:ext>
            </a:extLst>
          </p:cNvPr>
          <p:cNvSpPr txBox="1"/>
          <p:nvPr/>
        </p:nvSpPr>
        <p:spPr>
          <a:xfrm>
            <a:off x="6521740" y="1193146"/>
            <a:ext cx="1683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h e l l o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0 0 1 1 0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169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0 1        0 1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0 1        0 1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0  /⍨    1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1 0        1 1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0 1        0 1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↓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1 1 1 0 1 0 1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7076D1-2832-4604-911E-1C54A43AEBBE}"/>
              </a:ext>
            </a:extLst>
          </p:cNvPr>
          <p:cNvSpPr txBox="1"/>
          <p:nvPr/>
        </p:nvSpPr>
        <p:spPr>
          <a:xfrm>
            <a:off x="6521740" y="1193146"/>
            <a:ext cx="1683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h e l l o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0 0 1 1 0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942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6605"/>
            <a:ext cx="54456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APL385 Unicode" panose="020B0709000202000203" pitchFamily="49" charset="0"/>
              </a:rPr>
              <a:t> </a:t>
            </a:r>
          </a:p>
          <a:p>
            <a:pPr marL="0" indent="0">
              <a:buNone/>
            </a:pPr>
            <a:r>
              <a:rPr lang="pt-BR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APL385 Unicode" panose="020B0709000202000203" pitchFamily="49" charset="0"/>
              </a:rPr>
              <a:t>          </a:t>
            </a:r>
          </a:p>
          <a:p>
            <a:pPr marL="0" indent="0">
              <a:buNone/>
            </a:pPr>
            <a:r>
              <a:rPr lang="pt-BR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APL385 Unicode" panose="020B0709000202000203" pitchFamily="49" charset="0"/>
              </a:rPr>
              <a:t>     </a:t>
            </a:r>
            <a:r>
              <a:rPr lang="pt-BR" sz="2000" dirty="0">
                <a:latin typeface="APL385 Unicode" panose="020B0709000202000203" pitchFamily="49" charset="0"/>
              </a:rPr>
              <a:t>/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solidFill>
                <a:schemeClr val="accent2">
                  <a:lumMod val="60000"/>
                  <a:lumOff val="40000"/>
                </a:schemeClr>
              </a:solidFill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↓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1 1 1 0 1 0 1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119321-2936-46B6-819A-621EC87DF03F}"/>
              </a:ext>
            </a:extLst>
          </p:cNvPr>
          <p:cNvSpPr txBox="1"/>
          <p:nvPr/>
        </p:nvSpPr>
        <p:spPr>
          <a:xfrm>
            <a:off x="6521740" y="1193146"/>
            <a:ext cx="1683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h e l l o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0 0 1 1 0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C184C56-D73A-4281-836B-4EB2A8E5141A}"/>
              </a:ext>
            </a:extLst>
          </p:cNvPr>
          <p:cNvGrpSpPr/>
          <p:nvPr/>
        </p:nvGrpSpPr>
        <p:grpSpPr>
          <a:xfrm>
            <a:off x="1860660" y="1264620"/>
            <a:ext cx="653951" cy="1619432"/>
            <a:chOff x="1860660" y="1264620"/>
            <a:chExt cx="653951" cy="1619432"/>
          </a:xfrm>
        </p:grpSpPr>
        <p:sp>
          <p:nvSpPr>
            <p:cNvPr id="14" name="5b">
              <a:extLst>
                <a:ext uri="{FF2B5EF4-FFF2-40B4-BE49-F238E27FC236}">
                  <a16:creationId xmlns:a16="http://schemas.microsoft.com/office/drawing/2014/main" id="{44E5B1F3-9ECF-425C-88F8-34B90DB5FF90}"/>
                </a:ext>
              </a:extLst>
            </p:cNvPr>
            <p:cNvSpPr txBox="1"/>
            <p:nvPr/>
          </p:nvSpPr>
          <p:spPr>
            <a:xfrm>
              <a:off x="1865432" y="2483942"/>
              <a:ext cx="6463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latin typeface="APL385 Unicode" panose="020B0709000202000203" pitchFamily="49" charset="0"/>
                </a:rPr>
                <a:t>0 1</a:t>
              </a:r>
            </a:p>
          </p:txBody>
        </p:sp>
        <p:sp>
          <p:nvSpPr>
            <p:cNvPr id="16" name="4b">
              <a:extLst>
                <a:ext uri="{FF2B5EF4-FFF2-40B4-BE49-F238E27FC236}">
                  <a16:creationId xmlns:a16="http://schemas.microsoft.com/office/drawing/2014/main" id="{FCB5A9A6-3E49-4622-BE7D-2E0FB8B74861}"/>
                </a:ext>
              </a:extLst>
            </p:cNvPr>
            <p:cNvSpPr txBox="1"/>
            <p:nvPr/>
          </p:nvSpPr>
          <p:spPr>
            <a:xfrm>
              <a:off x="1860660" y="2181715"/>
              <a:ext cx="6463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latin typeface="APL385 Unicode" panose="020B0709000202000203" pitchFamily="49" charset="0"/>
                </a:rPr>
                <a:t>1 1</a:t>
              </a:r>
            </a:p>
          </p:txBody>
        </p:sp>
        <p:sp>
          <p:nvSpPr>
            <p:cNvPr id="18" name="3b">
              <a:extLst>
                <a:ext uri="{FF2B5EF4-FFF2-40B4-BE49-F238E27FC236}">
                  <a16:creationId xmlns:a16="http://schemas.microsoft.com/office/drawing/2014/main" id="{CD740504-8274-47B7-A32D-86F97D02CF05}"/>
                </a:ext>
              </a:extLst>
            </p:cNvPr>
            <p:cNvSpPr txBox="1"/>
            <p:nvPr/>
          </p:nvSpPr>
          <p:spPr>
            <a:xfrm>
              <a:off x="1868280" y="1874375"/>
              <a:ext cx="6463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latin typeface="APL385 Unicode" panose="020B0709000202000203" pitchFamily="49" charset="0"/>
                </a:rPr>
                <a:t>1 1</a:t>
              </a:r>
            </a:p>
          </p:txBody>
        </p:sp>
        <p:sp>
          <p:nvSpPr>
            <p:cNvPr id="12" name="2b">
              <a:extLst>
                <a:ext uri="{FF2B5EF4-FFF2-40B4-BE49-F238E27FC236}">
                  <a16:creationId xmlns:a16="http://schemas.microsoft.com/office/drawing/2014/main" id="{8EFB22C9-11B4-482E-A0C5-9BAA8B699272}"/>
                </a:ext>
              </a:extLst>
            </p:cNvPr>
            <p:cNvSpPr txBox="1"/>
            <p:nvPr/>
          </p:nvSpPr>
          <p:spPr>
            <a:xfrm>
              <a:off x="1865740" y="1572115"/>
              <a:ext cx="6463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latin typeface="APL385 Unicode" panose="020B0709000202000203" pitchFamily="49" charset="0"/>
                </a:rPr>
                <a:t>0 1</a:t>
              </a:r>
            </a:p>
          </p:txBody>
        </p:sp>
        <p:sp>
          <p:nvSpPr>
            <p:cNvPr id="10" name="1b">
              <a:extLst>
                <a:ext uri="{FF2B5EF4-FFF2-40B4-BE49-F238E27FC236}">
                  <a16:creationId xmlns:a16="http://schemas.microsoft.com/office/drawing/2014/main" id="{95BC377D-3C21-4F4C-923B-F3772C1B5D22}"/>
                </a:ext>
              </a:extLst>
            </p:cNvPr>
            <p:cNvSpPr txBox="1"/>
            <p:nvPr/>
          </p:nvSpPr>
          <p:spPr>
            <a:xfrm>
              <a:off x="1865740" y="1264620"/>
              <a:ext cx="6463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latin typeface="APL385 Unicode" panose="020B0709000202000203" pitchFamily="49" charset="0"/>
                </a:rPr>
                <a:t>0 1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2EE4A10A-DA8A-41BD-B960-4FB79608D41F}"/>
              </a:ext>
            </a:extLst>
          </p:cNvPr>
          <p:cNvGrpSpPr/>
          <p:nvPr/>
        </p:nvGrpSpPr>
        <p:grpSpPr>
          <a:xfrm>
            <a:off x="183655" y="1264620"/>
            <a:ext cx="653951" cy="1619432"/>
            <a:chOff x="183655" y="1264620"/>
            <a:chExt cx="653951" cy="1619432"/>
          </a:xfrm>
        </p:grpSpPr>
        <p:sp>
          <p:nvSpPr>
            <p:cNvPr id="26" name="5a">
              <a:extLst>
                <a:ext uri="{FF2B5EF4-FFF2-40B4-BE49-F238E27FC236}">
                  <a16:creationId xmlns:a16="http://schemas.microsoft.com/office/drawing/2014/main" id="{B7DD999E-0EC0-4EBB-A135-3229531A6D7F}"/>
                </a:ext>
              </a:extLst>
            </p:cNvPr>
            <p:cNvSpPr txBox="1"/>
            <p:nvPr/>
          </p:nvSpPr>
          <p:spPr>
            <a:xfrm>
              <a:off x="188427" y="2483942"/>
              <a:ext cx="6463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latin typeface="APL385 Unicode" panose="020B0709000202000203" pitchFamily="49" charset="0"/>
                </a:rPr>
                <a:t>0 1</a:t>
              </a:r>
            </a:p>
          </p:txBody>
        </p:sp>
        <p:sp>
          <p:nvSpPr>
            <p:cNvPr id="28" name="4a">
              <a:extLst>
                <a:ext uri="{FF2B5EF4-FFF2-40B4-BE49-F238E27FC236}">
                  <a16:creationId xmlns:a16="http://schemas.microsoft.com/office/drawing/2014/main" id="{D155C671-3C2C-4ECE-AA19-57A2A902C5A2}"/>
                </a:ext>
              </a:extLst>
            </p:cNvPr>
            <p:cNvSpPr txBox="1"/>
            <p:nvPr/>
          </p:nvSpPr>
          <p:spPr>
            <a:xfrm>
              <a:off x="183655" y="2181715"/>
              <a:ext cx="6463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latin typeface="APL385 Unicode" panose="020B0709000202000203" pitchFamily="49" charset="0"/>
                </a:rPr>
                <a:t>1 0</a:t>
              </a:r>
            </a:p>
          </p:txBody>
        </p:sp>
        <p:sp>
          <p:nvSpPr>
            <p:cNvPr id="30" name="3a">
              <a:extLst>
                <a:ext uri="{FF2B5EF4-FFF2-40B4-BE49-F238E27FC236}">
                  <a16:creationId xmlns:a16="http://schemas.microsoft.com/office/drawing/2014/main" id="{52CBA9FC-6F70-4C44-9F8F-03DBFC6D1F90}"/>
                </a:ext>
              </a:extLst>
            </p:cNvPr>
            <p:cNvSpPr txBox="1"/>
            <p:nvPr/>
          </p:nvSpPr>
          <p:spPr>
            <a:xfrm>
              <a:off x="191275" y="1874375"/>
              <a:ext cx="6463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latin typeface="APL385 Unicode" panose="020B0709000202000203" pitchFamily="49" charset="0"/>
                </a:rPr>
                <a:t>1 0</a:t>
              </a:r>
            </a:p>
          </p:txBody>
        </p:sp>
        <p:sp>
          <p:nvSpPr>
            <p:cNvPr id="24" name="2a">
              <a:extLst>
                <a:ext uri="{FF2B5EF4-FFF2-40B4-BE49-F238E27FC236}">
                  <a16:creationId xmlns:a16="http://schemas.microsoft.com/office/drawing/2014/main" id="{5ABECE12-1335-44C5-B61B-C26717E5DFD5}"/>
                </a:ext>
              </a:extLst>
            </p:cNvPr>
            <p:cNvSpPr txBox="1"/>
            <p:nvPr/>
          </p:nvSpPr>
          <p:spPr>
            <a:xfrm>
              <a:off x="188735" y="1572115"/>
              <a:ext cx="6463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latin typeface="APL385 Unicode" panose="020B0709000202000203" pitchFamily="49" charset="0"/>
                </a:rPr>
                <a:t>0 1</a:t>
              </a:r>
            </a:p>
          </p:txBody>
        </p:sp>
        <p:sp>
          <p:nvSpPr>
            <p:cNvPr id="22" name="1a">
              <a:extLst>
                <a:ext uri="{FF2B5EF4-FFF2-40B4-BE49-F238E27FC236}">
                  <a16:creationId xmlns:a16="http://schemas.microsoft.com/office/drawing/2014/main" id="{A36A14B8-E4ED-43A7-8A58-792D7A4FFF94}"/>
                </a:ext>
              </a:extLst>
            </p:cNvPr>
            <p:cNvSpPr txBox="1"/>
            <p:nvPr/>
          </p:nvSpPr>
          <p:spPr>
            <a:xfrm>
              <a:off x="188735" y="1264620"/>
              <a:ext cx="6463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latin typeface="APL385 Unicode" panose="020B0709000202000203" pitchFamily="49" charset="0"/>
                </a:rPr>
                <a:t>0 1</a:t>
              </a:r>
            </a:p>
          </p:txBody>
        </p:sp>
      </p:grpSp>
      <p:sp>
        <p:nvSpPr>
          <p:cNvPr id="32" name="⍥,">
            <a:extLst>
              <a:ext uri="{FF2B5EF4-FFF2-40B4-BE49-F238E27FC236}">
                <a16:creationId xmlns:a16="http://schemas.microsoft.com/office/drawing/2014/main" id="{FB378868-4457-4BAA-A218-3D2091CE30C0}"/>
              </a:ext>
            </a:extLst>
          </p:cNvPr>
          <p:cNvSpPr txBox="1"/>
          <p:nvPr/>
        </p:nvSpPr>
        <p:spPr>
          <a:xfrm>
            <a:off x="1254965" y="1881435"/>
            <a:ext cx="8100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APL385 Unicode" panose="020B0709000202000203" pitchFamily="49" charset="0"/>
              </a:rPr>
              <a:t>⍥,</a:t>
            </a:r>
            <a:endParaRPr lang="en-GB" sz="2000" dirty="0"/>
          </a:p>
        </p:txBody>
      </p:sp>
      <p:sp>
        <p:nvSpPr>
          <p:cNvPr id="34" name="⍨">
            <a:extLst>
              <a:ext uri="{FF2B5EF4-FFF2-40B4-BE49-F238E27FC236}">
                <a16:creationId xmlns:a16="http://schemas.microsoft.com/office/drawing/2014/main" id="{A0D52650-8D67-4AC1-A34A-02A913E62DF7}"/>
              </a:ext>
            </a:extLst>
          </p:cNvPr>
          <p:cNvSpPr txBox="1"/>
          <p:nvPr/>
        </p:nvSpPr>
        <p:spPr>
          <a:xfrm>
            <a:off x="1100660" y="1881435"/>
            <a:ext cx="8100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APL385 Unicode" panose="020B0709000202000203" pitchFamily="49" charset="0"/>
              </a:rPr>
              <a:t>⍨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774553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93827E-6 L 0.18316 0.0015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49" y="6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93827E-6 L -0.18334 4.93827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67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189435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6605"/>
            <a:ext cx="54456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endParaRPr lang="pt-BR" sz="2000" dirty="0">
              <a:solidFill>
                <a:schemeClr val="accent2">
                  <a:lumMod val="60000"/>
                  <a:lumOff val="40000"/>
                </a:schemeClr>
              </a:solidFill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APL385 Unicode" panose="020B0709000202000203" pitchFamily="49" charset="0"/>
              </a:rPr>
              <a:t>          </a:t>
            </a:r>
          </a:p>
          <a:p>
            <a:pPr marL="0" indent="0">
              <a:buNone/>
            </a:pPr>
            <a:r>
              <a:rPr lang="pt-BR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APL385 Unicode" panose="020B0709000202000203" pitchFamily="49" charset="0"/>
              </a:rPr>
              <a:t>     </a:t>
            </a:r>
            <a:r>
              <a:rPr lang="pt-BR" sz="2000" dirty="0">
                <a:latin typeface="APL385 Unicode" panose="020B0709000202000203" pitchFamily="49" charset="0"/>
              </a:rPr>
              <a:t>/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r>
              <a:rPr lang="pt-BR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APL385 Unicode" panose="020B0709000202000203" pitchFamily="49" charset="0"/>
              </a:rPr>
              <a:t>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↓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1 1 1 0 1 0 1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119321-2936-46B6-819A-621EC87DF03F}"/>
              </a:ext>
            </a:extLst>
          </p:cNvPr>
          <p:cNvSpPr txBox="1"/>
          <p:nvPr/>
        </p:nvSpPr>
        <p:spPr>
          <a:xfrm>
            <a:off x="6521740" y="1193146"/>
            <a:ext cx="1683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h e l l o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0 0 1 1 0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  <p:sp>
        <p:nvSpPr>
          <p:cNvPr id="14" name="5b">
            <a:extLst>
              <a:ext uri="{FF2B5EF4-FFF2-40B4-BE49-F238E27FC236}">
                <a16:creationId xmlns:a16="http://schemas.microsoft.com/office/drawing/2014/main" id="{44E5B1F3-9ECF-425C-88F8-34B90DB5FF90}"/>
              </a:ext>
            </a:extLst>
          </p:cNvPr>
          <p:cNvSpPr txBox="1"/>
          <p:nvPr/>
        </p:nvSpPr>
        <p:spPr>
          <a:xfrm>
            <a:off x="1865432" y="2483942"/>
            <a:ext cx="6463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0 1</a:t>
            </a:r>
          </a:p>
        </p:txBody>
      </p:sp>
      <p:sp>
        <p:nvSpPr>
          <p:cNvPr id="16" name="4b">
            <a:extLst>
              <a:ext uri="{FF2B5EF4-FFF2-40B4-BE49-F238E27FC236}">
                <a16:creationId xmlns:a16="http://schemas.microsoft.com/office/drawing/2014/main" id="{FCB5A9A6-3E49-4622-BE7D-2E0FB8B74861}"/>
              </a:ext>
            </a:extLst>
          </p:cNvPr>
          <p:cNvSpPr txBox="1"/>
          <p:nvPr/>
        </p:nvSpPr>
        <p:spPr>
          <a:xfrm>
            <a:off x="1860660" y="2181715"/>
            <a:ext cx="6463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1 0</a:t>
            </a:r>
          </a:p>
        </p:txBody>
      </p:sp>
      <p:sp>
        <p:nvSpPr>
          <p:cNvPr id="18" name="3b">
            <a:extLst>
              <a:ext uri="{FF2B5EF4-FFF2-40B4-BE49-F238E27FC236}">
                <a16:creationId xmlns:a16="http://schemas.microsoft.com/office/drawing/2014/main" id="{CD740504-8274-47B7-A32D-86F97D02CF05}"/>
              </a:ext>
            </a:extLst>
          </p:cNvPr>
          <p:cNvSpPr txBox="1"/>
          <p:nvPr/>
        </p:nvSpPr>
        <p:spPr>
          <a:xfrm>
            <a:off x="1868280" y="1874375"/>
            <a:ext cx="6463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1 0</a:t>
            </a:r>
          </a:p>
        </p:txBody>
      </p:sp>
      <p:sp>
        <p:nvSpPr>
          <p:cNvPr id="12" name="2b">
            <a:extLst>
              <a:ext uri="{FF2B5EF4-FFF2-40B4-BE49-F238E27FC236}">
                <a16:creationId xmlns:a16="http://schemas.microsoft.com/office/drawing/2014/main" id="{8EFB22C9-11B4-482E-A0C5-9BAA8B699272}"/>
              </a:ext>
            </a:extLst>
          </p:cNvPr>
          <p:cNvSpPr txBox="1"/>
          <p:nvPr/>
        </p:nvSpPr>
        <p:spPr>
          <a:xfrm>
            <a:off x="1865740" y="1572115"/>
            <a:ext cx="6463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0 1</a:t>
            </a:r>
          </a:p>
        </p:txBody>
      </p:sp>
      <p:sp>
        <p:nvSpPr>
          <p:cNvPr id="10" name="1b">
            <a:extLst>
              <a:ext uri="{FF2B5EF4-FFF2-40B4-BE49-F238E27FC236}">
                <a16:creationId xmlns:a16="http://schemas.microsoft.com/office/drawing/2014/main" id="{95BC377D-3C21-4F4C-923B-F3772C1B5D22}"/>
              </a:ext>
            </a:extLst>
          </p:cNvPr>
          <p:cNvSpPr txBox="1"/>
          <p:nvPr/>
        </p:nvSpPr>
        <p:spPr>
          <a:xfrm>
            <a:off x="1865740" y="1264620"/>
            <a:ext cx="6463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0 1</a:t>
            </a:r>
          </a:p>
        </p:txBody>
      </p:sp>
      <p:sp>
        <p:nvSpPr>
          <p:cNvPr id="26" name="5a">
            <a:extLst>
              <a:ext uri="{FF2B5EF4-FFF2-40B4-BE49-F238E27FC236}">
                <a16:creationId xmlns:a16="http://schemas.microsoft.com/office/drawing/2014/main" id="{B7DD999E-0EC0-4EBB-A135-3229531A6D7F}"/>
              </a:ext>
            </a:extLst>
          </p:cNvPr>
          <p:cNvSpPr txBox="1"/>
          <p:nvPr/>
        </p:nvSpPr>
        <p:spPr>
          <a:xfrm>
            <a:off x="188427" y="2483942"/>
            <a:ext cx="6463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0 1</a:t>
            </a:r>
          </a:p>
        </p:txBody>
      </p:sp>
      <p:sp>
        <p:nvSpPr>
          <p:cNvPr id="28" name="4a">
            <a:extLst>
              <a:ext uri="{FF2B5EF4-FFF2-40B4-BE49-F238E27FC236}">
                <a16:creationId xmlns:a16="http://schemas.microsoft.com/office/drawing/2014/main" id="{D155C671-3C2C-4ECE-AA19-57A2A902C5A2}"/>
              </a:ext>
            </a:extLst>
          </p:cNvPr>
          <p:cNvSpPr txBox="1"/>
          <p:nvPr/>
        </p:nvSpPr>
        <p:spPr>
          <a:xfrm>
            <a:off x="183655" y="2181715"/>
            <a:ext cx="6463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1 1</a:t>
            </a:r>
          </a:p>
        </p:txBody>
      </p:sp>
      <p:sp>
        <p:nvSpPr>
          <p:cNvPr id="30" name="3a">
            <a:extLst>
              <a:ext uri="{FF2B5EF4-FFF2-40B4-BE49-F238E27FC236}">
                <a16:creationId xmlns:a16="http://schemas.microsoft.com/office/drawing/2014/main" id="{52CBA9FC-6F70-4C44-9F8F-03DBFC6D1F90}"/>
              </a:ext>
            </a:extLst>
          </p:cNvPr>
          <p:cNvSpPr txBox="1"/>
          <p:nvPr/>
        </p:nvSpPr>
        <p:spPr>
          <a:xfrm>
            <a:off x="191275" y="1874375"/>
            <a:ext cx="6463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1 1</a:t>
            </a:r>
          </a:p>
        </p:txBody>
      </p:sp>
      <p:sp>
        <p:nvSpPr>
          <p:cNvPr id="24" name="2a">
            <a:extLst>
              <a:ext uri="{FF2B5EF4-FFF2-40B4-BE49-F238E27FC236}">
                <a16:creationId xmlns:a16="http://schemas.microsoft.com/office/drawing/2014/main" id="{5ABECE12-1335-44C5-B61B-C26717E5DFD5}"/>
              </a:ext>
            </a:extLst>
          </p:cNvPr>
          <p:cNvSpPr txBox="1"/>
          <p:nvPr/>
        </p:nvSpPr>
        <p:spPr>
          <a:xfrm>
            <a:off x="188735" y="1572115"/>
            <a:ext cx="6463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0 1</a:t>
            </a:r>
          </a:p>
        </p:txBody>
      </p:sp>
      <p:sp>
        <p:nvSpPr>
          <p:cNvPr id="22" name="1a">
            <a:extLst>
              <a:ext uri="{FF2B5EF4-FFF2-40B4-BE49-F238E27FC236}">
                <a16:creationId xmlns:a16="http://schemas.microsoft.com/office/drawing/2014/main" id="{A36A14B8-E4ED-43A7-8A58-792D7A4FFF94}"/>
              </a:ext>
            </a:extLst>
          </p:cNvPr>
          <p:cNvSpPr txBox="1"/>
          <p:nvPr/>
        </p:nvSpPr>
        <p:spPr>
          <a:xfrm>
            <a:off x="188735" y="1264620"/>
            <a:ext cx="6463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0 1</a:t>
            </a:r>
          </a:p>
        </p:txBody>
      </p:sp>
      <p:sp>
        <p:nvSpPr>
          <p:cNvPr id="32" name="⍥,">
            <a:extLst>
              <a:ext uri="{FF2B5EF4-FFF2-40B4-BE49-F238E27FC236}">
                <a16:creationId xmlns:a16="http://schemas.microsoft.com/office/drawing/2014/main" id="{FB378868-4457-4BAA-A218-3D2091CE30C0}"/>
              </a:ext>
            </a:extLst>
          </p:cNvPr>
          <p:cNvSpPr txBox="1"/>
          <p:nvPr/>
        </p:nvSpPr>
        <p:spPr>
          <a:xfrm>
            <a:off x="1254965" y="1881435"/>
            <a:ext cx="8100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APL385 Unicode" panose="020B0709000202000203" pitchFamily="49" charset="0"/>
              </a:rPr>
              <a:t>⍥,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053747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44444E-6 L 0.06684 -0.0598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33" y="-299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3889E-18 4.93827E-6 L 0.13333 -0.1182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67" y="-592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-0.00061 L 0.20052 -0.1777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35" y="-8858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0.00124 L 0.26667 -0.2376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33" y="-1194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58025E-6 L 0.0835 -0.0003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67" y="-31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96296E-6 L 0.01736 0.0586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8" y="2932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93827E-6 L -0.05 0.118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0" y="5895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44444E-6 L -0.11667 0.17809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33" y="8889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3.45679E-6 L -0.18368 0.2376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84" y="11883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8" grpId="0"/>
      <p:bldP spid="12" grpId="0"/>
      <p:bldP spid="10" grpId="0"/>
      <p:bldP spid="26" grpId="0"/>
      <p:bldP spid="28" grpId="0"/>
      <p:bldP spid="30" grpId="0"/>
      <p:bldP spid="24" grpId="0"/>
      <p:bldP spid="3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{(,⍵,[1.5]1)                 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/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1 0 1 1 0 1 0 0 1}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↓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1 1 1 0 1 0 1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E7740D-D59E-4F1C-B56C-EF37E0DF5E1D}"/>
              </a:ext>
            </a:extLst>
          </p:cNvPr>
          <p:cNvSpPr txBox="1"/>
          <p:nvPr/>
        </p:nvSpPr>
        <p:spPr>
          <a:xfrm>
            <a:off x="6521740" y="1193146"/>
            <a:ext cx="1683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h e l l o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0 0 1 1 0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0025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{(,⍵,[1.5]1)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/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   (,⍵,[1.5]~⍵)}     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↓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1 1 1 0 1 0 1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DECFB0-F00C-4481-9D1B-EDA0061960F2}"/>
              </a:ext>
            </a:extLst>
          </p:cNvPr>
          <p:cNvSpPr txBox="1"/>
          <p:nvPr/>
        </p:nvSpPr>
        <p:spPr>
          <a:xfrm>
            <a:off x="6521740" y="1193146"/>
            <a:ext cx="1683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h e l l o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0 0 1 1 0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940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8A86F-009B-4031-8B19-6B777AD5B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Heuristics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F5706-333B-4C62-8E8A-DDA797898F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500" dirty="0"/>
              <a:t>Metzger, R.C., 1981. </a:t>
            </a:r>
          </a:p>
          <a:p>
            <a:pPr marL="0" indent="0">
              <a:buNone/>
            </a:pPr>
            <a:r>
              <a:rPr lang="en-GB" dirty="0"/>
              <a:t>APL thinking finding array-oriented solutions. </a:t>
            </a:r>
          </a:p>
          <a:p>
            <a:pPr marL="0" indent="0">
              <a:buNone/>
            </a:pPr>
            <a:r>
              <a:rPr lang="en-GB" sz="2500" i="1" dirty="0"/>
              <a:t>ACM SIGAPL APL Quote Quad</a:t>
            </a:r>
            <a:r>
              <a:rPr lang="en-GB" sz="2500" dirty="0"/>
              <a:t>, </a:t>
            </a:r>
            <a:r>
              <a:rPr lang="en-GB" sz="2500" i="1" dirty="0"/>
              <a:t>12</a:t>
            </a:r>
            <a:r>
              <a:rPr lang="en-GB" sz="2500" dirty="0"/>
              <a:t>(1), pp.212-218.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B8994C-2EFA-4440-ADC0-15FAB20C516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4261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left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{(,⍵,[1.5]1)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↓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1 1 1 0 1 0 1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DECFB0-F00C-4481-9D1B-EDA0061960F2}"/>
              </a:ext>
            </a:extLst>
          </p:cNvPr>
          <p:cNvSpPr txBox="1"/>
          <p:nvPr/>
        </p:nvSpPr>
        <p:spPr>
          <a:xfrm>
            <a:off x="6521740" y="1193146"/>
            <a:ext cx="1683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h e l l o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0 0 1 1 0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  <p:sp>
        <p:nvSpPr>
          <p:cNvPr id="7" name="slash">
            <a:extLst>
              <a:ext uri="{FF2B5EF4-FFF2-40B4-BE49-F238E27FC236}">
                <a16:creationId xmlns:a16="http://schemas.microsoft.com/office/drawing/2014/main" id="{8AB12BD9-D283-4BF0-B5DE-E29D497073F3}"/>
              </a:ext>
            </a:extLst>
          </p:cNvPr>
          <p:cNvSpPr txBox="1"/>
          <p:nvPr/>
        </p:nvSpPr>
        <p:spPr>
          <a:xfrm>
            <a:off x="188292" y="1269305"/>
            <a:ext cx="54456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/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  <p:sp>
        <p:nvSpPr>
          <p:cNvPr id="11" name="right">
            <a:extLst>
              <a:ext uri="{FF2B5EF4-FFF2-40B4-BE49-F238E27FC236}">
                <a16:creationId xmlns:a16="http://schemas.microsoft.com/office/drawing/2014/main" id="{77B71109-76DA-4E0F-845C-4A6690E16833}"/>
              </a:ext>
            </a:extLst>
          </p:cNvPr>
          <p:cNvSpPr txBox="1"/>
          <p:nvPr/>
        </p:nvSpPr>
        <p:spPr>
          <a:xfrm>
            <a:off x="188292" y="1269305"/>
            <a:ext cx="54456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   (,⍵,[1.5]~⍵)}      </a:t>
            </a:r>
          </a:p>
        </p:txBody>
      </p:sp>
    </p:spTree>
    <p:extLst>
      <p:ext uri="{BB962C8B-B14F-4D97-AF65-F5344CB8AC3E}">
        <p14:creationId xmlns:p14="http://schemas.microsoft.com/office/powerpoint/2010/main" val="898782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81481E-6 L 0.11667 -0.1185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33" y="-592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08642E-6 L 0.06702 -0.23704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51" y="-11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{(</a:t>
            </a:r>
            <a:r>
              <a:rPr lang="pt-BR" sz="2000" dirty="0">
                <a:highlight>
                  <a:srgbClr val="FF00FF"/>
                </a:highlight>
                <a:latin typeface="APL385 Unicode" panose="020B0709000202000203" pitchFamily="49" charset="0"/>
              </a:rPr>
              <a:t>,</a:t>
            </a:r>
            <a:r>
              <a:rPr lang="pt-BR" sz="2000" dirty="0">
                <a:latin typeface="APL385 Unicode" panose="020B0709000202000203" pitchFamily="49" charset="0"/>
              </a:rPr>
              <a:t>⍵,[1.5]1)</a:t>
            </a:r>
            <a:r>
              <a:rPr lang="pt-BR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/</a:t>
            </a:r>
            <a:r>
              <a:rPr lang="pt-BR" sz="2000" dirty="0">
                <a:latin typeface="APL385 Unicode" panose="020B0709000202000203" pitchFamily="49" charset="0"/>
              </a:rPr>
              <a:t>(</a:t>
            </a:r>
            <a:r>
              <a:rPr lang="pt-BR" sz="2000" dirty="0">
                <a:highlight>
                  <a:srgbClr val="FF00FF"/>
                </a:highlight>
                <a:latin typeface="APL385 Unicode" panose="020B0709000202000203" pitchFamily="49" charset="0"/>
              </a:rPr>
              <a:t>,</a:t>
            </a:r>
            <a:r>
              <a:rPr lang="pt-BR" sz="2000" dirty="0">
                <a:latin typeface="APL385 Unicode" panose="020B0709000202000203" pitchFamily="49" charset="0"/>
              </a:rPr>
              <a:t>⍵,[1.5]~⍵)}     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((⍪,1⍨)</a:t>
            </a:r>
            <a:r>
              <a:rPr lang="pt-BR" sz="2000" dirty="0">
                <a:highlight>
                  <a:srgbClr val="FFFF00"/>
                </a:highlight>
                <a:latin typeface="APL385 Unicode" panose="020B0709000202000203" pitchFamily="49" charset="0"/>
              </a:rPr>
              <a:t>⊢⍤/</a:t>
            </a:r>
            <a:r>
              <a:rPr lang="pt-BR" sz="2000" dirty="0">
                <a:highlight>
                  <a:srgbClr val="FF00FF"/>
                </a:highlight>
                <a:latin typeface="APL385 Unicode" panose="020B0709000202000203" pitchFamily="49" charset="0"/>
              </a:rPr>
              <a:t>⍥,</a:t>
            </a:r>
            <a:r>
              <a:rPr lang="pt-BR" sz="2000" dirty="0">
                <a:latin typeface="APL385 Unicode" panose="020B0709000202000203" pitchFamily="49" charset="0"/>
              </a:rPr>
              <a:t>(⍪,~))         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↓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1 1 1 0 1 0 1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F491A5-1B04-4122-8C88-B748C677FBC3}"/>
              </a:ext>
            </a:extLst>
          </p:cNvPr>
          <p:cNvSpPr txBox="1"/>
          <p:nvPr/>
        </p:nvSpPr>
        <p:spPr>
          <a:xfrm>
            <a:off x="6521740" y="1193146"/>
            <a:ext cx="26222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h e l l o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0 0 1 1 0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aplcart.info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8990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h e l l o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0 0 1 1 0 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↓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1 1 1 0 1 0 1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⍝ What is the mapping?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0 → 1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→ 1 0</a:t>
            </a:r>
          </a:p>
        </p:txBody>
      </p:sp>
    </p:spTree>
    <p:extLst>
      <p:ext uri="{BB962C8B-B14F-4D97-AF65-F5344CB8AC3E}">
        <p14:creationId xmlns:p14="http://schemas.microsoft.com/office/powerpoint/2010/main" val="1865670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h e l l     o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0 0 1 1     0 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↓ ↓         ↓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1 1 1 0 1 0 1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⍝ What is the mapping?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0 →   1   ⍝   ~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→ 1 0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      ~0 0 1 1 0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1 1 0 0 1</a:t>
            </a:r>
          </a:p>
        </p:txBody>
      </p:sp>
    </p:spTree>
    <p:extLst>
      <p:ext uri="{BB962C8B-B14F-4D97-AF65-F5344CB8AC3E}">
        <p14:creationId xmlns:p14="http://schemas.microsoft.com/office/powerpoint/2010/main" val="668596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h e l l     o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0 0 1 1     0 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          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1 1 1 0 1 0 1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⍝ What is the mapping?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0 →   1   ⍝   ~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→ 1 0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0921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h e   l   l o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0 0   1   1 0 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      ↓   ↓ 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1 1 1 0 1 0 1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⍝ What is the mapping?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0 →   1   ⍝   ~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→ 1 0   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2940241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h e   l   l o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0 0   1   1 0 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      ↓   ↓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1 1 1 0 1 0 1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⍝ What is the mapping?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0 →   1   ⍝   ~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→ 1 0   ⍝ 1,~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4184345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h e   l   l o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0 0   1   1 0 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      ↓   ↓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1 1 1 0 1 0 1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⍝ What is the mapping?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0 →   1   ⍝   ~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→ 1 0   ⍝ 1,~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      1,¨0 0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┌───┬───┐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│1 0│1 0│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└───┴───┘</a:t>
            </a:r>
          </a:p>
        </p:txBody>
      </p:sp>
    </p:spTree>
    <p:extLst>
      <p:ext uri="{BB962C8B-B14F-4D97-AF65-F5344CB8AC3E}">
        <p14:creationId xmlns:p14="http://schemas.microsoft.com/office/powerpoint/2010/main" val="409703727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h e   l   l o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0 0   1   1 0 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1 1 1 0 1 0 1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⍝ What is the mapping?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0 →   1   ⍝   ~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→ 1 0   ⍝ 1,~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           ~0 0 1 1 0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1 1 0 0 1</a:t>
            </a:r>
          </a:p>
        </p:txBody>
      </p:sp>
    </p:spTree>
    <p:extLst>
      <p:ext uri="{BB962C8B-B14F-4D97-AF65-F5344CB8AC3E}">
        <p14:creationId xmlns:p14="http://schemas.microsoft.com/office/powerpoint/2010/main" val="2793864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h e   l   l o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0 0   1   1 0 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1 1 1 0 1 0 1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⍝ What is the mapping?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0 →   1   ⍝   ~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→ 1 0   ⍝ 1,~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         </a:t>
            </a:r>
            <a:r>
              <a:rPr lang="pt-BR" sz="1600" dirty="0">
                <a:highlight>
                  <a:srgbClr val="FFFF00"/>
                </a:highlight>
                <a:latin typeface="APL385 Unicode" panose="020B0709000202000203" pitchFamily="49" charset="0"/>
              </a:rPr>
              <a:t>@~</a:t>
            </a:r>
            <a:r>
              <a:rPr lang="pt-BR" sz="1600" dirty="0">
                <a:latin typeface="APL385 Unicode" panose="020B0709000202000203" pitchFamily="49" charset="0"/>
              </a:rPr>
              <a:t>~0 0 1 1 0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1 1 </a:t>
            </a:r>
            <a:r>
              <a:rPr lang="pt-BR" sz="1600" dirty="0">
                <a:highlight>
                  <a:srgbClr val="FFFF00"/>
                </a:highlight>
                <a:latin typeface="APL385 Unicode" panose="020B0709000202000203" pitchFamily="49" charset="0"/>
              </a:rPr>
              <a:t>0</a:t>
            </a:r>
            <a:r>
              <a:rPr lang="pt-BR" sz="1600" dirty="0">
                <a:latin typeface="APL385 Unicode" panose="020B0709000202000203" pitchFamily="49" charset="0"/>
              </a:rPr>
              <a:t> </a:t>
            </a:r>
            <a:r>
              <a:rPr lang="pt-BR" sz="1600" dirty="0">
                <a:highlight>
                  <a:srgbClr val="FFFF00"/>
                </a:highlight>
                <a:latin typeface="APL385 Unicode" panose="020B0709000202000203" pitchFamily="49" charset="0"/>
              </a:rPr>
              <a:t>0</a:t>
            </a:r>
            <a:r>
              <a:rPr lang="pt-BR" sz="1600" dirty="0">
                <a:latin typeface="APL385 Unicode" panose="020B0709000202000203" pitchFamily="49" charset="0"/>
              </a:rPr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1911351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8A86F-009B-4031-8B19-6B777AD5B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Heuristics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F5706-333B-4C62-8E8A-DDA797898F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2500" dirty="0"/>
              <a:t>Metzger, R.C., 1981. </a:t>
            </a:r>
          </a:p>
          <a:p>
            <a:pPr marL="0" indent="0">
              <a:buNone/>
            </a:pPr>
            <a:r>
              <a:rPr lang="en-GB" dirty="0"/>
              <a:t>APL thinking finding array-oriented solutions. </a:t>
            </a:r>
          </a:p>
          <a:p>
            <a:pPr marL="514350" indent="-514350">
              <a:buAutoNum type="arabicParenR"/>
            </a:pPr>
            <a:r>
              <a:rPr lang="en-US" dirty="0"/>
              <a:t>Value First, Then Shape; </a:t>
            </a:r>
          </a:p>
          <a:p>
            <a:pPr marL="514350" indent="-514350">
              <a:buAutoNum type="arabicParenR"/>
            </a:pPr>
            <a:r>
              <a:rPr lang="en-US" dirty="0"/>
              <a:t>Shape First, Then Value; </a:t>
            </a:r>
          </a:p>
          <a:p>
            <a:pPr marL="514350" indent="-514350">
              <a:buAutoNum type="arabicParenR"/>
            </a:pPr>
            <a:r>
              <a:rPr lang="en-US" b="1" dirty="0"/>
              <a:t>Data Transformation; </a:t>
            </a:r>
          </a:p>
          <a:p>
            <a:pPr marL="514350" indent="-514350">
              <a:buAutoNum type="arabicParenR"/>
            </a:pPr>
            <a:r>
              <a:rPr lang="en-US" b="1" dirty="0"/>
              <a:t>Loop First; </a:t>
            </a:r>
          </a:p>
          <a:p>
            <a:pPr marL="514350" indent="-514350">
              <a:buAutoNum type="arabicParenR"/>
            </a:pPr>
            <a:r>
              <a:rPr lang="en-US" dirty="0"/>
              <a:t>Think Big; </a:t>
            </a:r>
          </a:p>
          <a:p>
            <a:pPr marL="514350" indent="-514350">
              <a:buAutoNum type="arabicParenR"/>
            </a:pPr>
            <a:r>
              <a:rPr lang="en-US" dirty="0"/>
              <a:t>Function Listing; </a:t>
            </a:r>
          </a:p>
          <a:p>
            <a:pPr marL="514350" indent="-514350">
              <a:buAutoNum type="arabicParenR"/>
            </a:pPr>
            <a:r>
              <a:rPr lang="en-US" dirty="0"/>
              <a:t>Synonym Search. 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B8994C-2EFA-4440-ADC0-15FAB20C516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4560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h e   l   l o 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0 0   1   1 0 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1 1 1 0 1 0 1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⍝ What is the mapping?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0 →   1   ⍝   ~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→ 1 0   ⍝ 1,~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      1,¨</a:t>
            </a:r>
            <a:r>
              <a:rPr lang="pt-BR" sz="1600" dirty="0">
                <a:highlight>
                  <a:srgbClr val="FFFF00"/>
                </a:highlight>
                <a:latin typeface="APL385 Unicode" panose="020B0709000202000203" pitchFamily="49" charset="0"/>
              </a:rPr>
              <a:t>@~</a:t>
            </a:r>
            <a:r>
              <a:rPr lang="pt-BR" sz="1600" dirty="0">
                <a:latin typeface="APL385 Unicode" panose="020B0709000202000203" pitchFamily="49" charset="0"/>
              </a:rPr>
              <a:t>~0 0 1 1 0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1 1 </a:t>
            </a:r>
            <a:r>
              <a:rPr lang="pt-BR" sz="1600" dirty="0">
                <a:highlight>
                  <a:srgbClr val="FFFF00"/>
                </a:highlight>
                <a:latin typeface="APL385 Unicode" panose="020B0709000202000203" pitchFamily="49" charset="0"/>
              </a:rPr>
              <a:t>0</a:t>
            </a:r>
            <a:r>
              <a:rPr lang="pt-BR" sz="1600" dirty="0">
                <a:latin typeface="APL385 Unicode" panose="020B0709000202000203" pitchFamily="49" charset="0"/>
              </a:rPr>
              <a:t> </a:t>
            </a:r>
            <a:r>
              <a:rPr lang="pt-BR" sz="1600" dirty="0">
                <a:highlight>
                  <a:srgbClr val="FFFF00"/>
                </a:highlight>
                <a:latin typeface="APL385 Unicode" panose="020B0709000202000203" pitchFamily="49" charset="0"/>
              </a:rPr>
              <a:t>0</a:t>
            </a:r>
            <a:r>
              <a:rPr lang="pt-BR" sz="1600" dirty="0">
                <a:latin typeface="APL385 Unicode" panose="020B0709000202000203" pitchFamily="49" charset="0"/>
              </a:rPr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398228650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h e   l   l o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0 0   1   1 0 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1 1 1 0 1 0 1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⍝ What is the mapping?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0 →   1   ⍝   ~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→ 1 0   ⍝ 1,~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      1,¨@~~0 0 1 1 0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┌─┬─┬───┬───┬─┐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│1│1│1 0│1 0│1│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└─┴─┴───┴───┴─┘</a:t>
            </a:r>
          </a:p>
        </p:txBody>
      </p:sp>
    </p:spTree>
    <p:extLst>
      <p:ext uri="{BB962C8B-B14F-4D97-AF65-F5344CB8AC3E}">
        <p14:creationId xmlns:p14="http://schemas.microsoft.com/office/powerpoint/2010/main" val="314445126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h e   l   l o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0 0   1   1 0 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1 1 1 0 1 0 1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⍝ What is the mapping?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0 →   1   ⍝   ~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→ 1 0   ⍝ 1,~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      ∊1,¨@~~0 0 1 1 0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1 1 1 0 1 0 1</a:t>
            </a:r>
          </a:p>
        </p:txBody>
      </p:sp>
    </p:spTree>
    <p:extLst>
      <p:ext uri="{BB962C8B-B14F-4D97-AF65-F5344CB8AC3E}">
        <p14:creationId xmlns:p14="http://schemas.microsoft.com/office/powerpoint/2010/main" val="345013809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h e   l   l o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0 0   1   1 0 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1 1 1 0 1 0 1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⍝ What is the mapping?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0 →   1    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→ 1 0    </a:t>
            </a:r>
          </a:p>
        </p:txBody>
      </p:sp>
    </p:spTree>
    <p:extLst>
      <p:ext uri="{BB962C8B-B14F-4D97-AF65-F5344CB8AC3E}">
        <p14:creationId xmlns:p14="http://schemas.microsoft.com/office/powerpoint/2010/main" val="341060883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h e   l   l o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0 0   1   1 0 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1 1 1 0 1 0 1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⍝ What is the mapping?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0 →   1   ⍝ 1↑1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→ 1 0   ⍝ 2↑1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           1+0 0 1 1 0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1 1 2 2 1</a:t>
            </a:r>
          </a:p>
        </p:txBody>
      </p:sp>
    </p:spTree>
    <p:extLst>
      <p:ext uri="{BB962C8B-B14F-4D97-AF65-F5344CB8AC3E}">
        <p14:creationId xmlns:p14="http://schemas.microsoft.com/office/powerpoint/2010/main" val="3223880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h e   l   l o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0 0   1   1 0 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1 1 1 0 1 0 1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⍝ What is the mapping?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0 →   1   ⍝ 1↑1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→ 1 0   ⍝ 2↑1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      ∊1↑¨⍨1+0 0 1 1 0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1 1 1 0 1 0 1</a:t>
            </a:r>
          </a:p>
        </p:txBody>
      </p:sp>
    </p:spTree>
    <p:extLst>
      <p:ext uri="{BB962C8B-B14F-4D97-AF65-F5344CB8AC3E}">
        <p14:creationId xmlns:p14="http://schemas.microsoft.com/office/powerpoint/2010/main" val="75758614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Loop First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    ∇  r←Loop bits;bit         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[1]    r←⍬                  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[2]    :For bit :In bits       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[3]        ⎕←r,←(bit⍴1),~bit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[4]    :EndFor              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    ∇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649F17B-44FC-4135-9196-BED5146B8C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535" y="2995517"/>
            <a:ext cx="5247361" cy="681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294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Loop First: </a:t>
            </a:r>
            <a:r>
              <a:rPr lang="pt-BR" dirty="0"/>
              <a:t>How big is the output array?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      ⎕←b←'l' = 'hellolo'</a:t>
            </a:r>
          </a:p>
          <a:p>
            <a:r>
              <a:rPr lang="pt-BR" sz="1600" dirty="0">
                <a:latin typeface="APL385 Unicode" panose="020B0709000202000203" pitchFamily="49" charset="0"/>
              </a:rPr>
              <a:t>0 0 1 1 0 1 0</a:t>
            </a:r>
          </a:p>
          <a:p>
            <a:endParaRPr lang="pt-BR" sz="1600" dirty="0">
              <a:latin typeface="APL385 Unicode" panose="020B0709000202000203" pitchFamily="49" charset="0"/>
            </a:endParaRPr>
          </a:p>
          <a:p>
            <a:r>
              <a:rPr lang="pt-BR" sz="1600" dirty="0">
                <a:latin typeface="APL385 Unicode" panose="020B0709000202000203" pitchFamily="49" charset="0"/>
              </a:rPr>
              <a:t>      +/b   ⍝ One 0 per 1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3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      ≢b    ⍝ One 1 per element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7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      (+/+≢)b   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005467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Loop First: </a:t>
            </a:r>
            <a:r>
              <a:rPr lang="pt-BR" dirty="0"/>
              <a:t>How big is the output array?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b ← 0 0 1 1 0 1 0         ⍝ Input bits</a:t>
            </a:r>
          </a:p>
          <a:p>
            <a:pPr marL="0" indent="0">
              <a:buNone/>
            </a:pPr>
            <a:r>
              <a:rPr lang="pt-BR" sz="1600" dirty="0">
                <a:solidFill>
                  <a:schemeClr val="bg1">
                    <a:lumMod val="50000"/>
                  </a:schemeClr>
                </a:solidFill>
                <a:latin typeface="APL385 Unicode" panose="020B0709000202000203" pitchFamily="49" charset="0"/>
              </a:rPr>
              <a:t>    1 2 3 4 5 6 7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p ← 1 1 1 1 1 1 1 1 1 1   ⍝ Pre-allocated</a:t>
            </a:r>
          </a:p>
          <a:p>
            <a:r>
              <a:rPr lang="pt-BR" sz="1600" dirty="0">
                <a:latin typeface="APL385 Unicode" panose="020B0709000202000203" pitchFamily="49" charset="0"/>
              </a:rPr>
              <a:t>r ← 1 1 1 0 1 0 1 1 0 1   ⍝ Output</a:t>
            </a:r>
          </a:p>
          <a:p>
            <a:r>
              <a:rPr lang="pt-BR" sz="1600" dirty="0">
                <a:solidFill>
                  <a:schemeClr val="bg1">
                    <a:lumMod val="50000"/>
                  </a:schemeClr>
                </a:solidFill>
                <a:latin typeface="APL385 Unicode" panose="020B0709000202000203" pitchFamily="49" charset="0"/>
              </a:rPr>
              <a:t>    1 2 3 4 5 6 7 8 9 10</a:t>
            </a:r>
          </a:p>
          <a:p>
            <a:pPr marL="0" indent="0">
              <a:buNone/>
            </a:pPr>
            <a:endParaRPr lang="pt-BR" sz="1600" dirty="0">
              <a:solidFill>
                <a:schemeClr val="bg1">
                  <a:lumMod val="50000"/>
                </a:schemeClr>
              </a:solidFill>
              <a:latin typeface="APL385 Unicode" panose="020B0709000202000203" pitchFamily="49" charset="0"/>
            </a:endParaRPr>
          </a:p>
          <a:p>
            <a:r>
              <a:rPr lang="pt-BR" sz="1600" dirty="0">
                <a:latin typeface="APL385 Unicode" panose="020B0709000202000203" pitchFamily="49" charset="0"/>
              </a:rPr>
              <a:t>      ⍸b</a:t>
            </a:r>
          </a:p>
          <a:p>
            <a:r>
              <a:rPr lang="pt-BR" sz="1600" dirty="0">
                <a:latin typeface="APL385 Unicode" panose="020B0709000202000203" pitchFamily="49" charset="0"/>
              </a:rPr>
              <a:t>3 4 6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      ⍸~r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4 6 9</a:t>
            </a:r>
          </a:p>
          <a:p>
            <a:r>
              <a:rPr lang="pt-BR" sz="1600" dirty="0">
                <a:latin typeface="APL385 Unicode" panose="020B0709000202000203" pitchFamily="49" charset="0"/>
              </a:rPr>
              <a:t>      (⍸~r) - (⍸b)</a:t>
            </a:r>
          </a:p>
          <a:p>
            <a:r>
              <a:rPr lang="pt-BR" sz="1600" dirty="0">
                <a:latin typeface="APL385 Unicode" panose="020B0709000202000203" pitchFamily="49" charset="0"/>
              </a:rPr>
              <a:t>1 2 3</a:t>
            </a:r>
          </a:p>
          <a:p>
            <a:pPr marL="0" indent="0">
              <a:buNone/>
            </a:pPr>
            <a:endParaRPr lang="pt-BR" sz="1600" dirty="0">
              <a:solidFill>
                <a:schemeClr val="bg1">
                  <a:lumMod val="50000"/>
                </a:schemeClr>
              </a:solidFill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331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Loop First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⍝ (where 1s in b) + (integers to sum of b)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       (⍸b)       +      ⍳+/b</a:t>
            </a:r>
          </a:p>
          <a:p>
            <a:pPr marL="0" indent="0">
              <a:buNone/>
            </a:pPr>
            <a:r>
              <a:rPr lang="pt-BR" sz="1600" dirty="0">
                <a:latin typeface="APL385 Unicode" panose="020B0709000202000203" pitchFamily="49" charset="0"/>
              </a:rPr>
              <a:t>                         </a:t>
            </a:r>
          </a:p>
          <a:p>
            <a:pPr marL="0" indent="0">
              <a:buNone/>
            </a:pPr>
            <a:endParaRPr lang="pt-BR" sz="1600" dirty="0">
              <a:latin typeface="APL385 Unicode" panose="020B0709000202000203" pitchFamily="49" charset="0"/>
            </a:endParaRPr>
          </a:p>
          <a:p>
            <a:r>
              <a:rPr lang="pt-BR" sz="1600" dirty="0">
                <a:latin typeface="APL385 Unicode" panose="020B0709000202000203" pitchFamily="49" charset="0"/>
              </a:rPr>
              <a:t>      1⍴⍨(≢++/)b</a:t>
            </a:r>
          </a:p>
          <a:p>
            <a:r>
              <a:rPr lang="pt-BR" sz="1600" dirty="0">
                <a:latin typeface="APL385 Unicode" panose="020B0709000202000203" pitchFamily="49" charset="0"/>
              </a:rPr>
              <a:t>1 1 1 1 1 1 1 1 1 1</a:t>
            </a:r>
          </a:p>
          <a:p>
            <a:r>
              <a:rPr lang="pt-BR" sz="1600" dirty="0">
                <a:latin typeface="APL385 Unicode" panose="020B0709000202000203" pitchFamily="49" charset="0"/>
              </a:rPr>
              <a:t>      (⍸b) + ⍳+/b</a:t>
            </a:r>
          </a:p>
          <a:p>
            <a:r>
              <a:rPr lang="pt-BR" sz="1600" dirty="0">
                <a:latin typeface="APL385 Unicode" panose="020B0709000202000203" pitchFamily="49" charset="0"/>
              </a:rPr>
              <a:t>4 6 9</a:t>
            </a:r>
          </a:p>
          <a:p>
            <a:r>
              <a:rPr lang="pt-BR" sz="1600" dirty="0">
                <a:latin typeface="APL385 Unicode" panose="020B0709000202000203" pitchFamily="49" charset="0"/>
              </a:rPr>
              <a:t>      ~@((⍸b) + ⍳+/b) ⊢ 1⍴⍨(≢++/)b</a:t>
            </a:r>
          </a:p>
          <a:p>
            <a:r>
              <a:rPr lang="pt-BR" sz="1600" dirty="0">
                <a:latin typeface="APL385 Unicode" panose="020B0709000202000203" pitchFamily="49" charset="0"/>
              </a:rPr>
              <a:t>1 1 1 0 1 0 1 1 0 1</a:t>
            </a:r>
          </a:p>
          <a:p>
            <a:endParaRPr lang="pt-BR" sz="16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986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b←'l'=t←'hello' ⋄ ↑t b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h e l l o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0 0 1 1 0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⎕←e←ExpansionVector b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1 1 1 0 1 0 1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e\t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hel l o</a:t>
            </a:r>
          </a:p>
        </p:txBody>
      </p:sp>
    </p:spTree>
    <p:extLst>
      <p:ext uri="{BB962C8B-B14F-4D97-AF65-F5344CB8AC3E}">
        <p14:creationId xmlns:p14="http://schemas.microsoft.com/office/powerpoint/2010/main" val="382082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latin typeface="APL385 Unicode" panose="020B0709000202000203" pitchFamily="49" charset="0"/>
              </a:rPr>
              <a:t> ]defs</a:t>
            </a:r>
          </a:p>
          <a:p>
            <a:endParaRPr lang="pt-BR" sz="1600" dirty="0">
              <a:latin typeface="APL385 Unicode" panose="020B0709000202000203" pitchFamily="49" charset="0"/>
            </a:endParaRPr>
          </a:p>
          <a:p>
            <a:r>
              <a:rPr lang="pt-BR" sz="1600" dirty="0">
                <a:latin typeface="APL385 Unicode" panose="020B0709000202000203" pitchFamily="49" charset="0"/>
              </a:rPr>
              <a:t> Old ← {(,⍵,[1.5]1)/,⍵,[1.5]~⍵} </a:t>
            </a:r>
          </a:p>
          <a:p>
            <a:r>
              <a:rPr lang="pt-BR" sz="1600" dirty="0">
                <a:latin typeface="APL385 Unicode" panose="020B0709000202000203" pitchFamily="49" charset="0"/>
              </a:rPr>
              <a:t> New ← (⍪,1⍨)⊢⍤/⍥,⍪,~            </a:t>
            </a:r>
          </a:p>
          <a:p>
            <a:endParaRPr lang="pt-BR" sz="1600" dirty="0">
              <a:latin typeface="APL385 Unicode" panose="020B0709000202000203" pitchFamily="49" charset="0"/>
            </a:endParaRPr>
          </a:p>
          <a:p>
            <a:r>
              <a:rPr lang="pt-BR" sz="1600" dirty="0">
                <a:latin typeface="APL385 Unicode" panose="020B0709000202000203" pitchFamily="49" charset="0"/>
              </a:rPr>
              <a:t> Cat ← ∊1,¨@~~                   </a:t>
            </a:r>
          </a:p>
          <a:p>
            <a:r>
              <a:rPr lang="pt-BR" sz="1600" dirty="0">
                <a:latin typeface="APL385 Unicode" panose="020B0709000202000203" pitchFamily="49" charset="0"/>
              </a:rPr>
              <a:t>Repl ← ∊1 0⍨¨@~⍤~                </a:t>
            </a:r>
          </a:p>
          <a:p>
            <a:r>
              <a:rPr lang="pt-BR" sz="1600" dirty="0">
                <a:latin typeface="APL385 Unicode" panose="020B0709000202000203" pitchFamily="49" charset="0"/>
              </a:rPr>
              <a:t>Take ← {∊1↑¨⍨1+⍵} </a:t>
            </a:r>
          </a:p>
          <a:p>
            <a:endParaRPr lang="pt-BR" sz="1600" dirty="0">
              <a:latin typeface="APL385 Unicode" panose="020B0709000202000203" pitchFamily="49" charset="0"/>
            </a:endParaRPr>
          </a:p>
          <a:p>
            <a:r>
              <a:rPr lang="pt-BR" sz="1600" dirty="0">
                <a:latin typeface="APL385 Unicode" panose="020B0709000202000203" pitchFamily="49" charset="0"/>
              </a:rPr>
              <a:t>Calc ← {~@((⍸⍵)+⍳+/⍵)⊢1⍴⍨(≢++/)⍵}</a:t>
            </a:r>
          </a:p>
          <a:p>
            <a:endParaRPr lang="pt-BR" sz="16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27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latin typeface="APL385 Unicode" panose="020B0709000202000203" pitchFamily="49" charset="0"/>
              </a:rPr>
              <a:t>    ∇  r←Loop b;bit         </a:t>
            </a:r>
          </a:p>
          <a:p>
            <a:r>
              <a:rPr lang="pt-BR" sz="1600" dirty="0">
                <a:latin typeface="APL385 Unicode" panose="020B0709000202000203" pitchFamily="49" charset="0"/>
              </a:rPr>
              <a:t>[1]    r←⍬                  </a:t>
            </a:r>
          </a:p>
          <a:p>
            <a:r>
              <a:rPr lang="pt-BR" sz="1600" dirty="0">
                <a:latin typeface="APL385 Unicode" panose="020B0709000202000203" pitchFamily="49" charset="0"/>
              </a:rPr>
              <a:t>[2]    :For bit :In b       </a:t>
            </a:r>
          </a:p>
          <a:p>
            <a:r>
              <a:rPr lang="pt-BR" sz="1600" dirty="0">
                <a:latin typeface="APL385 Unicode" panose="020B0709000202000203" pitchFamily="49" charset="0"/>
              </a:rPr>
              <a:t>[3]        ⎕←r,←(bit⍴1),~bit</a:t>
            </a:r>
          </a:p>
          <a:p>
            <a:r>
              <a:rPr lang="pt-BR" sz="1600" dirty="0">
                <a:latin typeface="APL385 Unicode" panose="020B0709000202000203" pitchFamily="49" charset="0"/>
              </a:rPr>
              <a:t>[4]    :EndFor              </a:t>
            </a:r>
          </a:p>
          <a:p>
            <a:r>
              <a:rPr lang="pt-BR" sz="1600" dirty="0">
                <a:latin typeface="APL385 Unicode" panose="020B0709000202000203" pitchFamily="49" charset="0"/>
              </a:rPr>
              <a:t>    ∇ </a:t>
            </a:r>
          </a:p>
        </p:txBody>
      </p:sp>
    </p:spTree>
    <p:extLst>
      <p:ext uri="{BB962C8B-B14F-4D97-AF65-F5344CB8AC3E}">
        <p14:creationId xmlns:p14="http://schemas.microsoft.com/office/powerpoint/2010/main" val="2727216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50848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EA9417-51F3-4BB7-AA3C-249E74A8F7F0}"/>
              </a:ext>
            </a:extLst>
          </p:cNvPr>
          <p:cNvSpPr/>
          <p:nvPr/>
        </p:nvSpPr>
        <p:spPr>
          <a:xfrm>
            <a:off x="5745480" y="573528"/>
            <a:ext cx="3333252" cy="21515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57B1DF9-DA56-413F-AEC5-F820290F10A6}"/>
              </a:ext>
            </a:extLst>
          </p:cNvPr>
          <p:cNvSpPr txBox="1"/>
          <p:nvPr/>
        </p:nvSpPr>
        <p:spPr>
          <a:xfrm>
            <a:off x="5813917" y="602535"/>
            <a:ext cx="33935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>
                <a:latin typeface="APL385 Unicode" panose="020B0709000202000203" pitchFamily="49" charset="0"/>
              </a:rPr>
              <a:t>      ]defs</a:t>
            </a:r>
          </a:p>
          <a:p>
            <a:endParaRPr lang="pt-BR" sz="1000" dirty="0">
              <a:latin typeface="APL385 Unicode" panose="020B0709000202000203" pitchFamily="49" charset="0"/>
            </a:endParaRPr>
          </a:p>
          <a:p>
            <a:r>
              <a:rPr lang="pt-BR" sz="1000" dirty="0">
                <a:latin typeface="APL385 Unicode" panose="020B0709000202000203" pitchFamily="49" charset="0"/>
              </a:rPr>
              <a:t> Old ← {(,⍵,[1.5]1)/,⍵,[1.5]~⍵} </a:t>
            </a:r>
          </a:p>
          <a:p>
            <a:r>
              <a:rPr lang="pt-BR" sz="1000" dirty="0">
                <a:latin typeface="APL385 Unicode" panose="020B0709000202000203" pitchFamily="49" charset="0"/>
              </a:rPr>
              <a:t> New ← (⍪,1⍨)⊢⍤/⍥,⍪,~            </a:t>
            </a:r>
          </a:p>
          <a:p>
            <a:endParaRPr lang="pt-BR" sz="1000" dirty="0">
              <a:latin typeface="APL385 Unicode" panose="020B0709000202000203" pitchFamily="49" charset="0"/>
            </a:endParaRPr>
          </a:p>
          <a:p>
            <a:r>
              <a:rPr lang="pt-BR" sz="1000" dirty="0">
                <a:latin typeface="APL385 Unicode" panose="020B0709000202000203" pitchFamily="49" charset="0"/>
              </a:rPr>
              <a:t> Cat ← ∊1,¨@~~                   </a:t>
            </a:r>
          </a:p>
          <a:p>
            <a:r>
              <a:rPr lang="pt-BR" sz="1000" dirty="0">
                <a:latin typeface="APL385 Unicode" panose="020B0709000202000203" pitchFamily="49" charset="0"/>
              </a:rPr>
              <a:t>Repl ← ∊1 0⍨¨@~⍤~                </a:t>
            </a:r>
          </a:p>
          <a:p>
            <a:r>
              <a:rPr lang="pt-BR" sz="1000" dirty="0">
                <a:latin typeface="APL385 Unicode" panose="020B0709000202000203" pitchFamily="49" charset="0"/>
              </a:rPr>
              <a:t>Take ← {∊1↑¨⍨1+⍵} </a:t>
            </a:r>
          </a:p>
          <a:p>
            <a:endParaRPr lang="pt-BR" sz="1000" dirty="0">
              <a:latin typeface="APL385 Unicode" panose="020B0709000202000203" pitchFamily="49" charset="0"/>
            </a:endParaRPr>
          </a:p>
          <a:p>
            <a:r>
              <a:rPr lang="pt-BR" sz="1000" dirty="0">
                <a:latin typeface="APL385 Unicode" panose="020B0709000202000203" pitchFamily="49" charset="0"/>
              </a:rPr>
              <a:t>Calc ← {~@((⍸⍵)+⍳+/⍵)⊢1⍴⍨(≢++/)⍵}</a:t>
            </a:r>
          </a:p>
          <a:p>
            <a:endParaRPr lang="pt-BR" sz="1000" dirty="0">
              <a:latin typeface="APL385 Unicode" panose="020B0709000202000203" pitchFamily="49" charset="0"/>
            </a:endParaRPr>
          </a:p>
          <a:p>
            <a:r>
              <a:rPr lang="pt-BR" sz="1000" dirty="0">
                <a:latin typeface="APL385 Unicode" panose="020B0709000202000203" pitchFamily="49" charset="0"/>
              </a:rPr>
              <a:t>Loop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2E738D-3A12-4F61-B13F-E9301AECAD5E}"/>
              </a:ext>
            </a:extLst>
          </p:cNvPr>
          <p:cNvSpPr txBox="1"/>
          <p:nvPr/>
        </p:nvSpPr>
        <p:spPr>
          <a:xfrm>
            <a:off x="161511" y="1264428"/>
            <a:ext cx="56256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APL385 Unicode" panose="020B0709000202000203" pitchFamily="49" charset="0"/>
              </a:rPr>
              <a:t>      ⎕ ← b ← 'l'='hello'</a:t>
            </a:r>
          </a:p>
          <a:p>
            <a:r>
              <a:rPr lang="en-GB" sz="1000" dirty="0">
                <a:latin typeface="APL385 Unicode" panose="020B0709000202000203" pitchFamily="49" charset="0"/>
              </a:rPr>
              <a:t>0 0 1 1 0</a:t>
            </a:r>
          </a:p>
          <a:p>
            <a:endParaRPr lang="en-GB" sz="1000" dirty="0">
              <a:latin typeface="APL385 Unicode" panose="020B0709000202000203" pitchFamily="49" charset="0"/>
            </a:endParaRPr>
          </a:p>
          <a:p>
            <a:r>
              <a:rPr lang="en-GB" sz="1000" dirty="0">
                <a:latin typeface="APL385 Unicode" panose="020B0709000202000203" pitchFamily="49" charset="0"/>
              </a:rPr>
              <a:t>]runtime -c "Old b" "New b" "Cat b" "</a:t>
            </a:r>
            <a:r>
              <a:rPr lang="en-GB" sz="1000" dirty="0" err="1">
                <a:latin typeface="APL385 Unicode" panose="020B0709000202000203" pitchFamily="49" charset="0"/>
              </a:rPr>
              <a:t>Repl</a:t>
            </a:r>
            <a:r>
              <a:rPr lang="en-GB" sz="1000" dirty="0">
                <a:latin typeface="APL385 Unicode" panose="020B0709000202000203" pitchFamily="49" charset="0"/>
              </a:rPr>
              <a:t> b" "Take b" "Calc b" "Loop b"</a:t>
            </a:r>
          </a:p>
          <a:p>
            <a:r>
              <a:rPr lang="en-GB" sz="1000" dirty="0">
                <a:latin typeface="APL385 Unicode" panose="020B0709000202000203" pitchFamily="49" charset="0"/>
              </a:rPr>
              <a:t>                                                                   </a:t>
            </a:r>
          </a:p>
          <a:p>
            <a:r>
              <a:rPr lang="en-GB" sz="1000" dirty="0">
                <a:latin typeface="APL385 Unicode" panose="020B0709000202000203" pitchFamily="49" charset="0"/>
              </a:rPr>
              <a:t>  Old b  → 1.2E¯6 |    0% ⎕⎕⎕⎕⎕⎕⎕⎕                                 </a:t>
            </a:r>
          </a:p>
          <a:p>
            <a:r>
              <a:rPr lang="en-GB" sz="1000" dirty="0">
                <a:latin typeface="APL385 Unicode" panose="020B0709000202000203" pitchFamily="49" charset="0"/>
              </a:rPr>
              <a:t>  New b  → 1.1E¯6 |   -7% ⎕⎕⎕⎕⎕⎕⎕⎕                                 </a:t>
            </a:r>
          </a:p>
          <a:p>
            <a:r>
              <a:rPr lang="en-GB" sz="1000" dirty="0">
                <a:latin typeface="APL385 Unicode" panose="020B0709000202000203" pitchFamily="49" charset="0"/>
              </a:rPr>
              <a:t>  Cat b  → 1.9E¯6 |  +56% ⎕⎕⎕⎕⎕⎕⎕⎕⎕⎕⎕⎕⎕                            </a:t>
            </a:r>
          </a:p>
          <a:p>
            <a:r>
              <a:rPr lang="en-GB" sz="1000" dirty="0">
                <a:latin typeface="APL385 Unicode" panose="020B0709000202000203" pitchFamily="49" charset="0"/>
              </a:rPr>
              <a:t>  </a:t>
            </a:r>
            <a:r>
              <a:rPr lang="en-GB" sz="1000" dirty="0" err="1">
                <a:latin typeface="APL385 Unicode" panose="020B0709000202000203" pitchFamily="49" charset="0"/>
              </a:rPr>
              <a:t>Repl</a:t>
            </a:r>
            <a:r>
              <a:rPr lang="en-GB" sz="1000" dirty="0">
                <a:latin typeface="APL385 Unicode" panose="020B0709000202000203" pitchFamily="49" charset="0"/>
              </a:rPr>
              <a:t> b → 1.7E¯6 |  +40% ⎕⎕⎕⎕⎕⎕⎕⎕⎕⎕⎕⎕                             </a:t>
            </a:r>
          </a:p>
          <a:p>
            <a:r>
              <a:rPr lang="en-GB" sz="1000" dirty="0">
                <a:latin typeface="APL385 Unicode" panose="020B0709000202000203" pitchFamily="49" charset="0"/>
              </a:rPr>
              <a:t>  Take b → 1.8E¯6 |  +54% ⎕⎕⎕⎕⎕⎕⎕⎕⎕⎕⎕⎕⎕                            </a:t>
            </a:r>
          </a:p>
          <a:p>
            <a:r>
              <a:rPr lang="en-GB" sz="1000" dirty="0">
                <a:latin typeface="APL385 Unicode" panose="020B0709000202000203" pitchFamily="49" charset="0"/>
              </a:rPr>
              <a:t>  Calc b → 2.3E¯6 |  +91% ⎕⎕⎕⎕⎕⎕⎕⎕⎕⎕⎕⎕⎕⎕⎕⎕                         </a:t>
            </a:r>
          </a:p>
          <a:p>
            <a:r>
              <a:rPr lang="en-GB" sz="1000" dirty="0">
                <a:latin typeface="APL385 Unicode" panose="020B0709000202000203" pitchFamily="49" charset="0"/>
              </a:rPr>
              <a:t>  Loop b → 5.8E¯6 | +386% ⎕⎕⎕⎕⎕⎕⎕⎕⎕⎕⎕⎕⎕⎕⎕⎕⎕⎕⎕⎕⎕⎕⎕⎕⎕⎕⎕⎕⎕⎕⎕⎕⎕⎕⎕⎕⎕⎕⎕⎕ </a:t>
            </a:r>
          </a:p>
        </p:txBody>
      </p:sp>
    </p:spTree>
    <p:extLst>
      <p:ext uri="{BB962C8B-B14F-4D97-AF65-F5344CB8AC3E}">
        <p14:creationId xmlns:p14="http://schemas.microsoft.com/office/powerpoint/2010/main" val="308706114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8CFA08C-D2E7-4A63-85DE-53E57BDFC7D5}"/>
              </a:ext>
            </a:extLst>
          </p:cNvPr>
          <p:cNvSpPr/>
          <p:nvPr/>
        </p:nvSpPr>
        <p:spPr>
          <a:xfrm>
            <a:off x="206515" y="1200150"/>
            <a:ext cx="550848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99D40EE-2B14-44D0-9B85-ED6C4061658C}"/>
              </a:ext>
            </a:extLst>
          </p:cNvPr>
          <p:cNvSpPr/>
          <p:nvPr/>
        </p:nvSpPr>
        <p:spPr>
          <a:xfrm>
            <a:off x="5745480" y="573528"/>
            <a:ext cx="3333252" cy="21515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Performance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2E738D-3A12-4F61-B13F-E9301AECAD5E}"/>
              </a:ext>
            </a:extLst>
          </p:cNvPr>
          <p:cNvSpPr txBox="1"/>
          <p:nvPr/>
        </p:nvSpPr>
        <p:spPr>
          <a:xfrm>
            <a:off x="161511" y="1264428"/>
            <a:ext cx="562562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APL385 Unicode" panose="020B0709000202000203" pitchFamily="49" charset="0"/>
              </a:rPr>
              <a:t>      ⎕ ← b ← 'l'='hello'</a:t>
            </a:r>
          </a:p>
          <a:p>
            <a:r>
              <a:rPr lang="en-GB" sz="1000" dirty="0">
                <a:latin typeface="APL385 Unicode" panose="020B0709000202000203" pitchFamily="49" charset="0"/>
              </a:rPr>
              <a:t>0 0 1 1 0</a:t>
            </a:r>
          </a:p>
          <a:p>
            <a:endParaRPr lang="en-GB" sz="1000" dirty="0">
              <a:latin typeface="APL385 Unicode" panose="020B0709000202000203" pitchFamily="49" charset="0"/>
            </a:endParaRPr>
          </a:p>
          <a:p>
            <a:r>
              <a:rPr lang="en-GB" sz="1000" dirty="0">
                <a:latin typeface="APL385 Unicode" panose="020B0709000202000203" pitchFamily="49" charset="0"/>
              </a:rPr>
              <a:t>]runtime -c "Old b" "New b" "Cat b" "</a:t>
            </a:r>
            <a:r>
              <a:rPr lang="en-GB" sz="1000" dirty="0" err="1">
                <a:latin typeface="APL385 Unicode" panose="020B0709000202000203" pitchFamily="49" charset="0"/>
              </a:rPr>
              <a:t>Repl</a:t>
            </a:r>
            <a:r>
              <a:rPr lang="en-GB" sz="1000" dirty="0">
                <a:latin typeface="APL385 Unicode" panose="020B0709000202000203" pitchFamily="49" charset="0"/>
              </a:rPr>
              <a:t> b" "Take b" "Calc b" </a:t>
            </a:r>
          </a:p>
          <a:p>
            <a:r>
              <a:rPr lang="en-GB" sz="1000" dirty="0">
                <a:latin typeface="APL385 Unicode" panose="020B0709000202000203" pitchFamily="49" charset="0"/>
              </a:rPr>
              <a:t>                                                                  </a:t>
            </a:r>
          </a:p>
          <a:p>
            <a:r>
              <a:rPr lang="en-GB" sz="1000" dirty="0">
                <a:latin typeface="APL385 Unicode" panose="020B0709000202000203" pitchFamily="49" charset="0"/>
              </a:rPr>
              <a:t>  Old b  → 1.3E¯6 |   0% ⎕⎕⎕⎕⎕⎕⎕⎕⎕⎕⎕⎕⎕⎕⎕⎕⎕⎕⎕⎕⎕⎕                   </a:t>
            </a:r>
          </a:p>
          <a:p>
            <a:r>
              <a:rPr lang="en-GB" sz="1000" dirty="0">
                <a:latin typeface="APL385 Unicode" panose="020B0709000202000203" pitchFamily="49" charset="0"/>
              </a:rPr>
              <a:t>  New b  → 1.2E¯6 | -11% ⎕⎕⎕⎕⎕⎕⎕⎕⎕⎕⎕⎕⎕⎕⎕⎕⎕⎕⎕                      </a:t>
            </a:r>
          </a:p>
          <a:p>
            <a:r>
              <a:rPr lang="en-GB" sz="1000" dirty="0">
                <a:latin typeface="APL385 Unicode" panose="020B0709000202000203" pitchFamily="49" charset="0"/>
              </a:rPr>
              <a:t>  Cat b  → 1.9E¯6 | +41% ⎕⎕⎕⎕⎕⎕⎕⎕⎕⎕⎕⎕⎕⎕⎕⎕⎕⎕⎕⎕⎕⎕⎕⎕⎕⎕⎕⎕⎕⎕⎕          </a:t>
            </a:r>
          </a:p>
          <a:p>
            <a:r>
              <a:rPr lang="en-GB" sz="1000" dirty="0">
                <a:latin typeface="APL385 Unicode" panose="020B0709000202000203" pitchFamily="49" charset="0"/>
              </a:rPr>
              <a:t>  </a:t>
            </a:r>
            <a:r>
              <a:rPr lang="en-GB" sz="1000" dirty="0" err="1">
                <a:latin typeface="APL385 Unicode" panose="020B0709000202000203" pitchFamily="49" charset="0"/>
              </a:rPr>
              <a:t>Repl</a:t>
            </a:r>
            <a:r>
              <a:rPr lang="en-GB" sz="1000" dirty="0">
                <a:latin typeface="APL385 Unicode" panose="020B0709000202000203" pitchFamily="49" charset="0"/>
              </a:rPr>
              <a:t> b → 1.7E¯6 | +25% ⎕⎕⎕⎕⎕⎕⎕⎕⎕⎕⎕⎕⎕⎕⎕⎕⎕⎕⎕⎕⎕⎕⎕⎕⎕⎕⎕              </a:t>
            </a:r>
          </a:p>
          <a:p>
            <a:r>
              <a:rPr lang="en-GB" sz="1000" dirty="0">
                <a:latin typeface="APL385 Unicode" panose="020B0709000202000203" pitchFamily="49" charset="0"/>
              </a:rPr>
              <a:t>  Take b → 1.7E¯6 | +31% ⎕⎕⎕⎕⎕⎕⎕⎕⎕⎕⎕⎕⎕⎕⎕⎕⎕⎕⎕⎕⎕⎕⎕⎕⎕⎕⎕⎕⎕            </a:t>
            </a:r>
          </a:p>
          <a:p>
            <a:r>
              <a:rPr lang="en-GB" sz="1000" dirty="0">
                <a:latin typeface="APL385 Unicode" panose="020B0709000202000203" pitchFamily="49" charset="0"/>
              </a:rPr>
              <a:t>  Calc b → 2.4E¯6 | +84% ⎕⎕⎕⎕⎕⎕⎕⎕⎕⎕⎕⎕⎕⎕⎕⎕⎕⎕⎕⎕⎕⎕⎕⎕⎕⎕⎕⎕⎕⎕⎕⎕⎕⎕⎕⎕⎕⎕⎕⎕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831060E-3843-4749-BC7F-8064CB921120}"/>
              </a:ext>
            </a:extLst>
          </p:cNvPr>
          <p:cNvSpPr txBox="1"/>
          <p:nvPr/>
        </p:nvSpPr>
        <p:spPr>
          <a:xfrm>
            <a:off x="5813917" y="602535"/>
            <a:ext cx="339359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>
                <a:latin typeface="APL385 Unicode" panose="020B0709000202000203" pitchFamily="49" charset="0"/>
              </a:rPr>
              <a:t>      ]defs</a:t>
            </a:r>
          </a:p>
          <a:p>
            <a:endParaRPr lang="pt-BR" sz="1000" dirty="0">
              <a:latin typeface="APL385 Unicode" panose="020B0709000202000203" pitchFamily="49" charset="0"/>
            </a:endParaRPr>
          </a:p>
          <a:p>
            <a:r>
              <a:rPr lang="pt-BR" sz="1000" dirty="0">
                <a:latin typeface="APL385 Unicode" panose="020B0709000202000203" pitchFamily="49" charset="0"/>
              </a:rPr>
              <a:t> Old ← {(,⍵,[1.5]1)/,⍵,[1.5]~⍵} </a:t>
            </a:r>
          </a:p>
          <a:p>
            <a:r>
              <a:rPr lang="pt-BR" sz="1000" dirty="0">
                <a:latin typeface="APL385 Unicode" panose="020B0709000202000203" pitchFamily="49" charset="0"/>
              </a:rPr>
              <a:t> New ← (⍪,1⍨)⊢⍤/⍥,⍪,~            </a:t>
            </a:r>
          </a:p>
          <a:p>
            <a:endParaRPr lang="pt-BR" sz="1000" dirty="0">
              <a:latin typeface="APL385 Unicode" panose="020B0709000202000203" pitchFamily="49" charset="0"/>
            </a:endParaRPr>
          </a:p>
          <a:p>
            <a:r>
              <a:rPr lang="pt-BR" sz="1000" dirty="0">
                <a:latin typeface="APL385 Unicode" panose="020B0709000202000203" pitchFamily="49" charset="0"/>
              </a:rPr>
              <a:t> Cat ← ∊1,¨@~~                   </a:t>
            </a:r>
          </a:p>
          <a:p>
            <a:r>
              <a:rPr lang="pt-BR" sz="1000" dirty="0">
                <a:latin typeface="APL385 Unicode" panose="020B0709000202000203" pitchFamily="49" charset="0"/>
              </a:rPr>
              <a:t>Repl ← ∊1 0⍨¨@~⍤~                </a:t>
            </a:r>
          </a:p>
          <a:p>
            <a:r>
              <a:rPr lang="pt-BR" sz="1000" dirty="0">
                <a:latin typeface="APL385 Unicode" panose="020B0709000202000203" pitchFamily="49" charset="0"/>
              </a:rPr>
              <a:t>Take ← {∊1↑¨⍨1+⍵} </a:t>
            </a:r>
          </a:p>
          <a:p>
            <a:endParaRPr lang="pt-BR" sz="1000" dirty="0">
              <a:latin typeface="APL385 Unicode" panose="020B0709000202000203" pitchFamily="49" charset="0"/>
            </a:endParaRPr>
          </a:p>
          <a:p>
            <a:r>
              <a:rPr lang="pt-BR" sz="1000" dirty="0">
                <a:latin typeface="APL385 Unicode" panose="020B0709000202000203" pitchFamily="49" charset="0"/>
              </a:rPr>
              <a:t>Calc ← {~@((⍸⍵)+⍳+/⍵)⊢1⍴⍨(≢++/)⍵}</a:t>
            </a:r>
          </a:p>
          <a:p>
            <a:r>
              <a:rPr lang="pt-BR" sz="1000" dirty="0">
                <a:latin typeface="APL385 Unicode" panose="020B0709000202000203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79488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zoom dir="in"/>
      </p:transition>
    </mc:Choice>
    <mc:Fallback xmlns="">
      <p:transition spd="slow">
        <p:zoom dir="in"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9425F48-7458-4C80-99E5-60465BEACB0F}"/>
              </a:ext>
            </a:extLst>
          </p:cNvPr>
          <p:cNvSpPr/>
          <p:nvPr/>
        </p:nvSpPr>
        <p:spPr>
          <a:xfrm>
            <a:off x="206515" y="1200150"/>
            <a:ext cx="550848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8A0F4FE-5533-4B28-BFF2-3297D0AB6007}"/>
              </a:ext>
            </a:extLst>
          </p:cNvPr>
          <p:cNvSpPr/>
          <p:nvPr/>
        </p:nvSpPr>
        <p:spPr>
          <a:xfrm>
            <a:off x="5745480" y="573528"/>
            <a:ext cx="3333252" cy="21515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Performance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2E738D-3A12-4F61-B13F-E9301AECAD5E}"/>
              </a:ext>
            </a:extLst>
          </p:cNvPr>
          <p:cNvSpPr txBox="1"/>
          <p:nvPr/>
        </p:nvSpPr>
        <p:spPr>
          <a:xfrm>
            <a:off x="161511" y="1264428"/>
            <a:ext cx="562562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APL385 Unicode" panose="020B0709000202000203" pitchFamily="49" charset="0"/>
              </a:rPr>
              <a:t>      ⎕←30↑ b ← 1=?1e6⍴2</a:t>
            </a:r>
          </a:p>
          <a:p>
            <a:r>
              <a:rPr lang="en-GB" sz="1000" dirty="0">
                <a:latin typeface="APL385 Unicode" panose="020B0709000202000203" pitchFamily="49" charset="0"/>
              </a:rPr>
              <a:t>1 0 0 0 1 0 0 1 1 0 0 0 1 0 1 0 1 1 0 0 1 0 0 1 0 1 0 1 0 1</a:t>
            </a:r>
          </a:p>
          <a:p>
            <a:endParaRPr lang="en-GB" sz="1000" dirty="0">
              <a:latin typeface="APL385 Unicode" panose="020B0709000202000203" pitchFamily="49" charset="0"/>
            </a:endParaRPr>
          </a:p>
          <a:p>
            <a:r>
              <a:rPr lang="en-GB" sz="1000" dirty="0">
                <a:latin typeface="APL385 Unicode" panose="020B0709000202000203" pitchFamily="49" charset="0"/>
              </a:rPr>
              <a:t>]runtime -c "Old b" "New b" "Cat b" "</a:t>
            </a:r>
            <a:r>
              <a:rPr lang="en-GB" sz="1000" dirty="0" err="1">
                <a:latin typeface="APL385 Unicode" panose="020B0709000202000203" pitchFamily="49" charset="0"/>
              </a:rPr>
              <a:t>Repl</a:t>
            </a:r>
            <a:r>
              <a:rPr lang="en-GB" sz="1000" dirty="0">
                <a:latin typeface="APL385 Unicode" panose="020B0709000202000203" pitchFamily="49" charset="0"/>
              </a:rPr>
              <a:t> b" "Take b" "Calc b" </a:t>
            </a:r>
          </a:p>
          <a:p>
            <a:r>
              <a:rPr lang="en-GB" sz="1000" dirty="0">
                <a:latin typeface="APL385 Unicode" panose="020B0709000202000203" pitchFamily="49" charset="0"/>
              </a:rPr>
              <a:t>                                                                   </a:t>
            </a:r>
          </a:p>
          <a:p>
            <a:r>
              <a:rPr lang="en-GB" sz="1000" dirty="0">
                <a:latin typeface="APL385 Unicode" panose="020B0709000202000203" pitchFamily="49" charset="0"/>
              </a:rPr>
              <a:t>  Old b  → 1.6E¯2 |    0% ⎕⎕⎕⎕                                     </a:t>
            </a:r>
          </a:p>
          <a:p>
            <a:r>
              <a:rPr lang="en-GB" sz="1000" dirty="0">
                <a:latin typeface="APL385 Unicode" panose="020B0709000202000203" pitchFamily="49" charset="0"/>
              </a:rPr>
              <a:t>  New b  → 1.8E¯2 |  +12% ⎕⎕⎕⎕⎕                                    </a:t>
            </a:r>
          </a:p>
          <a:p>
            <a:r>
              <a:rPr lang="en-GB" sz="1000" dirty="0">
                <a:latin typeface="APL385 Unicode" panose="020B0709000202000203" pitchFamily="49" charset="0"/>
              </a:rPr>
              <a:t>  Cat b  → 1.1E¯1 | +566% ⎕⎕⎕⎕⎕⎕⎕⎕⎕⎕⎕⎕⎕⎕⎕⎕⎕⎕⎕⎕⎕⎕⎕⎕⎕⎕⎕⎕             </a:t>
            </a:r>
          </a:p>
          <a:p>
            <a:r>
              <a:rPr lang="en-GB" sz="1000" dirty="0">
                <a:latin typeface="APL385 Unicode" panose="020B0709000202000203" pitchFamily="49" charset="0"/>
              </a:rPr>
              <a:t>  </a:t>
            </a:r>
            <a:r>
              <a:rPr lang="en-GB" sz="1000" dirty="0" err="1">
                <a:latin typeface="APL385 Unicode" panose="020B0709000202000203" pitchFamily="49" charset="0"/>
              </a:rPr>
              <a:t>Repl</a:t>
            </a:r>
            <a:r>
              <a:rPr lang="en-GB" sz="1000" dirty="0">
                <a:latin typeface="APL385 Unicode" panose="020B0709000202000203" pitchFamily="49" charset="0"/>
              </a:rPr>
              <a:t> b → 4.6E¯2 | +186% ⎕⎕⎕⎕⎕⎕⎕⎕⎕⎕⎕⎕                             </a:t>
            </a:r>
          </a:p>
          <a:p>
            <a:r>
              <a:rPr lang="en-GB" sz="1000" dirty="0">
                <a:latin typeface="APL385 Unicode" panose="020B0709000202000203" pitchFamily="49" charset="0"/>
              </a:rPr>
              <a:t>  Take b → 1.5E¯1 | +866% ⎕⎕⎕⎕⎕⎕⎕⎕⎕⎕⎕⎕⎕⎕⎕⎕⎕⎕⎕⎕⎕⎕⎕⎕⎕⎕⎕⎕⎕⎕⎕⎕⎕⎕⎕⎕⎕⎕⎕⎕ </a:t>
            </a:r>
          </a:p>
          <a:p>
            <a:r>
              <a:rPr lang="en-GB" sz="1000" dirty="0">
                <a:latin typeface="APL385 Unicode" panose="020B0709000202000203" pitchFamily="49" charset="0"/>
              </a:rPr>
              <a:t>  Calc b → 3.3E¯3 |  -80% ⎕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69B88FF-9D8B-41E7-8A2B-7B15A0DBF946}"/>
              </a:ext>
            </a:extLst>
          </p:cNvPr>
          <p:cNvSpPr txBox="1"/>
          <p:nvPr/>
        </p:nvSpPr>
        <p:spPr>
          <a:xfrm>
            <a:off x="5813917" y="602535"/>
            <a:ext cx="339359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>
                <a:latin typeface="APL385 Unicode" panose="020B0709000202000203" pitchFamily="49" charset="0"/>
              </a:rPr>
              <a:t>      ]defs</a:t>
            </a:r>
          </a:p>
          <a:p>
            <a:endParaRPr lang="pt-BR" sz="1000" dirty="0">
              <a:latin typeface="APL385 Unicode" panose="020B0709000202000203" pitchFamily="49" charset="0"/>
            </a:endParaRPr>
          </a:p>
          <a:p>
            <a:r>
              <a:rPr lang="pt-BR" sz="1000" dirty="0">
                <a:latin typeface="APL385 Unicode" panose="020B0709000202000203" pitchFamily="49" charset="0"/>
              </a:rPr>
              <a:t> Old ← {(,⍵,[1.5]1)/,⍵,[1.5]~⍵} </a:t>
            </a:r>
          </a:p>
          <a:p>
            <a:r>
              <a:rPr lang="pt-BR" sz="1000" dirty="0">
                <a:latin typeface="APL385 Unicode" panose="020B0709000202000203" pitchFamily="49" charset="0"/>
              </a:rPr>
              <a:t> New ← (⍪,1⍨)⊢⍤/⍥,⍪,~            </a:t>
            </a:r>
          </a:p>
          <a:p>
            <a:endParaRPr lang="pt-BR" sz="1000" dirty="0">
              <a:latin typeface="APL385 Unicode" panose="020B0709000202000203" pitchFamily="49" charset="0"/>
            </a:endParaRPr>
          </a:p>
          <a:p>
            <a:r>
              <a:rPr lang="pt-BR" sz="1000" dirty="0">
                <a:latin typeface="APL385 Unicode" panose="020B0709000202000203" pitchFamily="49" charset="0"/>
              </a:rPr>
              <a:t> Cat ← ∊1,¨@~~                   </a:t>
            </a:r>
          </a:p>
          <a:p>
            <a:r>
              <a:rPr lang="pt-BR" sz="1000" dirty="0">
                <a:latin typeface="APL385 Unicode" panose="020B0709000202000203" pitchFamily="49" charset="0"/>
              </a:rPr>
              <a:t>Repl ← ∊1 0⍨¨@~⍤~                </a:t>
            </a:r>
          </a:p>
          <a:p>
            <a:r>
              <a:rPr lang="pt-BR" sz="1000" dirty="0">
                <a:latin typeface="APL385 Unicode" panose="020B0709000202000203" pitchFamily="49" charset="0"/>
              </a:rPr>
              <a:t>Take ← {∊1↑¨⍨1+⍵} </a:t>
            </a:r>
          </a:p>
          <a:p>
            <a:endParaRPr lang="pt-BR" sz="1000" dirty="0">
              <a:latin typeface="APL385 Unicode" panose="020B0709000202000203" pitchFamily="49" charset="0"/>
            </a:endParaRPr>
          </a:p>
          <a:p>
            <a:r>
              <a:rPr lang="pt-BR" sz="1000" dirty="0">
                <a:latin typeface="APL385 Unicode" panose="020B0709000202000203" pitchFamily="49" charset="0"/>
              </a:rPr>
              <a:t>Calc ← {~@((⍸⍵)+⍳+/⍵)⊢1⍴⍨(≢++/)⍵}</a:t>
            </a:r>
          </a:p>
          <a:p>
            <a:r>
              <a:rPr lang="pt-BR" sz="1000" dirty="0">
                <a:latin typeface="APL385 Unicode" panose="020B0709000202000203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65260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zoom dir="in"/>
      </p:transition>
    </mc:Choice>
    <mc:Fallback xmlns="">
      <p:transition spd="slow">
        <p:zoom dir="in"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Data Transformations</a:t>
            </a:r>
          </a:p>
          <a:p>
            <a:pPr marL="0" indent="0">
              <a:buNone/>
            </a:pPr>
            <a:r>
              <a:rPr lang="en-GB" dirty="0"/>
              <a:t>	Play with Data / New Perspective</a:t>
            </a:r>
          </a:p>
          <a:p>
            <a:pPr marL="0" indent="0">
              <a:buNone/>
            </a:pPr>
            <a:r>
              <a:rPr lang="en-GB" dirty="0"/>
              <a:t>What is the Mapping?</a:t>
            </a:r>
          </a:p>
          <a:p>
            <a:pPr marL="0" indent="0">
              <a:buNone/>
            </a:pPr>
            <a:r>
              <a:rPr lang="en-GB" dirty="0"/>
              <a:t>Try a Loop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266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EB2ED-FC36-4ED8-B71C-2F68E7B18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Speaking &amp; Listening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FDA0A6-C93A-4AEE-B00F-B415DD7FE7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Array-oriented Functional Programming by Aaron W Hsu, Dhaval </a:t>
            </a:r>
            <a:r>
              <a:rPr lang="en-US" b="1" dirty="0" err="1"/>
              <a:t>Dalal</a:t>
            </a:r>
            <a:r>
              <a:rPr lang="en-US" b="1" dirty="0"/>
              <a:t> and Morten Kromberg at </a:t>
            </a:r>
            <a:r>
              <a:rPr lang="en-US" b="1" dirty="0">
                <a:hlinkClick r:id="rId2"/>
              </a:rPr>
              <a:t>#FnConf18</a:t>
            </a:r>
            <a:endParaRPr lang="en-US" b="1" dirty="0"/>
          </a:p>
          <a:p>
            <a:pPr marL="0" indent="0">
              <a:buNone/>
            </a:pPr>
            <a:r>
              <a:rPr lang="en-US" sz="2000" dirty="0"/>
              <a:t>https://www.youtube.com/watch?v=Gsj_7tFtODk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8CBC9E-564D-4F9C-9FC0-41EB0BB4AD1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84426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B3C47-5A8C-4195-A870-106A31D3E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Thinking Out Loud in APL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8D5C38-445A-436A-88B5-7227CD149E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Search: "</a:t>
            </a:r>
            <a:r>
              <a:rPr lang="en-GB" dirty="0" err="1"/>
              <a:t>RikedyP</a:t>
            </a:r>
            <a:r>
              <a:rPr lang="en-GB" dirty="0"/>
              <a:t> Perl Weekly Challenge"</a:t>
            </a:r>
          </a:p>
          <a:p>
            <a:pPr marL="0" indent="0">
              <a:buNone/>
            </a:pPr>
            <a:r>
              <a:rPr lang="en-GB" sz="2000" dirty="0"/>
              <a:t>youtube.com/playlist?list=PLR-QNHF170ul6n2jMU9wwSzHg5McGWhAs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C9F99E-31EC-4745-881B-8366F114EBD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66495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780BB-C256-4983-8B1F-92917EE54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Next week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D7B140-5EA3-4845-829C-2C5DD8E50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800" dirty="0"/>
              <a:t>British APL Association Open Session</a:t>
            </a:r>
          </a:p>
          <a:p>
            <a:pPr marL="0" indent="0" algn="ctr">
              <a:buNone/>
            </a:pPr>
            <a:r>
              <a:rPr lang="en-GB" sz="2800" b="1" dirty="0"/>
              <a:t>Thursday 24</a:t>
            </a:r>
            <a:r>
              <a:rPr lang="en-GB" sz="2800" b="1" baseline="30000" dirty="0"/>
              <a:t>th</a:t>
            </a:r>
            <a:r>
              <a:rPr lang="en-GB" sz="2800" b="1" dirty="0"/>
              <a:t> September 16:00 BST</a:t>
            </a:r>
          </a:p>
          <a:p>
            <a:pPr marL="0" indent="0" algn="ctr">
              <a:buNone/>
            </a:pPr>
            <a:r>
              <a:rPr lang="en-GB" sz="2800" dirty="0"/>
              <a:t>britishaplassociation.org/webinar-schedule-2020/</a:t>
            </a:r>
          </a:p>
          <a:p>
            <a:pPr marL="0" indent="0" algn="ctr">
              <a:buNone/>
            </a:pPr>
            <a:endParaRPr lang="en-GB" sz="2800" dirty="0"/>
          </a:p>
          <a:p>
            <a:pPr marL="0" indent="0" algn="ctr">
              <a:buNone/>
            </a:pPr>
            <a:endParaRPr lang="en-GB" sz="2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0EBFE-77D5-4A82-8350-ABC7CE1D382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660043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780BB-C256-4983-8B1F-92917EE54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Next Dyalog Webinar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D7B140-5EA3-4845-829C-2C5DD8E50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800" dirty="0"/>
              <a:t>Rank and Dyadic Transpose</a:t>
            </a:r>
          </a:p>
          <a:p>
            <a:pPr marL="0" indent="0" algn="ctr">
              <a:buNone/>
            </a:pPr>
            <a:r>
              <a:rPr lang="en-GB" sz="2800" b="1" dirty="0"/>
              <a:t>Thursday 1</a:t>
            </a:r>
            <a:r>
              <a:rPr lang="en-GB" sz="2800" b="1" baseline="30000" dirty="0"/>
              <a:t>st</a:t>
            </a:r>
            <a:r>
              <a:rPr lang="en-GB" sz="2800" b="1" dirty="0"/>
              <a:t> October 16:00 BST</a:t>
            </a:r>
          </a:p>
          <a:p>
            <a:pPr marL="0" indent="0" algn="ctr">
              <a:buNone/>
            </a:pPr>
            <a:r>
              <a:rPr lang="en-GB" sz="2800" dirty="0"/>
              <a:t>Dyalog.tv</a:t>
            </a:r>
          </a:p>
          <a:p>
            <a:pPr marL="0" indent="0" algn="ctr">
              <a:buNone/>
            </a:pPr>
            <a:endParaRPr lang="en-GB" sz="2800" dirty="0"/>
          </a:p>
          <a:p>
            <a:pPr marL="0" indent="0" algn="ctr">
              <a:buNone/>
            </a:pPr>
            <a:endParaRPr lang="en-GB" sz="2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0EBFE-77D5-4A82-8350-ABC7CE1D382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9502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54456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h e l l o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0 0 1 1 0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↓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┌─────┐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│  ?  │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└─────┘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↓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1 1 1 0 1 0 1</a:t>
            </a:r>
          </a:p>
        </p:txBody>
      </p:sp>
    </p:spTree>
    <p:extLst>
      <p:ext uri="{BB962C8B-B14F-4D97-AF65-F5344CB8AC3E}">
        <p14:creationId xmlns:p14="http://schemas.microsoft.com/office/powerpoint/2010/main" val="56763460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7864A-9620-452A-A591-F2E634ED4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Dyalog '20 Online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68736-A0C9-40FE-8AA7-4570C86D79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/>
              <a:t>Monday 9 - Tuesday 10 November</a:t>
            </a:r>
            <a:endParaRPr lang="en-GB" sz="2800" dirty="0"/>
          </a:p>
          <a:p>
            <a:pPr marL="0" indent="0" algn="ctr">
              <a:buNone/>
            </a:pPr>
            <a:endParaRPr lang="en-GB" sz="2800" dirty="0"/>
          </a:p>
          <a:p>
            <a:pPr marL="0" indent="0" algn="ctr">
              <a:buNone/>
            </a:pPr>
            <a:r>
              <a:rPr lang="en-GB" sz="2800" i="1" dirty="0"/>
              <a:t>Register</a:t>
            </a:r>
            <a:r>
              <a:rPr lang="en-GB" sz="2800" dirty="0"/>
              <a:t>:</a:t>
            </a:r>
            <a:r>
              <a:rPr lang="en-GB" sz="2800" i="1" dirty="0"/>
              <a:t> </a:t>
            </a:r>
            <a:r>
              <a:rPr lang="en-GB" sz="2800" dirty="0"/>
              <a:t>	dyalog.com/user-meetings/dyalog20.htm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BC3696-11C8-4E15-8EEA-DE996AE41D9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2163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4610" y="1190625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1683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h e l l o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0 0 1 1 0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  <p:sp>
        <p:nvSpPr>
          <p:cNvPr id="9" name="TextBox 8" hidden="1">
            <a:extLst>
              <a:ext uri="{FF2B5EF4-FFF2-40B4-BE49-F238E27FC236}">
                <a16:creationId xmlns:a16="http://schemas.microsoft.com/office/drawing/2014/main" id="{4E732370-34BC-4B7D-8F79-40F70E5CEB3D}"/>
              </a:ext>
            </a:extLst>
          </p:cNvPr>
          <p:cNvSpPr txBox="1"/>
          <p:nvPr/>
        </p:nvSpPr>
        <p:spPr>
          <a:xfrm>
            <a:off x="186387" y="218311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1</a:t>
            </a:r>
          </a:p>
        </p:txBody>
      </p:sp>
      <p:sp>
        <p:nvSpPr>
          <p:cNvPr id="7" name="TextBox 6" hidden="1">
            <a:extLst>
              <a:ext uri="{FF2B5EF4-FFF2-40B4-BE49-F238E27FC236}">
                <a16:creationId xmlns:a16="http://schemas.microsoft.com/office/drawing/2014/main" id="{A880D644-2E4D-4F6C-AD7A-E500DAD61DA4}"/>
              </a:ext>
            </a:extLst>
          </p:cNvPr>
          <p:cNvSpPr txBox="1"/>
          <p:nvPr/>
        </p:nvSpPr>
        <p:spPr>
          <a:xfrm>
            <a:off x="490077" y="2183625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1</a:t>
            </a:r>
          </a:p>
        </p:txBody>
      </p:sp>
      <p:sp>
        <p:nvSpPr>
          <p:cNvPr id="12" name="TextBox 11" hidden="1">
            <a:extLst>
              <a:ext uri="{FF2B5EF4-FFF2-40B4-BE49-F238E27FC236}">
                <a16:creationId xmlns:a16="http://schemas.microsoft.com/office/drawing/2014/main" id="{028D381E-8EFB-4F86-A3EC-F3490898F717}"/>
              </a:ext>
            </a:extLst>
          </p:cNvPr>
          <p:cNvSpPr txBox="1"/>
          <p:nvPr/>
        </p:nvSpPr>
        <p:spPr>
          <a:xfrm>
            <a:off x="801387" y="2182291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1</a:t>
            </a:r>
          </a:p>
        </p:txBody>
      </p:sp>
      <p:sp>
        <p:nvSpPr>
          <p:cNvPr id="14" name="TextBox 13" hidden="1">
            <a:extLst>
              <a:ext uri="{FF2B5EF4-FFF2-40B4-BE49-F238E27FC236}">
                <a16:creationId xmlns:a16="http://schemas.microsoft.com/office/drawing/2014/main" id="{6E6DCCF1-0B55-4A19-8A26-43986262ED81}"/>
              </a:ext>
            </a:extLst>
          </p:cNvPr>
          <p:cNvSpPr txBox="1"/>
          <p:nvPr/>
        </p:nvSpPr>
        <p:spPr>
          <a:xfrm>
            <a:off x="1409665" y="2183071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1</a:t>
            </a:r>
          </a:p>
        </p:txBody>
      </p:sp>
      <p:sp>
        <p:nvSpPr>
          <p:cNvPr id="16" name="TextBox 15" hidden="1">
            <a:extLst>
              <a:ext uri="{FF2B5EF4-FFF2-40B4-BE49-F238E27FC236}">
                <a16:creationId xmlns:a16="http://schemas.microsoft.com/office/drawing/2014/main" id="{A29D16C1-9A47-4694-B074-FD223E76BFF9}"/>
              </a:ext>
            </a:extLst>
          </p:cNvPr>
          <p:cNvSpPr txBox="1"/>
          <p:nvPr/>
        </p:nvSpPr>
        <p:spPr>
          <a:xfrm>
            <a:off x="2017943" y="2182291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1</a:t>
            </a:r>
          </a:p>
        </p:txBody>
      </p:sp>
      <p:sp>
        <p:nvSpPr>
          <p:cNvPr id="18" name="TextBox 17" hidden="1">
            <a:extLst>
              <a:ext uri="{FF2B5EF4-FFF2-40B4-BE49-F238E27FC236}">
                <a16:creationId xmlns:a16="http://schemas.microsoft.com/office/drawing/2014/main" id="{B9987E44-1293-4AED-A6EE-B4AC63F5CB49}"/>
              </a:ext>
            </a:extLst>
          </p:cNvPr>
          <p:cNvSpPr txBox="1"/>
          <p:nvPr/>
        </p:nvSpPr>
        <p:spPr>
          <a:xfrm>
            <a:off x="1713355" y="2181873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0</a:t>
            </a:r>
          </a:p>
        </p:txBody>
      </p:sp>
      <p:sp>
        <p:nvSpPr>
          <p:cNvPr id="20" name="TextBox 19" hidden="1">
            <a:extLst>
              <a:ext uri="{FF2B5EF4-FFF2-40B4-BE49-F238E27FC236}">
                <a16:creationId xmlns:a16="http://schemas.microsoft.com/office/drawing/2014/main" id="{3FD30BC4-EF9E-4159-A334-E189DC5B7A24}"/>
              </a:ext>
            </a:extLst>
          </p:cNvPr>
          <p:cNvSpPr txBox="1"/>
          <p:nvPr/>
        </p:nvSpPr>
        <p:spPr>
          <a:xfrm>
            <a:off x="1101215" y="2181873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10BD75A-210D-4D7A-823D-CC4581A9F131}"/>
              </a:ext>
            </a:extLst>
          </p:cNvPr>
          <p:cNvSpPr txBox="1"/>
          <p:nvPr/>
        </p:nvSpPr>
        <p:spPr>
          <a:xfrm>
            <a:off x="188292" y="1269305"/>
            <a:ext cx="54456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endParaRPr lang="pt-BR" sz="2000" dirty="0">
              <a:solidFill>
                <a:schemeClr val="accent2">
                  <a:lumMod val="60000"/>
                  <a:lumOff val="40000"/>
                </a:schemeClr>
              </a:solidFill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solidFill>
                <a:schemeClr val="accent2">
                  <a:lumMod val="60000"/>
                  <a:lumOff val="40000"/>
                </a:schemeClr>
              </a:solidFill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APL385 Unicode" panose="020B0709000202000203" pitchFamily="49" charset="0"/>
              </a:rPr>
              <a:t> </a:t>
            </a:r>
          </a:p>
          <a:p>
            <a:r>
              <a:rPr lang="pt-BR" sz="2000" dirty="0">
                <a:latin typeface="APL385 Unicode" panose="020B0709000202000203" pitchFamily="49" charset="0"/>
              </a:rPr>
              <a:t>1 1 1 0 1 0 1</a:t>
            </a:r>
          </a:p>
          <a:p>
            <a:pPr marL="0" indent="0">
              <a:buNone/>
            </a:pPr>
            <a:r>
              <a:rPr lang="pt-BR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APL385 Unicode" panose="020B0709000202000203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21807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35802E-6 L 0.69254 -0.0154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618" y="-7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60494E-6 L 0.00052 -0.1780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-892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46914E-7 L -0.03333 -0.11883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7" y="-5957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60494E-6 L -0.19948 0.0589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83" y="2932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96296E-6 L -0.13386 0.0006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67" y="31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60494E-6 L -0.13368 -2.96296E-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19" y="-31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96296E-6 L -0.06597 -0.05895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99" y="-296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60494E-6 L -0.06684 -0.0595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51" y="-29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7" grpId="0"/>
      <p:bldP spid="12" grpId="0"/>
      <p:bldP spid="14" grpId="0"/>
      <p:bldP spid="16" grpId="0"/>
      <p:bldP spid="18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4610" y="1190625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8" name="TextBox 7" hidden="1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1683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h e l l o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0 0 1 1 0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E732370-34BC-4B7D-8F79-40F70E5CEB3D}"/>
              </a:ext>
            </a:extLst>
          </p:cNvPr>
          <p:cNvSpPr txBox="1"/>
          <p:nvPr/>
        </p:nvSpPr>
        <p:spPr>
          <a:xfrm>
            <a:off x="186387" y="218311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80D644-2E4D-4F6C-AD7A-E500DAD61DA4}"/>
              </a:ext>
            </a:extLst>
          </p:cNvPr>
          <p:cNvSpPr txBox="1"/>
          <p:nvPr/>
        </p:nvSpPr>
        <p:spPr>
          <a:xfrm>
            <a:off x="490077" y="2183625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8D381E-8EFB-4F86-A3EC-F3490898F717}"/>
              </a:ext>
            </a:extLst>
          </p:cNvPr>
          <p:cNvSpPr txBox="1"/>
          <p:nvPr/>
        </p:nvSpPr>
        <p:spPr>
          <a:xfrm>
            <a:off x="801387" y="2182291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E6DCCF1-0B55-4A19-8A26-43986262ED81}"/>
              </a:ext>
            </a:extLst>
          </p:cNvPr>
          <p:cNvSpPr txBox="1"/>
          <p:nvPr/>
        </p:nvSpPr>
        <p:spPr>
          <a:xfrm>
            <a:off x="1409665" y="2183071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29D16C1-9A47-4694-B074-FD223E76BFF9}"/>
              </a:ext>
            </a:extLst>
          </p:cNvPr>
          <p:cNvSpPr txBox="1"/>
          <p:nvPr/>
        </p:nvSpPr>
        <p:spPr>
          <a:xfrm>
            <a:off x="2017943" y="2182291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9987E44-1293-4AED-A6EE-B4AC63F5CB49}"/>
              </a:ext>
            </a:extLst>
          </p:cNvPr>
          <p:cNvSpPr txBox="1"/>
          <p:nvPr/>
        </p:nvSpPr>
        <p:spPr>
          <a:xfrm>
            <a:off x="1713355" y="2181873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FD30BC4-EF9E-4159-A334-E189DC5B7A24}"/>
              </a:ext>
            </a:extLst>
          </p:cNvPr>
          <p:cNvSpPr txBox="1"/>
          <p:nvPr/>
        </p:nvSpPr>
        <p:spPr>
          <a:xfrm>
            <a:off x="1101215" y="2181873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0</a:t>
            </a:r>
          </a:p>
        </p:txBody>
      </p:sp>
      <p:sp>
        <p:nvSpPr>
          <p:cNvPr id="5" name="TextBox 4" hidden="1">
            <a:extLst>
              <a:ext uri="{FF2B5EF4-FFF2-40B4-BE49-F238E27FC236}">
                <a16:creationId xmlns:a16="http://schemas.microsoft.com/office/drawing/2014/main" id="{48CE321E-FB04-410E-BE2B-A73A92C2D485}"/>
              </a:ext>
            </a:extLst>
          </p:cNvPr>
          <p:cNvSpPr txBox="1"/>
          <p:nvPr/>
        </p:nvSpPr>
        <p:spPr>
          <a:xfrm>
            <a:off x="188292" y="1269305"/>
            <a:ext cx="54456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APL385 Unicode" panose="020B0709000202000203" pitchFamily="49" charset="0"/>
              </a:rPr>
              <a:t>1</a:t>
            </a:r>
          </a:p>
          <a:p>
            <a:pPr marL="0" indent="0">
              <a:buNone/>
            </a:pPr>
            <a:r>
              <a:rPr lang="pt-BR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APL385 Unicode" panose="020B0709000202000203" pitchFamily="49" charset="0"/>
              </a:rPr>
              <a:t>1</a:t>
            </a:r>
          </a:p>
          <a:p>
            <a:pPr marL="0" indent="0">
              <a:buNone/>
            </a:pPr>
            <a:r>
              <a:rPr lang="pt-BR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APL385 Unicode" panose="020B0709000202000203" pitchFamily="49" charset="0"/>
              </a:rPr>
              <a:t>1 </a:t>
            </a:r>
          </a:p>
          <a:p>
            <a:pPr marL="0" indent="0">
              <a:buNone/>
            </a:pPr>
            <a:r>
              <a:rPr lang="pt-BR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APL385 Unicode" panose="020B0709000202000203" pitchFamily="49" charset="0"/>
              </a:rPr>
              <a:t>0 </a:t>
            </a:r>
          </a:p>
          <a:p>
            <a:pPr marL="0" indent="0">
              <a:buNone/>
            </a:pPr>
            <a:r>
              <a:rPr lang="pt-BR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APL385 Unicode" panose="020B0709000202000203" pitchFamily="49" charset="0"/>
              </a:rPr>
              <a:t>1 </a:t>
            </a:r>
          </a:p>
          <a:p>
            <a:pPr marL="0" indent="0">
              <a:buNone/>
            </a:pPr>
            <a:r>
              <a:rPr lang="pt-BR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APL385 Unicode" panose="020B0709000202000203" pitchFamily="49" charset="0"/>
              </a:rPr>
              <a:t>0 </a:t>
            </a:r>
          </a:p>
          <a:p>
            <a:pPr marL="0" indent="0">
              <a:buNone/>
            </a:pPr>
            <a:r>
              <a:rPr lang="pt-BR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APL385 Unicode" panose="020B0709000202000203" pitchFamily="49" charset="0"/>
              </a:rPr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7B86EAA-4A86-4EAF-9FD3-A1059F22EF30}"/>
              </a:ext>
            </a:extLst>
          </p:cNvPr>
          <p:cNvSpPr txBox="1"/>
          <p:nvPr/>
        </p:nvSpPr>
        <p:spPr>
          <a:xfrm>
            <a:off x="6521740" y="1193146"/>
            <a:ext cx="1683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h e l l o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0 0 1 1 0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862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35802E-6 L 0.69254 -0.0154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618" y="-7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60494E-6 L 0.00052 -0.1780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-892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46914E-7 L -0.03333 -0.11883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7" y="-5957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60494E-6 L -0.20034 0.1768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17" y="8827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96296E-6 L -0.16666 0.1185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33" y="5926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60494E-6 L -0.13333 0.0589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67" y="2932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96296E-6 L -0.1 0.00031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44" y="9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60494E-6 L -0.06684 -0.0595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51" y="-29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7" grpId="0"/>
      <p:bldP spid="12" grpId="0"/>
      <p:bldP spid="14" grpId="0"/>
      <p:bldP spid="16" grpId="0"/>
      <p:bldP spid="18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6FCF-3B01-425D-B821-8A39385A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Black Box / Data Transformation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E42B-A8FF-4921-A9C6-F5AE2E26D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6930E-8426-4D2D-8614-36C870D26F6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17ED1B-B12E-4EE2-A06C-A8E844C525C6}"/>
              </a:ext>
            </a:extLst>
          </p:cNvPr>
          <p:cNvSpPr/>
          <p:nvPr/>
        </p:nvSpPr>
        <p:spPr>
          <a:xfrm>
            <a:off x="204610" y="1190625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5" name="TextBox 4" hidden="1">
            <a:extLst>
              <a:ext uri="{FF2B5EF4-FFF2-40B4-BE49-F238E27FC236}">
                <a16:creationId xmlns:a16="http://schemas.microsoft.com/office/drawing/2014/main" id="{48CE321E-FB04-410E-BE2B-A73A92C2D485}"/>
              </a:ext>
            </a:extLst>
          </p:cNvPr>
          <p:cNvSpPr txBox="1"/>
          <p:nvPr/>
        </p:nvSpPr>
        <p:spPr>
          <a:xfrm>
            <a:off x="188292" y="1269305"/>
            <a:ext cx="54456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APL385 Unicode" panose="020B0709000202000203" pitchFamily="49" charset="0"/>
              </a:rPr>
              <a:t>1</a:t>
            </a:r>
          </a:p>
          <a:p>
            <a:pPr marL="0" indent="0">
              <a:buNone/>
            </a:pPr>
            <a:r>
              <a:rPr lang="pt-BR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APL385 Unicode" panose="020B0709000202000203" pitchFamily="49" charset="0"/>
              </a:rPr>
              <a:t>1</a:t>
            </a:r>
          </a:p>
          <a:p>
            <a:pPr marL="0" indent="0">
              <a:buNone/>
            </a:pPr>
            <a:r>
              <a:rPr lang="pt-BR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APL385 Unicode" panose="020B0709000202000203" pitchFamily="49" charset="0"/>
              </a:rPr>
              <a:t>1 0</a:t>
            </a:r>
          </a:p>
          <a:p>
            <a:pPr marL="0" indent="0">
              <a:buNone/>
            </a:pPr>
            <a:r>
              <a:rPr lang="pt-BR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APL385 Unicode" panose="020B0709000202000203" pitchFamily="49" charset="0"/>
              </a:rPr>
              <a:t>0 </a:t>
            </a:r>
          </a:p>
          <a:p>
            <a:pPr marL="0" indent="0">
              <a:buNone/>
            </a:pPr>
            <a:r>
              <a:rPr lang="pt-BR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APL385 Unicode" panose="020B0709000202000203" pitchFamily="49" charset="0"/>
              </a:rPr>
              <a:t>1 0</a:t>
            </a:r>
          </a:p>
          <a:p>
            <a:pPr marL="0" indent="0">
              <a:buNone/>
            </a:pPr>
            <a:r>
              <a:rPr lang="pt-BR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APL385 Unicode" panose="020B0709000202000203" pitchFamily="49" charset="0"/>
              </a:rPr>
              <a:t>0 </a:t>
            </a:r>
          </a:p>
          <a:p>
            <a:pPr marL="0" indent="0">
              <a:buNone/>
            </a:pPr>
            <a:r>
              <a:rPr lang="pt-BR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APL385 Unicode" panose="020B0709000202000203" pitchFamily="49" charset="0"/>
              </a:rPr>
              <a:t>1</a:t>
            </a:r>
          </a:p>
        </p:txBody>
      </p:sp>
      <p:sp>
        <p:nvSpPr>
          <p:cNvPr id="8" name="TextBox 7" hidden="1">
            <a:extLst>
              <a:ext uri="{FF2B5EF4-FFF2-40B4-BE49-F238E27FC236}">
                <a16:creationId xmlns:a16="http://schemas.microsoft.com/office/drawing/2014/main" id="{A6C0105C-AFB8-4772-9DAF-9C36C23CA13C}"/>
              </a:ext>
            </a:extLst>
          </p:cNvPr>
          <p:cNvSpPr txBox="1"/>
          <p:nvPr/>
        </p:nvSpPr>
        <p:spPr>
          <a:xfrm>
            <a:off x="188292" y="1269305"/>
            <a:ext cx="1683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h e l l o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0 0 1 1 0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E732370-34BC-4B7D-8F79-40F70E5CEB3D}"/>
              </a:ext>
            </a:extLst>
          </p:cNvPr>
          <p:cNvSpPr txBox="1"/>
          <p:nvPr/>
        </p:nvSpPr>
        <p:spPr>
          <a:xfrm>
            <a:off x="188292" y="1269305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80D644-2E4D-4F6C-AD7A-E500DAD61DA4}"/>
              </a:ext>
            </a:extLst>
          </p:cNvPr>
          <p:cNvSpPr txBox="1"/>
          <p:nvPr/>
        </p:nvSpPr>
        <p:spPr>
          <a:xfrm>
            <a:off x="187817" y="1571485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8D381E-8EFB-4F86-A3EC-F3490898F717}"/>
              </a:ext>
            </a:extLst>
          </p:cNvPr>
          <p:cNvSpPr txBox="1"/>
          <p:nvPr/>
        </p:nvSpPr>
        <p:spPr>
          <a:xfrm>
            <a:off x="185752" y="1880708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E6DCCF1-0B55-4A19-8A26-43986262ED81}"/>
              </a:ext>
            </a:extLst>
          </p:cNvPr>
          <p:cNvSpPr txBox="1"/>
          <p:nvPr/>
        </p:nvSpPr>
        <p:spPr>
          <a:xfrm>
            <a:off x="187213" y="2489149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29D16C1-9A47-4694-B074-FD223E76BFF9}"/>
              </a:ext>
            </a:extLst>
          </p:cNvPr>
          <p:cNvSpPr txBox="1"/>
          <p:nvPr/>
        </p:nvSpPr>
        <p:spPr>
          <a:xfrm>
            <a:off x="189358" y="3096271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9987E44-1293-4AED-A6EE-B4AC63F5CB49}"/>
              </a:ext>
            </a:extLst>
          </p:cNvPr>
          <p:cNvSpPr txBox="1"/>
          <p:nvPr/>
        </p:nvSpPr>
        <p:spPr>
          <a:xfrm>
            <a:off x="189324" y="279271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457B9B1-FD70-41F3-B152-B01851C92967}"/>
              </a:ext>
            </a:extLst>
          </p:cNvPr>
          <p:cNvSpPr txBox="1"/>
          <p:nvPr/>
        </p:nvSpPr>
        <p:spPr>
          <a:xfrm>
            <a:off x="193912" y="2183636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C54E4D-414F-49E6-84CA-3A04609E5725}"/>
              </a:ext>
            </a:extLst>
          </p:cNvPr>
          <p:cNvSpPr txBox="1"/>
          <p:nvPr/>
        </p:nvSpPr>
        <p:spPr>
          <a:xfrm>
            <a:off x="6521740" y="1193146"/>
            <a:ext cx="1683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h e l l o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0 0 1 1 0 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324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35802E-6 L 0.69254 -0.0154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618" y="-7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23457E-7 L 0.01632 -1.23457E-7 C 0.02361 -1.23457E-7 0.03281 -0.01667 0.03281 -0.02994 L 0.03281 -0.05957 " pathEditMode="relative" rAng="0" ptsTypes="AAAA">
                                      <p:cBhvr>
                                        <p:cTn id="1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2" y="-2994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46914E-7 L 0.01632 -2.46914E-7 C 0.02361 -2.46914E-7 0.03282 -0.01667 0.03282 -0.02994 L 0.03282 -0.05957 " pathEditMode="relative" rAng="0" ptsTypes="AAAA">
                                      <p:cBhvr>
                                        <p:cTn id="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2" y="-29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8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25947</TotalTime>
  <Words>3053</Words>
  <Application>Microsoft Office PowerPoint</Application>
  <PresentationFormat>On-screen Show (16:9)</PresentationFormat>
  <Paragraphs>657</Paragraphs>
  <Slides>60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8" baseType="lpstr">
      <vt:lpstr>Klavika Bold</vt:lpstr>
      <vt:lpstr>Klavika Medium</vt:lpstr>
      <vt:lpstr>APL385 Unicode</vt:lpstr>
      <vt:lpstr>Arial</vt:lpstr>
      <vt:lpstr>Calibri</vt:lpstr>
      <vt:lpstr>Courier New</vt:lpstr>
      <vt:lpstr>Wingdings</vt:lpstr>
      <vt:lpstr>Office Theme</vt:lpstr>
      <vt:lpstr>Thinking in APL: Array-oriented Solutions (Part 2)</vt:lpstr>
      <vt:lpstr>Previously</vt:lpstr>
      <vt:lpstr>Heuristics</vt:lpstr>
      <vt:lpstr>Heuristics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Black Box / Data Transformation</vt:lpstr>
      <vt:lpstr>Loop First</vt:lpstr>
      <vt:lpstr>Loop First: How big is the output array?</vt:lpstr>
      <vt:lpstr>Loop First: How big is the output array?</vt:lpstr>
      <vt:lpstr>Loop First</vt:lpstr>
      <vt:lpstr>Performance</vt:lpstr>
      <vt:lpstr>Performance</vt:lpstr>
      <vt:lpstr>Performance</vt:lpstr>
      <vt:lpstr>Performance</vt:lpstr>
      <vt:lpstr>Performance</vt:lpstr>
      <vt:lpstr>Summary</vt:lpstr>
      <vt:lpstr>Speaking &amp; Listening</vt:lpstr>
      <vt:lpstr>Thinking Out Loud in APL</vt:lpstr>
      <vt:lpstr>Next week</vt:lpstr>
      <vt:lpstr>Next Dyalog Webinar</vt:lpstr>
      <vt:lpstr>Dyalog '20 Online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Smith</dc:creator>
  <cp:lastModifiedBy>Richard Park</cp:lastModifiedBy>
  <cp:revision>275</cp:revision>
  <dcterms:created xsi:type="dcterms:W3CDTF">2016-07-29T08:25:06Z</dcterms:created>
  <dcterms:modified xsi:type="dcterms:W3CDTF">2020-09-28T13:56:36Z</dcterms:modified>
</cp:coreProperties>
</file>