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embedTrueType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331" r:id="rId2"/>
    <p:sldId id="312" r:id="rId3"/>
    <p:sldId id="381" r:id="rId4"/>
    <p:sldId id="415" r:id="rId5"/>
    <p:sldId id="387" r:id="rId6"/>
    <p:sldId id="460" r:id="rId7"/>
    <p:sldId id="509" r:id="rId8"/>
    <p:sldId id="566" r:id="rId9"/>
    <p:sldId id="508" r:id="rId10"/>
    <p:sldId id="511" r:id="rId11"/>
    <p:sldId id="512" r:id="rId12"/>
    <p:sldId id="513" r:id="rId13"/>
    <p:sldId id="515" r:id="rId14"/>
    <p:sldId id="561" r:id="rId15"/>
    <p:sldId id="567" r:id="rId16"/>
    <p:sldId id="523" r:id="rId17"/>
    <p:sldId id="524" r:id="rId18"/>
    <p:sldId id="562" r:id="rId19"/>
    <p:sldId id="507" r:id="rId20"/>
    <p:sldId id="568" r:id="rId21"/>
    <p:sldId id="527" r:id="rId22"/>
    <p:sldId id="528" r:id="rId23"/>
    <p:sldId id="529" r:id="rId24"/>
    <p:sldId id="569" r:id="rId25"/>
    <p:sldId id="530" r:id="rId26"/>
    <p:sldId id="531" r:id="rId27"/>
    <p:sldId id="565" r:id="rId28"/>
    <p:sldId id="533" r:id="rId29"/>
    <p:sldId id="532" r:id="rId30"/>
    <p:sldId id="534" r:id="rId31"/>
    <p:sldId id="535" r:id="rId32"/>
    <p:sldId id="536" r:id="rId33"/>
    <p:sldId id="496" r:id="rId34"/>
    <p:sldId id="395" r:id="rId35"/>
    <p:sldId id="397" r:id="rId36"/>
  </p:sldIdLst>
  <p:sldSz cx="9144000" cy="5143500" type="screen16x9"/>
  <p:notesSz cx="6858000" cy="9144000"/>
  <p:embeddedFontLst>
    <p:embeddedFont>
      <p:font typeface="APL385 Unicode" panose="020B0709000202000203" pitchFamily="49" charset="0"/>
      <p:regular r:id="rId39"/>
    </p:embeddedFont>
    <p:embeddedFont>
      <p:font typeface="Calibri" panose="020F0502020204030204" pitchFamily="34" charset="0"/>
      <p:regular r:id="rId40"/>
      <p:bold r:id="rId41"/>
      <p:italic r:id="rId42"/>
      <p:boldItalic r:id="rId43"/>
    </p:embeddedFont>
    <p:embeddedFont>
      <p:font typeface="IBM Plex Mono Light" panose="020B0409050203000203" pitchFamily="49" charset="0"/>
      <p:regular r:id="rId44"/>
      <p:italic r:id="rId45"/>
    </p:embeddedFont>
    <p:embeddedFont>
      <p:font typeface="MV Boli" panose="02000500030200090000" pitchFamily="2" charset="0"/>
      <p:regular r:id="rId46"/>
    </p:embeddedFont>
    <p:embeddedFont>
      <p:font typeface="Titillium Web" panose="00000500000000000000" pitchFamily="2" charset="0"/>
      <p:regular r:id="rId47"/>
      <p:bold r:id="rId48"/>
      <p:italic r:id="rId49"/>
      <p:boldItalic r:id="rId50"/>
    </p:embeddedFont>
    <p:embeddedFont>
      <p:font typeface="Titillium Web SemiBold" panose="00000700000000000000" pitchFamily="2" charset="0"/>
      <p:bold r:id="rId51"/>
      <p:boldItalic r:id="rId5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494949"/>
    <a:srgbClr val="66FFFF"/>
    <a:srgbClr val="7C7DCF"/>
    <a:srgbClr val="FF9421"/>
    <a:srgbClr val="008000"/>
    <a:srgbClr val="F58220"/>
    <a:srgbClr val="FFFFFF"/>
    <a:srgbClr val="EFEFBE"/>
    <a:srgbClr val="F6F6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286" autoAdjust="0"/>
    <p:restoredTop sz="91834" autoAdjust="0"/>
  </p:normalViewPr>
  <p:slideViewPr>
    <p:cSldViewPr>
      <p:cViewPr varScale="1">
        <p:scale>
          <a:sx n="62" d="100"/>
          <a:sy n="62" d="100"/>
        </p:scale>
        <p:origin x="34" y="739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3130" y="-86"/>
      </p:cViewPr>
      <p:guideLst>
        <p:guide orient="horz" pos="2880"/>
        <p:guide pos="2160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font" Target="fonts/font12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46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3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52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13.fntdata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A6A3BD-28BD-4949-B52F-24E999822598}" type="datetimeFigureOut">
              <a:rPr lang="en-GB" smtClean="0"/>
              <a:t>04/08/2020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370AB-76A5-41F1-9753-9FE7E667F0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47182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EAEF8A-5BB8-41C8-B8C2-160617C17EF4}" type="datetimeFigureOut">
              <a:rPr lang="en-GB" smtClean="0"/>
              <a:t>04/08/2020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20660A-27FD-4528-AE7F-EC6080404E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2133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04020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54489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9013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8573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73331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39397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00266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11748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42113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8844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5702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4189" y="951570"/>
            <a:ext cx="8525250" cy="1440160"/>
          </a:xfrm>
        </p:spPr>
        <p:txBody>
          <a:bodyPr>
            <a:noAutofit/>
          </a:bodyPr>
          <a:lstStyle>
            <a:lvl1pPr algn="ctr">
              <a:defRPr sz="3600" b="1">
                <a:solidFill>
                  <a:srgbClr val="494949"/>
                </a:solidFill>
                <a:latin typeface="Titillium Web" panose="00000500000000000000" pitchFamily="2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296525" y="2751769"/>
            <a:ext cx="8522914" cy="945106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 b="1" baseline="0">
                <a:solidFill>
                  <a:srgbClr val="494949"/>
                </a:solidFill>
                <a:latin typeface="Titillium Web" panose="00000500000000000000" pitchFamily="2" charset="0"/>
              </a:defRPr>
            </a:lvl1pPr>
          </a:lstStyle>
          <a:p>
            <a:pPr lvl="0"/>
            <a:r>
              <a:rPr lang="en-US" dirty="0"/>
              <a:t>Presenter(s)</a:t>
            </a:r>
            <a:endParaRPr lang="en-GB" dirty="0"/>
          </a:p>
        </p:txBody>
      </p:sp>
      <p:sp useBgFill="1">
        <p:nvSpPr>
          <p:cNvPr id="3" name="Rounded Rectangle 2"/>
          <p:cNvSpPr/>
          <p:nvPr userDrawn="1"/>
        </p:nvSpPr>
        <p:spPr>
          <a:xfrm>
            <a:off x="8616917" y="51470"/>
            <a:ext cx="405045" cy="27003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7F86BDFC-235D-46EE-A5F4-4A94CB8C187A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5929200" y="2917869"/>
            <a:ext cx="3214800" cy="2225631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SO ANY CONTENT THAT OVERLAPS THIS BOX COULD BE OBSCURED.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THIS BOX WILL NOT BE VISIBLE DURING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145940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530" y="1626644"/>
            <a:ext cx="6174000" cy="2991951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642229" y="1626645"/>
            <a:ext cx="2078545" cy="2745305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r>
              <a:rPr lang="da-DK" dirty="0"/>
              <a:t>Space here </a:t>
            </a:r>
            <a:br>
              <a:rPr lang="da-DK" dirty="0"/>
            </a:br>
            <a:r>
              <a:rPr lang="da-DK" dirty="0"/>
              <a:t>for code </a:t>
            </a:r>
            <a:r>
              <a:rPr lang="da-DK" dirty="0">
                <a:latin typeface="APL385 Unicode" panose="020B0709000202000203" pitchFamily="49" charset="0"/>
              </a:rPr>
              <a:t>{⍺+⍵}</a:t>
            </a:r>
            <a:br>
              <a:rPr lang="da-DK" dirty="0"/>
            </a:br>
            <a:r>
              <a:rPr lang="da-DK" dirty="0"/>
              <a:t>pictures</a:t>
            </a:r>
            <a:br>
              <a:rPr lang="da-DK" dirty="0"/>
            </a:br>
            <a:r>
              <a:rPr lang="da-DK" dirty="0"/>
              <a:t>etc.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AACB28A7-FBB5-4726-BEE9-68B607A2DCE7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5929200" y="2917869"/>
            <a:ext cx="3214800" cy="2225631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SO ANY CONTENT THAT OVERLAPS THIS BOX COULD BE OBSCURED.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THIS BOX WILL NOT BE VISIBLE DURING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231835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>
          <a:xfrm>
            <a:off x="323528" y="1626645"/>
            <a:ext cx="4158462" cy="296797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2pPr marL="819150" indent="-4572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618348" y="1626645"/>
            <a:ext cx="4068452" cy="296797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4683A70F-ED3A-48D7-AC66-99DD2D62E4C4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5929200" y="2917869"/>
            <a:ext cx="3214800" cy="2225631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SO ANY CONTENT THAT OVERLAPS THIS BOX COULD BE OBSCURED.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THIS BOX WILL NOT BE VISIBLE DURING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1414322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78DD67FE-CEEC-4FA5-A824-0959D56FCBBA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5929200" y="2917869"/>
            <a:ext cx="3214800" cy="2225631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SO ANY CONTENT THAT OVERLAPS THIS BOX COULD BE OBSCURED.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THIS BOX WILL NOT BE VISIBLE DURING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4226472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24913FBA-C207-43FF-BC26-ECE21B2BA859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5929200" y="2917869"/>
            <a:ext cx="3214800" cy="2225631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SO ANY CONTENT THAT OVERLAPS THIS BOX COULD BE OBSCURED.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THIS BOX WILL NOT BE VISIBLE DURING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1447694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530" y="1626644"/>
            <a:ext cx="6174000" cy="2991951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642229" y="1626645"/>
            <a:ext cx="2078545" cy="2745305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r>
              <a:rPr lang="da-DK" dirty="0"/>
              <a:t>Space here </a:t>
            </a:r>
            <a:br>
              <a:rPr lang="da-DK" dirty="0"/>
            </a:br>
            <a:r>
              <a:rPr lang="da-DK" dirty="0"/>
              <a:t>for code </a:t>
            </a:r>
            <a:r>
              <a:rPr lang="da-DK" dirty="0">
                <a:latin typeface="APL385 Unicode" panose="020B0709000202000203" pitchFamily="49" charset="0"/>
              </a:rPr>
              <a:t>{⍺+⍵}</a:t>
            </a:r>
            <a:br>
              <a:rPr lang="da-DK" dirty="0"/>
            </a:br>
            <a:r>
              <a:rPr lang="da-DK" dirty="0"/>
              <a:t>pictures</a:t>
            </a:r>
            <a:br>
              <a:rPr lang="da-DK" dirty="0"/>
            </a:br>
            <a:r>
              <a:rPr lang="da-DK" dirty="0"/>
              <a:t>etc.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CFC0D967-7A58-498E-A946-1019457B2124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5929200" y="2917869"/>
            <a:ext cx="3214800" cy="2225631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SO ANY CONTENT THAT OVERLAPS THIS BOX COULD BE OBSCURED.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THIS BOX WILL NOT BE VISIBLE DURING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1647492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6"/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5929200" y="2917869"/>
            <a:ext cx="3214800" cy="2225631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SO ANY CONTENT THAT OVERLAPS THIS BOX COULD BE OBSCURED.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THIS BOX WILL NOT BE VISIBLE DURING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127234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Content Placeholder 6"/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5929200" y="2917869"/>
            <a:ext cx="3214800" cy="2225631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SO ANY CONTENT THAT OVERLAPS THIS BOX COULD BE OBSCURED.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THIS BOX WILL NOT BE VISIBLE DURING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1242397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6525" y="816555"/>
            <a:ext cx="8363272" cy="594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446625"/>
            <a:ext cx="8363272" cy="31479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9" name="Date Placeholder 3"/>
          <p:cNvSpPr txBox="1">
            <a:spLocks/>
          </p:cNvSpPr>
          <p:nvPr userDrawn="1"/>
        </p:nvSpPr>
        <p:spPr>
          <a:xfrm>
            <a:off x="8388424" y="0"/>
            <a:ext cx="720080" cy="3575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bg1"/>
                </a:solidFill>
                <a:latin typeface="Klavika Medium" panose="02000603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2EDF88B-1B61-4481-9BD6-D2E23BF0DCD8}" type="slidenum">
              <a:rPr lang="en-GB" sz="1600" smtClean="0">
                <a:latin typeface="Titillium Web" panose="00000500000000000000" pitchFamily="2" charset="0"/>
              </a:rPr>
              <a:t>‹#›</a:t>
            </a:fld>
            <a:endParaRPr lang="en-GB" sz="1600" dirty="0">
              <a:latin typeface="Titillium Web" panose="000005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D47206-B0CA-487E-A890-485A6AD87D22}"/>
              </a:ext>
            </a:extLst>
          </p:cNvPr>
          <p:cNvSpPr txBox="1"/>
          <p:nvPr userDrawn="1"/>
        </p:nvSpPr>
        <p:spPr>
          <a:xfrm>
            <a:off x="71499" y="4793647"/>
            <a:ext cx="37354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  <a:latin typeface="Titillium Web SemiBold" panose="00000700000000000000" pitchFamily="2" charset="0"/>
              </a:rPr>
              <a:t>dyalog.tv / @</a:t>
            </a:r>
            <a:r>
              <a:rPr lang="en-GB" sz="1400" dirty="0" err="1">
                <a:solidFill>
                  <a:schemeClr val="bg1"/>
                </a:solidFill>
                <a:latin typeface="Titillium Web SemiBold" panose="00000700000000000000" pitchFamily="2" charset="0"/>
              </a:rPr>
              <a:t>dyalogapl</a:t>
            </a:r>
            <a:r>
              <a:rPr lang="en-GB" sz="1400" dirty="0">
                <a:solidFill>
                  <a:schemeClr val="bg1"/>
                </a:solidFill>
                <a:latin typeface="Titillium Web SemiBold" panose="00000700000000000000" pitchFamily="2" charset="0"/>
              </a:rPr>
              <a:t> / #</a:t>
            </a:r>
            <a:r>
              <a:rPr lang="en-GB" sz="1400" dirty="0" err="1">
                <a:solidFill>
                  <a:schemeClr val="bg1"/>
                </a:solidFill>
                <a:latin typeface="Titillium Web SemiBold" panose="00000700000000000000" pitchFamily="2" charset="0"/>
              </a:rPr>
              <a:t>dyalog</a:t>
            </a:r>
            <a:endParaRPr lang="en-GB" sz="1400" dirty="0">
              <a:solidFill>
                <a:schemeClr val="bg1"/>
              </a:solidFill>
              <a:latin typeface="Titillium Web SemiBold" panose="00000700000000000000" pitchFamily="2" charset="0"/>
            </a:endParaRPr>
          </a:p>
        </p:txBody>
      </p:sp>
      <p:pic>
        <p:nvPicPr>
          <p:cNvPr id="6" name="Picture 5" descr="A picture containing table, drawing&#10;&#10;Description automatically generated">
            <a:extLst>
              <a:ext uri="{FF2B5EF4-FFF2-40B4-BE49-F238E27FC236}">
                <a16:creationId xmlns:a16="http://schemas.microsoft.com/office/drawing/2014/main" id="{9C0F6115-D52F-4FCA-92BA-36164C8962DC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15" y="96476"/>
            <a:ext cx="1170130" cy="21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74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0" r:id="rId2"/>
    <p:sldLayoutId id="2147483652" r:id="rId3"/>
    <p:sldLayoutId id="2147483654" r:id="rId4"/>
    <p:sldLayoutId id="2147483655" r:id="rId5"/>
    <p:sldLayoutId id="2147483721" r:id="rId6"/>
    <p:sldLayoutId id="2147483761" r:id="rId7"/>
    <p:sldLayoutId id="2147483762" r:id="rId8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Titillium Web" panose="00000500000000000000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F942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tillium Web SemiBold" panose="00000700000000000000" pitchFamily="2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F9421"/>
        </a:buClr>
        <a:buSzPct val="60000"/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Titillium Web SemiBold" panose="000007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FF9421"/>
        </a:buClr>
        <a:buSzPct val="75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Titillium Web SemiBold" panose="000007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FF9421"/>
        </a:buClr>
        <a:buFont typeface="Calibri" panose="020F0502020204030204" pitchFamily="34" charset="0"/>
        <a:buChar char="–"/>
        <a:defRPr sz="1600" kern="1200">
          <a:solidFill>
            <a:schemeClr val="tx1"/>
          </a:solidFill>
          <a:latin typeface="Titillium Web SemiBold" panose="00000700000000000000" pitchFamily="2" charset="0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Clr>
          <a:srgbClr val="FF9421"/>
        </a:buClr>
        <a:buFont typeface="Calibri" panose="020F050202020403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B5E15-4307-430D-B86E-6325A4744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0" y="456514"/>
            <a:ext cx="9144000" cy="76508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Language Features of version 18.0 in Depth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7AF159-E52D-4ACA-B2AC-CBEDDB2905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1131590"/>
            <a:ext cx="9144000" cy="49505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Adám Brudzewsky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93B4D1DE-F645-4898-9A31-44EFD9BC76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010" y="1620329"/>
            <a:ext cx="3505980" cy="2976646"/>
          </a:xfrm>
          <a:prstGeom prst="rect">
            <a:avLst/>
          </a:prstGeom>
        </p:spPr>
      </p:pic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ED9E9E9E-74A4-41B2-B0D5-2AC03301E3F5}"/>
              </a:ext>
            </a:extLst>
          </p:cNvPr>
          <p:cNvSpPr/>
          <p:nvPr/>
        </p:nvSpPr>
        <p:spPr>
          <a:xfrm>
            <a:off x="296525" y="2510287"/>
            <a:ext cx="3378328" cy="1411613"/>
          </a:xfrm>
          <a:prstGeom prst="wedgeEllipseCallout">
            <a:avLst>
              <a:gd name="adj1" fmla="val 47661"/>
              <a:gd name="adj2" fmla="val -49569"/>
            </a:avLst>
          </a:prstGeom>
          <a:solidFill>
            <a:schemeClr val="bg1"/>
          </a:solidFill>
          <a:ln>
            <a:solidFill>
              <a:srgbClr val="F58220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Part 4</a:t>
            </a:r>
          </a:p>
        </p:txBody>
      </p:sp>
    </p:spTree>
    <p:extLst>
      <p:ext uri="{BB962C8B-B14F-4D97-AF65-F5344CB8AC3E}">
        <p14:creationId xmlns:p14="http://schemas.microsoft.com/office/powerpoint/2010/main" val="1380788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7BB04-F697-4219-BF54-058B09D49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Use case: selection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B81363-7B7D-43CC-82A6-891265588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446625"/>
            <a:ext cx="12529393" cy="4095455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2000" dirty="0">
                <a:latin typeface="APL385 Unicode" panose="020B0709000202000203" pitchFamily="49" charset="0"/>
              </a:rPr>
              <a:t>      </a:t>
            </a:r>
            <a:r>
              <a:rPr lang="en-GB" sz="2000" dirty="0" err="1">
                <a:latin typeface="APL385 Unicode" panose="020B0709000202000203" pitchFamily="49" charset="0"/>
              </a:rPr>
              <a:t>fruit</a:t>
            </a:r>
            <a:r>
              <a:rPr lang="en-GB" sz="2000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GB" sz="2000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'Apple</a:t>
            </a:r>
            <a:r>
              <a:rPr lang="en-GB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' 'Banana' 'Cherry' 'Date' 'Elderberry'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000" dirty="0">
                <a:latin typeface="APL385 Unicode" panose="020B0709000202000203" pitchFamily="49" charset="0"/>
              </a:rPr>
              <a:t>      select</a:t>
            </a:r>
            <a:r>
              <a:rPr lang="en-GB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GB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1 1 0 1 0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000" dirty="0">
                <a:latin typeface="APL385 Unicode" panose="020B0709000202000203" pitchFamily="49" charset="0"/>
              </a:rPr>
              <a:t>      select</a:t>
            </a:r>
            <a:r>
              <a:rPr lang="en-GB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/</a:t>
            </a:r>
            <a:r>
              <a:rPr lang="en-GB" sz="2000" dirty="0">
                <a:latin typeface="APL385 Unicode" panose="020B0709000202000203" pitchFamily="49" charset="0"/>
              </a:rPr>
              <a:t>fruit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000" dirty="0">
                <a:latin typeface="APL385 Unicode" panose="020B0709000202000203" pitchFamily="49" charset="0"/>
              </a:rPr>
              <a:t> Apple  Banana  Date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000" dirty="0">
                <a:latin typeface="APL385 Unicode" panose="020B0709000202000203" pitchFamily="49" charset="0"/>
              </a:rPr>
              <a:t>      fruit</a:t>
            </a:r>
            <a:r>
              <a:rPr lang="en-GB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[⍸</a:t>
            </a:r>
            <a:r>
              <a:rPr lang="en-GB" sz="2000" dirty="0">
                <a:latin typeface="APL385 Unicode" panose="020B0709000202000203" pitchFamily="49" charset="0"/>
              </a:rPr>
              <a:t>select</a:t>
            </a:r>
            <a:r>
              <a:rPr lang="en-GB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]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000" dirty="0">
                <a:latin typeface="APL385 Unicode" panose="020B0709000202000203" pitchFamily="49" charset="0"/>
              </a:rPr>
              <a:t> Apple  Banana  Date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3D9B4A-829D-4692-8DA4-53DB8C3E521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3988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7BB04-F697-4219-BF54-058B09D49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Use case: multi-selection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B81363-7B7D-43CC-82A6-891265588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446625"/>
            <a:ext cx="12529393" cy="4095455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2000" dirty="0">
                <a:latin typeface="APL385 Unicode" panose="020B0709000202000203" pitchFamily="49" charset="0"/>
              </a:rPr>
              <a:t>      </a:t>
            </a:r>
            <a:r>
              <a:rPr lang="en-GB" sz="2000" dirty="0" err="1">
                <a:latin typeface="APL385 Unicode" panose="020B0709000202000203" pitchFamily="49" charset="0"/>
              </a:rPr>
              <a:t>fruit</a:t>
            </a:r>
            <a:r>
              <a:rPr lang="en-GB" sz="2000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GB" sz="2000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'Apple</a:t>
            </a:r>
            <a:r>
              <a:rPr lang="en-GB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' 'Banana' 'Cherry' 'Date' 'Elderberry'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000" dirty="0">
                <a:latin typeface="APL385 Unicode" panose="020B0709000202000203" pitchFamily="49" charset="0"/>
              </a:rPr>
              <a:t>      select</a:t>
            </a:r>
            <a:r>
              <a:rPr lang="en-GB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GB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1 2 0 1 0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000" dirty="0">
                <a:latin typeface="APL385 Unicode" panose="020B0709000202000203" pitchFamily="49" charset="0"/>
              </a:rPr>
              <a:t>      select</a:t>
            </a:r>
            <a:r>
              <a:rPr lang="en-GB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/</a:t>
            </a:r>
            <a:r>
              <a:rPr lang="en-GB" sz="2000" dirty="0">
                <a:latin typeface="APL385 Unicode" panose="020B0709000202000203" pitchFamily="49" charset="0"/>
              </a:rPr>
              <a:t>fruit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000" dirty="0">
                <a:latin typeface="APL385 Unicode" panose="020B0709000202000203" pitchFamily="49" charset="0"/>
              </a:rPr>
              <a:t> Apple  Banana  </a:t>
            </a:r>
            <a:r>
              <a:rPr lang="en-GB" sz="2000" dirty="0" err="1">
                <a:latin typeface="APL385 Unicode" panose="020B0709000202000203" pitchFamily="49" charset="0"/>
              </a:rPr>
              <a:t>Banana</a:t>
            </a:r>
            <a:r>
              <a:rPr lang="en-GB" sz="2000" dirty="0">
                <a:latin typeface="APL385 Unicode" panose="020B0709000202000203" pitchFamily="49" charset="0"/>
              </a:rPr>
              <a:t>  Date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000" dirty="0">
                <a:latin typeface="APL385 Unicode" panose="020B0709000202000203" pitchFamily="49" charset="0"/>
              </a:rPr>
              <a:t>      fruit</a:t>
            </a:r>
            <a:r>
              <a:rPr lang="en-GB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[⍸</a:t>
            </a:r>
            <a:r>
              <a:rPr lang="en-GB" sz="2000" dirty="0">
                <a:latin typeface="APL385 Unicode" panose="020B0709000202000203" pitchFamily="49" charset="0"/>
              </a:rPr>
              <a:t>select</a:t>
            </a:r>
            <a:r>
              <a:rPr lang="en-GB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]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000" dirty="0">
                <a:latin typeface="APL385 Unicode" panose="020B0709000202000203" pitchFamily="49" charset="0"/>
              </a:rPr>
              <a:t>DOMAIN ERROR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000" dirty="0">
                <a:latin typeface="APL385 Unicode" panose="020B0709000202000203" pitchFamily="49" charset="0"/>
              </a:rPr>
              <a:t>      fruit[⍸select]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000" dirty="0">
                <a:latin typeface="APL385 Unicode" panose="020B0709000202000203" pitchFamily="49" charset="0"/>
              </a:rPr>
              <a:t>            ∧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3D9B4A-829D-4692-8DA4-53DB8C3E521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7F1AFBDE-9255-4C43-9EAF-2536C7E75EB2}"/>
              </a:ext>
            </a:extLst>
          </p:cNvPr>
          <p:cNvSpPr/>
          <p:nvPr/>
        </p:nvSpPr>
        <p:spPr>
          <a:xfrm>
            <a:off x="323527" y="3559768"/>
            <a:ext cx="945105" cy="941832"/>
          </a:xfrm>
          <a:prstGeom prst="wedgeEllipseCallout">
            <a:avLst>
              <a:gd name="adj1" fmla="val 51557"/>
              <a:gd name="adj2" fmla="val -50070"/>
            </a:avLst>
          </a:prstGeom>
          <a:solidFill>
            <a:schemeClr val="bg1"/>
          </a:solidFill>
          <a:ln>
            <a:solidFill>
              <a:srgbClr val="F5822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17.1</a:t>
            </a:r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1F1F1B10-F7AD-4A0E-B53B-F2802E5D2008}"/>
              </a:ext>
            </a:extLst>
          </p:cNvPr>
          <p:cNvSpPr/>
          <p:nvPr/>
        </p:nvSpPr>
        <p:spPr>
          <a:xfrm>
            <a:off x="4797025" y="1940033"/>
            <a:ext cx="1350150" cy="941832"/>
          </a:xfrm>
          <a:prstGeom prst="wedgeEllipseCallout">
            <a:avLst>
              <a:gd name="adj1" fmla="val -99614"/>
              <a:gd name="adj2" fmla="val -13170"/>
            </a:avLst>
          </a:prstGeom>
          <a:solidFill>
            <a:schemeClr val="bg1"/>
          </a:solidFill>
          <a:ln>
            <a:solidFill>
              <a:srgbClr val="F5822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1980</a:t>
            </a:r>
          </a:p>
        </p:txBody>
      </p:sp>
    </p:spTree>
    <p:extLst>
      <p:ext uri="{BB962C8B-B14F-4D97-AF65-F5344CB8AC3E}">
        <p14:creationId xmlns:p14="http://schemas.microsoft.com/office/powerpoint/2010/main" val="1811634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7BB04-F697-4219-BF54-058B09D49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Use case: multi-selection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B81363-7B7D-43CC-82A6-891265588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446625"/>
            <a:ext cx="12529393" cy="4095455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2000" dirty="0">
                <a:latin typeface="APL385 Unicode" panose="020B0709000202000203" pitchFamily="49" charset="0"/>
              </a:rPr>
              <a:t>      </a:t>
            </a:r>
            <a:r>
              <a:rPr lang="en-GB" sz="2000" dirty="0" err="1">
                <a:latin typeface="APL385 Unicode" panose="020B0709000202000203" pitchFamily="49" charset="0"/>
              </a:rPr>
              <a:t>fruit</a:t>
            </a:r>
            <a:r>
              <a:rPr lang="en-GB" sz="2000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GB" sz="2000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'Apple</a:t>
            </a:r>
            <a:r>
              <a:rPr lang="en-GB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' 'Banana' 'Cherry' 'Date' 'Elderberry'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000" dirty="0">
                <a:latin typeface="APL385 Unicode" panose="020B0709000202000203" pitchFamily="49" charset="0"/>
              </a:rPr>
              <a:t>      select</a:t>
            </a:r>
            <a:r>
              <a:rPr lang="en-GB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GB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1 2 0 1 0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000" dirty="0">
                <a:latin typeface="APL385 Unicode" panose="020B0709000202000203" pitchFamily="49" charset="0"/>
              </a:rPr>
              <a:t>      select</a:t>
            </a:r>
            <a:r>
              <a:rPr lang="en-GB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/</a:t>
            </a:r>
            <a:r>
              <a:rPr lang="en-GB" sz="2000" dirty="0">
                <a:latin typeface="APL385 Unicode" panose="020B0709000202000203" pitchFamily="49" charset="0"/>
              </a:rPr>
              <a:t>fruit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000" dirty="0">
                <a:latin typeface="APL385 Unicode" panose="020B0709000202000203" pitchFamily="49" charset="0"/>
              </a:rPr>
              <a:t> Apple  Banana  </a:t>
            </a:r>
            <a:r>
              <a:rPr lang="en-GB" sz="2000" dirty="0" err="1">
                <a:latin typeface="APL385 Unicode" panose="020B0709000202000203" pitchFamily="49" charset="0"/>
              </a:rPr>
              <a:t>Banana</a:t>
            </a:r>
            <a:r>
              <a:rPr lang="en-GB" sz="2000" dirty="0">
                <a:latin typeface="APL385 Unicode" panose="020B0709000202000203" pitchFamily="49" charset="0"/>
              </a:rPr>
              <a:t>  Date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000" dirty="0">
                <a:latin typeface="APL385 Unicode" panose="020B0709000202000203" pitchFamily="49" charset="0"/>
              </a:rPr>
              <a:t>      fruit</a:t>
            </a:r>
            <a:r>
              <a:rPr lang="en-GB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[⍸</a:t>
            </a:r>
            <a:r>
              <a:rPr lang="en-GB" sz="2000" dirty="0">
                <a:latin typeface="APL385 Unicode" panose="020B0709000202000203" pitchFamily="49" charset="0"/>
              </a:rPr>
              <a:t>select</a:t>
            </a:r>
            <a:r>
              <a:rPr lang="en-GB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]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000" dirty="0">
                <a:latin typeface="APL385 Unicode" panose="020B0709000202000203" pitchFamily="49" charset="0"/>
              </a:rPr>
              <a:t> Apple  Banana  </a:t>
            </a:r>
            <a:r>
              <a:rPr lang="en-GB" sz="2000" dirty="0" err="1">
                <a:latin typeface="APL385 Unicode" panose="020B0709000202000203" pitchFamily="49" charset="0"/>
              </a:rPr>
              <a:t>Banana</a:t>
            </a:r>
            <a:r>
              <a:rPr lang="en-GB" sz="2000" dirty="0">
                <a:latin typeface="APL385 Unicode" panose="020B0709000202000203" pitchFamily="49" charset="0"/>
              </a:rPr>
              <a:t>  Date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3D9B4A-829D-4692-8DA4-53DB8C3E521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F4145D6A-D230-433F-AC48-1C60AAD0B235}"/>
              </a:ext>
            </a:extLst>
          </p:cNvPr>
          <p:cNvSpPr/>
          <p:nvPr/>
        </p:nvSpPr>
        <p:spPr>
          <a:xfrm>
            <a:off x="323527" y="3559768"/>
            <a:ext cx="945105" cy="941832"/>
          </a:xfrm>
          <a:prstGeom prst="wedgeEllipseCallout">
            <a:avLst>
              <a:gd name="adj1" fmla="val 51557"/>
              <a:gd name="adj2" fmla="val -50070"/>
            </a:avLst>
          </a:prstGeom>
          <a:solidFill>
            <a:schemeClr val="bg1"/>
          </a:solidFill>
          <a:ln>
            <a:solidFill>
              <a:srgbClr val="F5822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18.0</a:t>
            </a:r>
          </a:p>
        </p:txBody>
      </p:sp>
    </p:spTree>
    <p:extLst>
      <p:ext uri="{BB962C8B-B14F-4D97-AF65-F5344CB8AC3E}">
        <p14:creationId xmlns:p14="http://schemas.microsoft.com/office/powerpoint/2010/main" val="26728331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7BB04-F697-4219-BF54-058B09D49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Use case: multi-dimensional selection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B81363-7B7D-43CC-82A6-891265588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446625"/>
            <a:ext cx="12529393" cy="4095455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2000" dirty="0">
                <a:latin typeface="APL385 Unicode" panose="020B0709000202000203" pitchFamily="49" charset="0"/>
              </a:rPr>
              <a:t>      </a:t>
            </a:r>
            <a:r>
              <a:rPr lang="it-IT" sz="2000" dirty="0">
                <a:latin typeface="APL385 Unicode" panose="020B0709000202000203" pitchFamily="49" charset="0"/>
              </a:rPr>
              <a:t>spice</a:t>
            </a:r>
            <a:r>
              <a:rPr lang="it-IT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it-IT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'Anise' 'Basil' 'Chili' 'Dill' 'Epazote'</a:t>
            </a:r>
            <a:endParaRPr lang="en-GB" sz="2000" dirty="0">
              <a:solidFill>
                <a:srgbClr val="494949"/>
              </a:solidFill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2000" dirty="0">
                <a:latin typeface="APL385 Unicode" panose="020B0709000202000203" pitchFamily="49" charset="0"/>
              </a:rPr>
              <a:t>      ⎕</a:t>
            </a:r>
            <a:r>
              <a:rPr lang="en-GB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GB" sz="2000" dirty="0">
                <a:latin typeface="APL385 Unicode" panose="020B0709000202000203" pitchFamily="49" charset="0"/>
              </a:rPr>
              <a:t>stuff</a:t>
            </a:r>
            <a:r>
              <a:rPr lang="en-GB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←↑</a:t>
            </a:r>
            <a:r>
              <a:rPr lang="en-GB" sz="2000" dirty="0">
                <a:latin typeface="APL385 Unicode" panose="020B0709000202000203" pitchFamily="49" charset="0"/>
              </a:rPr>
              <a:t>fruit spice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000" dirty="0">
                <a:latin typeface="APL385 Unicode" panose="020B0709000202000203" pitchFamily="49" charset="0"/>
              </a:rPr>
              <a:t> Apple  Banana  Cherry  Date  Elderberry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000" dirty="0">
                <a:latin typeface="APL385 Unicode" panose="020B0709000202000203" pitchFamily="49" charset="0"/>
              </a:rPr>
              <a:t> Anise  Basil   Chili   Dill  Epazote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000" dirty="0">
                <a:latin typeface="APL385 Unicode" panose="020B0709000202000203" pitchFamily="49" charset="0"/>
              </a:rPr>
              <a:t>      ⎕</a:t>
            </a:r>
            <a:r>
              <a:rPr lang="en-GB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GB" sz="2000" dirty="0">
                <a:latin typeface="APL385 Unicode" panose="020B0709000202000203" pitchFamily="49" charset="0"/>
              </a:rPr>
              <a:t>select</a:t>
            </a:r>
            <a:r>
              <a:rPr lang="en-GB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←↑</a:t>
            </a:r>
            <a:r>
              <a:rPr lang="en-GB" sz="2000" dirty="0">
                <a:latin typeface="APL385 Unicode" panose="020B0709000202000203" pitchFamily="49" charset="0"/>
              </a:rPr>
              <a:t>select (0 0 0 2 0)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000" dirty="0">
                <a:latin typeface="APL385 Unicode" panose="020B0709000202000203" pitchFamily="49" charset="0"/>
              </a:rPr>
              <a:t>1 2 0 1 0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000" dirty="0">
                <a:latin typeface="APL385 Unicode" panose="020B0709000202000203" pitchFamily="49" charset="0"/>
              </a:rPr>
              <a:t>0 0 0 2 0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3D9B4A-829D-4692-8DA4-53DB8C3E521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9099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7BB04-F697-4219-BF54-058B09D49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Use case: multi-dimensional selection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B81363-7B7D-43CC-82A6-891265588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446625"/>
            <a:ext cx="12529393" cy="4095455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2000" dirty="0">
                <a:latin typeface="APL385 Unicode" panose="020B0709000202000203" pitchFamily="49" charset="0"/>
              </a:rPr>
              <a:t>      stuff</a:t>
            </a:r>
            <a:r>
              <a:rPr lang="en-GB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[⍸</a:t>
            </a:r>
            <a:r>
              <a:rPr lang="en-GB" sz="2000" dirty="0">
                <a:latin typeface="APL385 Unicode" panose="020B0709000202000203" pitchFamily="49" charset="0"/>
              </a:rPr>
              <a:t>select</a:t>
            </a:r>
            <a:r>
              <a:rPr lang="en-GB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]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2000" dirty="0">
                <a:latin typeface="APL385 Unicode" panose="020B0709000202000203" pitchFamily="49" charset="0"/>
              </a:rPr>
              <a:t> Apple  Banana  Banana  Date  Dill  Dill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000" dirty="0"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      select</a:t>
            </a:r>
            <a:r>
              <a:rPr lang="en-US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/</a:t>
            </a:r>
            <a:r>
              <a:rPr lang="en-US" sz="2000" dirty="0">
                <a:latin typeface="APL385 Unicode" panose="020B0709000202000203" pitchFamily="49" charset="0"/>
              </a:rPr>
              <a:t>stuff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RANK ERROR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      select/stuff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            ∧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3D9B4A-829D-4692-8DA4-53DB8C3E521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1058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AEF9D-D291-4DB1-8A1D-685B725CE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531" y="771550"/>
            <a:ext cx="8379244" cy="3847046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endParaRPr lang="en-US" sz="3600" b="1" dirty="0">
              <a:latin typeface="Titillium Web" panose="00000500000000000000" pitchFamily="2" charset="0"/>
            </a:endParaRPr>
          </a:p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r>
              <a:rPr lang="en-US" sz="3600" b="1" dirty="0">
                <a:latin typeface="Titillium Web" panose="00000500000000000000" pitchFamily="2" charset="0"/>
              </a:rPr>
              <a:t>Representing a set</a:t>
            </a:r>
          </a:p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r>
              <a:rPr lang="da-DK" sz="3600" baseline="30000" dirty="0"/>
              <a:t>Using Where</a:t>
            </a:r>
            <a:r>
              <a:rPr lang="da-DK" sz="3600" dirty="0"/>
              <a:t> </a:t>
            </a:r>
            <a:endParaRPr lang="en-US" sz="3600" b="1" dirty="0">
              <a:solidFill>
                <a:srgbClr val="0000FF"/>
              </a:solidFill>
              <a:latin typeface="APL385 Unicode" panose="020B0709000202000203" pitchFamily="49" charset="0"/>
            </a:endParaRPr>
          </a:p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r>
              <a:rPr lang="en-US" sz="3600" dirty="0">
                <a:solidFill>
                  <a:srgbClr val="0000FF"/>
                </a:solidFill>
                <a:latin typeface="APL385 Unicode" panose="020B0709000202000203" pitchFamily="49" charset="0"/>
              </a:rPr>
              <a:t>⍸</a:t>
            </a:r>
            <a:endParaRPr lang="en-US" sz="3600" b="1" dirty="0">
              <a:solidFill>
                <a:srgbClr val="0000FF"/>
              </a:solidFill>
              <a:latin typeface="APL385 Unicode" panose="020B0709000202000203" pitchFamily="49" charset="0"/>
            </a:endParaRPr>
          </a:p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endParaRPr lang="en-US" sz="3600" b="1" dirty="0">
              <a:solidFill>
                <a:srgbClr val="0000FF"/>
              </a:solidFill>
              <a:latin typeface="APL385 Unicode" panose="020B0709000202000203" pitchFamily="49" charset="0"/>
            </a:endParaRPr>
          </a:p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endParaRPr lang="da-DK" sz="2400" b="1" dirty="0">
              <a:solidFill>
                <a:srgbClr val="0000FF"/>
              </a:solidFill>
              <a:latin typeface="APL385 Unicode" panose="020B0709000202000203" pitchFamily="49" charset="0"/>
            </a:endParaRPr>
          </a:p>
        </p:txBody>
      </p:sp>
      <p:sp>
        <p:nvSpPr>
          <p:cNvPr id="4" name="PiP">
            <a:extLst>
              <a:ext uri="{FF2B5EF4-FFF2-40B4-BE49-F238E27FC236}">
                <a16:creationId xmlns:a16="http://schemas.microsoft.com/office/drawing/2014/main" id="{98E3A286-49AA-4DB1-9A2F-6834ABC55744}"/>
              </a:ext>
            </a:extLst>
          </p:cNvPr>
          <p:cNvSpPr txBox="1"/>
          <p:nvPr/>
        </p:nvSpPr>
        <p:spPr>
          <a:xfrm>
            <a:off x="5929200" y="2917869"/>
            <a:ext cx="3214800" cy="2225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41571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7BB04-F697-4219-BF54-058B09D49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Use case: Representing a 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B81363-7B7D-43CC-82A6-891265588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446625"/>
            <a:ext cx="12529393" cy="351039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      all     </a:t>
            </a:r>
            <a:r>
              <a:rPr lang="en-US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US" sz="2000" dirty="0">
                <a:latin typeface="APL385 Unicode" panose="020B0709000202000203" pitchFamily="49" charset="0"/>
              </a:rPr>
              <a:t> </a:t>
            </a:r>
            <a:r>
              <a:rPr lang="en-US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'a' 'b' 'c' 'd' 'e' 'f'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      mask    </a:t>
            </a:r>
            <a:r>
              <a:rPr lang="en-US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US" sz="2000" dirty="0">
                <a:latin typeface="APL385 Unicode" panose="020B0709000202000203" pitchFamily="49" charset="0"/>
              </a:rPr>
              <a:t> </a:t>
            </a:r>
            <a:r>
              <a:rPr lang="en-US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 1   0   0   1   0   1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      indices </a:t>
            </a:r>
            <a:r>
              <a:rPr lang="en-US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US" sz="2000" dirty="0">
                <a:latin typeface="APL385 Unicode" panose="020B0709000202000203" pitchFamily="49" charset="0"/>
              </a:rPr>
              <a:t> </a:t>
            </a:r>
            <a:r>
              <a:rPr lang="en-US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 1           4       6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      indices</a:t>
            </a:r>
            <a:r>
              <a:rPr lang="en-US" sz="2000" dirty="0">
                <a:solidFill>
                  <a:prstClr val="black"/>
                </a:solidFill>
                <a:latin typeface="APL385 Unicode" panose="020B0709000202000203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≡ ⍸ </a:t>
            </a:r>
            <a:r>
              <a:rPr lang="en-US" sz="2000" dirty="0">
                <a:latin typeface="APL385 Unicode" panose="020B0709000202000203" pitchFamily="49" charset="0"/>
              </a:rPr>
              <a:t>mask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1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3D9B4A-829D-4692-8DA4-53DB8C3E521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7021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7BB04-F697-4219-BF54-058B09D49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Use case: Representing a multi-set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B81363-7B7D-43CC-82A6-891265588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446625"/>
            <a:ext cx="12529393" cy="351039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      all     </a:t>
            </a:r>
            <a:r>
              <a:rPr lang="en-US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US" sz="2000" dirty="0">
                <a:latin typeface="APL385 Unicode" panose="020B0709000202000203" pitchFamily="49" charset="0"/>
              </a:rPr>
              <a:t> </a:t>
            </a:r>
            <a:r>
              <a:rPr lang="en-US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'a' 'b' 'c' 'd' 'e' 'f'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      count   </a:t>
            </a:r>
            <a:r>
              <a:rPr lang="en-US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US" sz="2000" dirty="0">
                <a:latin typeface="APL385 Unicode" panose="020B0709000202000203" pitchFamily="49" charset="0"/>
              </a:rPr>
              <a:t>  </a:t>
            </a:r>
            <a:r>
              <a:rPr lang="en-US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1   0   0   3   0   2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      indices </a:t>
            </a:r>
            <a:r>
              <a:rPr lang="en-US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US" sz="2000" dirty="0">
                <a:latin typeface="APL385 Unicode" panose="020B0709000202000203" pitchFamily="49" charset="0"/>
              </a:rPr>
              <a:t>  </a:t>
            </a:r>
            <a:r>
              <a:rPr lang="en-US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1        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 </a:t>
            </a:r>
            <a:r>
              <a:rPr lang="en-US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4</a:t>
            </a:r>
            <a:r>
              <a:rPr lang="en-US" sz="1000" dirty="0">
                <a:solidFill>
                  <a:srgbClr val="494949"/>
                </a:solidFill>
                <a:latin typeface="APL385 Unicode" panose="020B0709000202000203" pitchFamily="49" charset="0"/>
              </a:rPr>
              <a:t> </a:t>
            </a:r>
            <a:r>
              <a:rPr lang="en-US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4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 </a:t>
            </a:r>
            <a:r>
              <a:rPr lang="en-US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4    </a:t>
            </a:r>
            <a:r>
              <a:rPr lang="en-US" sz="1500" dirty="0">
                <a:solidFill>
                  <a:srgbClr val="494949"/>
                </a:solidFill>
                <a:latin typeface="APL385 Unicode" panose="020B0709000202000203" pitchFamily="49" charset="0"/>
              </a:rPr>
              <a:t> </a:t>
            </a:r>
            <a:r>
              <a:rPr lang="en-US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6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 </a:t>
            </a:r>
            <a:r>
              <a:rPr lang="en-US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6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      indices </a:t>
            </a:r>
            <a:r>
              <a:rPr lang="en-US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≡ ⍸ </a:t>
            </a:r>
            <a:r>
              <a:rPr lang="en-US" sz="2000" dirty="0">
                <a:latin typeface="APL385 Unicode" panose="020B0709000202000203" pitchFamily="49" charset="0"/>
              </a:rPr>
              <a:t>count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1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      count   </a:t>
            </a:r>
            <a:r>
              <a:rPr lang="en-US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≡ </a:t>
            </a:r>
            <a:r>
              <a:rPr lang="en-US" sz="2000" dirty="0">
                <a:solidFill>
                  <a:srgbClr val="FF0000"/>
                </a:solidFill>
                <a:latin typeface="APL385 Unicode" panose="020B0709000202000203" pitchFamily="49" charset="0"/>
              </a:rPr>
              <a:t>⍰   </a:t>
            </a:r>
            <a:r>
              <a:rPr lang="en-US" sz="2000" dirty="0">
                <a:latin typeface="APL385 Unicode" panose="020B0709000202000203" pitchFamily="49" charset="0"/>
              </a:rPr>
              <a:t>indices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1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3D9B4A-829D-4692-8DA4-53DB8C3E521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7817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7BB04-F697-4219-BF54-058B09D49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Use case: Representing a multi-set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B81363-7B7D-43CC-82A6-891265588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446625"/>
            <a:ext cx="12529393" cy="351039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      all     </a:t>
            </a:r>
            <a:r>
              <a:rPr lang="en-US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US" sz="2000" dirty="0">
                <a:latin typeface="APL385 Unicode" panose="020B0709000202000203" pitchFamily="49" charset="0"/>
              </a:rPr>
              <a:t> </a:t>
            </a:r>
            <a:r>
              <a:rPr lang="en-US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'a' 'b' 'c' 'd' 'e' 'f'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      count   </a:t>
            </a:r>
            <a:r>
              <a:rPr lang="en-US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US" sz="2000" dirty="0">
                <a:latin typeface="APL385 Unicode" panose="020B0709000202000203" pitchFamily="49" charset="0"/>
              </a:rPr>
              <a:t>  </a:t>
            </a:r>
            <a:r>
              <a:rPr lang="en-US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1   0   0   3   0   2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      indices </a:t>
            </a:r>
            <a:r>
              <a:rPr lang="en-US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US" sz="2000" dirty="0">
                <a:latin typeface="APL385 Unicode" panose="020B0709000202000203" pitchFamily="49" charset="0"/>
              </a:rPr>
              <a:t>  </a:t>
            </a:r>
            <a:r>
              <a:rPr lang="en-US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1        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 </a:t>
            </a:r>
            <a:r>
              <a:rPr lang="en-US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4</a:t>
            </a:r>
            <a:r>
              <a:rPr lang="en-US" sz="1000" dirty="0">
                <a:solidFill>
                  <a:srgbClr val="494949"/>
                </a:solidFill>
                <a:latin typeface="APL385 Unicode" panose="020B0709000202000203" pitchFamily="49" charset="0"/>
              </a:rPr>
              <a:t> </a:t>
            </a:r>
            <a:r>
              <a:rPr lang="en-US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4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 </a:t>
            </a:r>
            <a:r>
              <a:rPr lang="en-US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4    </a:t>
            </a:r>
            <a:r>
              <a:rPr lang="en-US" sz="1500" dirty="0">
                <a:solidFill>
                  <a:srgbClr val="494949"/>
                </a:solidFill>
                <a:latin typeface="APL385 Unicode" panose="020B0709000202000203" pitchFamily="49" charset="0"/>
              </a:rPr>
              <a:t> </a:t>
            </a:r>
            <a:r>
              <a:rPr lang="en-US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6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 </a:t>
            </a:r>
            <a:r>
              <a:rPr lang="en-US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6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      indices </a:t>
            </a:r>
            <a:r>
              <a:rPr lang="en-US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≡ ⍸ </a:t>
            </a:r>
            <a:r>
              <a:rPr lang="en-US" sz="2000" dirty="0">
                <a:latin typeface="APL385 Unicode" panose="020B0709000202000203" pitchFamily="49" charset="0"/>
              </a:rPr>
              <a:t>count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1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      count   </a:t>
            </a:r>
            <a:r>
              <a:rPr lang="en-US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≡⍸⍣</a:t>
            </a:r>
            <a:r>
              <a:rPr lang="en-US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¯1</a:t>
            </a:r>
            <a:r>
              <a:rPr lang="en-US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⊢</a:t>
            </a:r>
            <a:r>
              <a:rPr lang="en-US" sz="2000" dirty="0">
                <a:latin typeface="APL385 Unicode" panose="020B0709000202000203" pitchFamily="49" charset="0"/>
              </a:rPr>
              <a:t>indices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1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3D9B4A-829D-4692-8DA4-53DB8C3E521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4994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AEF9D-D291-4DB1-8A1D-685B725CE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531" y="771550"/>
            <a:ext cx="8379244" cy="3847046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endParaRPr lang="en-US" sz="3600" b="1" dirty="0">
              <a:latin typeface="Titillium Web" panose="00000500000000000000" pitchFamily="2" charset="0"/>
            </a:endParaRPr>
          </a:p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r>
              <a:rPr lang="en-US" sz="3600" b="1" dirty="0">
                <a:latin typeface="Titillium Web" panose="00000500000000000000" pitchFamily="2" charset="0"/>
              </a:rPr>
              <a:t>Inverse Where</a:t>
            </a:r>
          </a:p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r>
              <a:rPr lang="da-DK" sz="3600" baseline="30000" dirty="0"/>
              <a:t>Whence? Whither?</a:t>
            </a:r>
            <a:r>
              <a:rPr lang="da-DK" sz="3600" dirty="0"/>
              <a:t> </a:t>
            </a:r>
            <a:endParaRPr lang="en-US" sz="3600" b="1" dirty="0">
              <a:solidFill>
                <a:srgbClr val="0000FF"/>
              </a:solidFill>
              <a:latin typeface="APL385 Unicode" panose="020B0709000202000203" pitchFamily="49" charset="0"/>
            </a:endParaRPr>
          </a:p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r>
              <a:rPr lang="en-US" sz="3600" dirty="0">
                <a:solidFill>
                  <a:srgbClr val="0000FF"/>
                </a:solidFill>
                <a:latin typeface="APL385 Unicode" panose="020B0709000202000203" pitchFamily="49" charset="0"/>
              </a:rPr>
              <a:t>⍸⍣</a:t>
            </a:r>
            <a:r>
              <a:rPr lang="en-US" sz="3600" dirty="0">
                <a:solidFill>
                  <a:srgbClr val="494949"/>
                </a:solidFill>
                <a:latin typeface="APL385 Unicode" panose="020B0709000202000203" pitchFamily="49" charset="0"/>
              </a:rPr>
              <a:t>¯1</a:t>
            </a:r>
            <a:endParaRPr lang="en-US" sz="3600" b="1" dirty="0">
              <a:solidFill>
                <a:srgbClr val="0000FF"/>
              </a:solidFill>
              <a:latin typeface="APL385 Unicode" panose="020B0709000202000203" pitchFamily="49" charset="0"/>
            </a:endParaRPr>
          </a:p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endParaRPr lang="da-DK" sz="2400" b="1" dirty="0">
              <a:solidFill>
                <a:srgbClr val="0000FF"/>
              </a:solidFill>
              <a:latin typeface="APL385 Unicode" panose="020B0709000202000203" pitchFamily="49" charset="0"/>
            </a:endParaRPr>
          </a:p>
        </p:txBody>
      </p:sp>
      <p:sp>
        <p:nvSpPr>
          <p:cNvPr id="4" name="PiP">
            <a:extLst>
              <a:ext uri="{FF2B5EF4-FFF2-40B4-BE49-F238E27FC236}">
                <a16:creationId xmlns:a16="http://schemas.microsoft.com/office/drawing/2014/main" id="{98E3A286-49AA-4DB1-9A2F-6834ABC55744}"/>
              </a:ext>
            </a:extLst>
          </p:cNvPr>
          <p:cNvSpPr txBox="1"/>
          <p:nvPr/>
        </p:nvSpPr>
        <p:spPr>
          <a:xfrm>
            <a:off x="5929200" y="2917869"/>
            <a:ext cx="3214800" cy="2225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238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D95127D-0121-4E9E-8B41-87350399D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525" y="537524"/>
            <a:ext cx="8363272" cy="594066"/>
          </a:xfrm>
        </p:spPr>
        <p:txBody>
          <a:bodyPr>
            <a:normAutofit fontScale="90000"/>
          </a:bodyPr>
          <a:lstStyle/>
          <a:p>
            <a:pPr>
              <a:tabLst>
                <a:tab pos="4173538" algn="l"/>
              </a:tabLst>
            </a:pPr>
            <a:r>
              <a:rPr lang="en-GB" dirty="0"/>
              <a:t>New	Improved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67A771-0DE9-4742-BDDD-416A6B58D6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1112493"/>
            <a:ext cx="4163997" cy="3394472"/>
          </a:xfrm>
        </p:spPr>
        <p:txBody>
          <a:bodyPr>
            <a:normAutofit lnSpcReduction="10000"/>
          </a:bodyPr>
          <a:lstStyle/>
          <a:p>
            <a:pPr marL="0" indent="0">
              <a:buNone/>
              <a:tabLst>
                <a:tab pos="1147763" algn="l"/>
              </a:tabLst>
            </a:pP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⎕C</a:t>
            </a:r>
            <a:r>
              <a:rPr lang="en-US" dirty="0"/>
              <a:t>	Case convert</a:t>
            </a:r>
          </a:p>
          <a:p>
            <a:pPr marL="0" indent="0">
              <a:buNone/>
              <a:tabLst>
                <a:tab pos="1147763" algn="l"/>
              </a:tabLst>
            </a:pPr>
            <a:r>
              <a:rPr lang="en-US" dirty="0" err="1">
                <a:latin typeface="APL385 Unicode" panose="020B0709000202000203" pitchFamily="49" charset="0"/>
              </a:rPr>
              <a:t>f</a:t>
            </a:r>
            <a:r>
              <a:rPr lang="en-US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⍥</a:t>
            </a:r>
            <a:r>
              <a:rPr lang="en-US" dirty="0" err="1">
                <a:latin typeface="APL385 Unicode" panose="020B0709000202000203" pitchFamily="49" charset="0"/>
              </a:rPr>
              <a:t>g</a:t>
            </a:r>
            <a:r>
              <a:rPr lang="en-US" dirty="0"/>
              <a:t>	Over</a:t>
            </a:r>
          </a:p>
          <a:p>
            <a:pPr marL="0" indent="0">
              <a:buNone/>
              <a:tabLst>
                <a:tab pos="1147763" algn="l"/>
              </a:tabLst>
            </a:pPr>
            <a:r>
              <a:rPr lang="en-US" dirty="0" err="1">
                <a:latin typeface="APL385 Unicode" panose="020B0709000202000203" pitchFamily="49" charset="0"/>
              </a:rPr>
              <a:t>f</a:t>
            </a:r>
            <a:r>
              <a:rPr lang="en-US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⍤</a:t>
            </a:r>
            <a:r>
              <a:rPr lang="en-US" dirty="0" err="1">
                <a:latin typeface="APL385 Unicode" panose="020B0709000202000203" pitchFamily="49" charset="0"/>
              </a:rPr>
              <a:t>g</a:t>
            </a:r>
            <a:r>
              <a:rPr lang="en-US" dirty="0"/>
              <a:t>	Atop</a:t>
            </a:r>
          </a:p>
          <a:p>
            <a:pPr marL="0" indent="0">
              <a:buNone/>
              <a:tabLst>
                <a:tab pos="1147763" algn="l"/>
              </a:tabLst>
            </a:pP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≠</a:t>
            </a:r>
            <a:r>
              <a:rPr lang="en-US" dirty="0">
                <a:latin typeface="APL385 Unicode" panose="020B0709000202000203" pitchFamily="49" charset="0"/>
              </a:rPr>
              <a:t>Y</a:t>
            </a:r>
            <a:r>
              <a:rPr lang="en-US" dirty="0"/>
              <a:t>	Unique mask</a:t>
            </a:r>
          </a:p>
          <a:p>
            <a:pPr marL="0" indent="0">
              <a:buNone/>
              <a:tabLst>
                <a:tab pos="1147763" algn="l"/>
              </a:tabLst>
            </a:pPr>
            <a:r>
              <a:rPr lang="en-US" dirty="0">
                <a:latin typeface="APL385 Unicode" panose="020B0709000202000203" pitchFamily="49" charset="0"/>
              </a:rPr>
              <a:t>A</a:t>
            </a: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⍨</a:t>
            </a:r>
            <a:r>
              <a:rPr lang="en-US" dirty="0"/>
              <a:t>	Constant</a:t>
            </a:r>
          </a:p>
          <a:p>
            <a:pPr marL="0" indent="0">
              <a:buNone/>
              <a:tabLst>
                <a:tab pos="1147763" algn="l"/>
              </a:tabLst>
            </a:pP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⎕DT</a:t>
            </a:r>
            <a:r>
              <a:rPr lang="en-US" dirty="0"/>
              <a:t>	Date-time</a:t>
            </a:r>
          </a:p>
          <a:p>
            <a:pPr marL="0" indent="0">
              <a:buNone/>
              <a:tabLst>
                <a:tab pos="1147763" algn="l"/>
              </a:tabLst>
            </a:pPr>
            <a:r>
              <a:rPr lang="en-US" dirty="0">
                <a:solidFill>
                  <a:srgbClr val="494949"/>
                </a:solidFill>
                <a:latin typeface="APL385 Unicode" panose="020B0709000202000203" pitchFamily="49" charset="0"/>
              </a:rPr>
              <a:t>1200</a:t>
            </a: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⌶</a:t>
            </a:r>
            <a:r>
              <a:rPr lang="en-US" dirty="0"/>
              <a:t>	Format date-time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9AACA06-1CBA-4C21-AC13-55B5B657F8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199" y="1112493"/>
            <a:ext cx="4199275" cy="33944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⎕JSON⍠</a:t>
            </a:r>
            <a:r>
              <a:rPr lang="en-US" dirty="0">
                <a:solidFill>
                  <a:srgbClr val="494949"/>
                </a:solidFill>
                <a:latin typeface="APL385 Unicode" panose="020B0709000202000203" pitchFamily="49" charset="0"/>
              </a:rPr>
              <a:t>'</a:t>
            </a:r>
            <a:r>
              <a:rPr lang="en-US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HighRank</a:t>
            </a:r>
            <a:r>
              <a:rPr lang="en-US" dirty="0">
                <a:solidFill>
                  <a:srgbClr val="494949"/>
                </a:solidFill>
                <a:latin typeface="APL385 Unicode" panose="020B0709000202000203" pitchFamily="49" charset="0"/>
              </a:rPr>
              <a:t>'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⎕</a:t>
            </a:r>
            <a:r>
              <a:rPr lang="en-US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JSON⍠</a:t>
            </a:r>
            <a:r>
              <a:rPr lang="en-US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'Dialect</a:t>
            </a:r>
            <a:r>
              <a:rPr lang="en-US" dirty="0">
                <a:solidFill>
                  <a:srgbClr val="494949"/>
                </a:solidFill>
                <a:latin typeface="APL385 Unicode" panose="020B0709000202000203" pitchFamily="49" charset="0"/>
              </a:rPr>
              <a:t>'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⎕R</a:t>
            </a:r>
            <a:r>
              <a:rPr lang="en-US" dirty="0"/>
              <a:t>/</a:t>
            </a: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⎕S</a:t>
            </a:r>
            <a:r>
              <a:rPr lang="en-US" dirty="0">
                <a:solidFill>
                  <a:srgbClr val="494949"/>
                </a:solidFill>
                <a:latin typeface="APL385 Unicode" panose="020B0709000202000203" pitchFamily="49" charset="0"/>
              </a:rPr>
              <a:t>'\f&amp;'</a:t>
            </a: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⍠</a:t>
            </a:r>
            <a:r>
              <a:rPr lang="en-US" dirty="0">
                <a:solidFill>
                  <a:srgbClr val="494949"/>
                </a:solidFill>
                <a:latin typeface="APL385 Unicode" panose="020B0709000202000203" pitchFamily="49" charset="0"/>
              </a:rPr>
              <a:t>'Regex'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⎕NPUT⍠</a:t>
            </a:r>
            <a:r>
              <a:rPr lang="en-US" dirty="0">
                <a:solidFill>
                  <a:srgbClr val="494949"/>
                </a:solidFill>
                <a:latin typeface="APL385 Unicode" panose="020B0709000202000203" pitchFamily="49" charset="0"/>
              </a:rPr>
              <a:t>'NEOL'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⍸</a:t>
            </a:r>
            <a:r>
              <a:rPr lang="en-US" dirty="0">
                <a:latin typeface="APL385 Unicode" panose="020B0709000202000203" pitchFamily="49" charset="0"/>
              </a:rPr>
              <a:t>Y</a:t>
            </a:r>
          </a:p>
          <a:p>
            <a:pPr marL="0" indent="0">
              <a:buNone/>
            </a:pPr>
            <a:r>
              <a:rPr lang="en-US" dirty="0">
                <a:latin typeface="APL385 Unicode" panose="020B0709000202000203" pitchFamily="49" charset="0"/>
              </a:rPr>
              <a:t>X</a:t>
            </a: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⊂</a:t>
            </a:r>
            <a:r>
              <a:rPr lang="en-US" dirty="0">
                <a:latin typeface="APL385 Unicode" panose="020B0709000202000203" pitchFamily="49" charset="0"/>
              </a:rPr>
              <a:t>Y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↑[</a:t>
            </a:r>
            <a:r>
              <a:rPr lang="en-US" dirty="0">
                <a:latin typeface="APL385 Unicode" panose="020B0709000202000203" pitchFamily="49" charset="0"/>
              </a:rPr>
              <a:t>k</a:t>
            </a: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]</a:t>
            </a:r>
            <a:r>
              <a:rPr lang="en-US" dirty="0">
                <a:latin typeface="APL385 Unicode" panose="020B0709000202000203" pitchFamily="49" charset="0"/>
              </a:rPr>
              <a:t>Y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9A644CF-0B1E-4302-8FD3-8FD98F41E847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5929200" y="2917869"/>
            <a:ext cx="3214800" cy="2225631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84257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AEF9D-D291-4DB1-8A1D-685B725CE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531" y="771550"/>
            <a:ext cx="8379244" cy="3847046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endParaRPr lang="en-US" sz="3600" b="1" dirty="0">
              <a:latin typeface="Titillium Web" panose="00000500000000000000" pitchFamily="2" charset="0"/>
            </a:endParaRPr>
          </a:p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r>
              <a:rPr lang="en-US" sz="3600" b="1" dirty="0">
                <a:latin typeface="Titillium Web" panose="00000500000000000000" pitchFamily="2" charset="0"/>
              </a:rPr>
              <a:t>Analysis of indices</a:t>
            </a:r>
          </a:p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r>
              <a:rPr lang="da-DK" sz="3600" baseline="30000" dirty="0"/>
              <a:t>Using Inverse Where</a:t>
            </a:r>
            <a:r>
              <a:rPr lang="da-DK" sz="3600" dirty="0"/>
              <a:t> </a:t>
            </a:r>
            <a:endParaRPr lang="en-US" sz="3600" b="1" dirty="0">
              <a:solidFill>
                <a:srgbClr val="0000FF"/>
              </a:solidFill>
              <a:latin typeface="APL385 Unicode" panose="020B0709000202000203" pitchFamily="49" charset="0"/>
            </a:endParaRPr>
          </a:p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r>
              <a:rPr lang="en-US" sz="3600" dirty="0">
                <a:solidFill>
                  <a:srgbClr val="0000FF"/>
                </a:solidFill>
                <a:latin typeface="APL385 Unicode" panose="020B0709000202000203" pitchFamily="49" charset="0"/>
              </a:rPr>
              <a:t>⍸⍣</a:t>
            </a:r>
            <a:r>
              <a:rPr lang="en-US" sz="3600" dirty="0">
                <a:solidFill>
                  <a:srgbClr val="494949"/>
                </a:solidFill>
                <a:latin typeface="APL385 Unicode" panose="020B0709000202000203" pitchFamily="49" charset="0"/>
              </a:rPr>
              <a:t>¯1</a:t>
            </a:r>
            <a:endParaRPr lang="en-US" sz="3600" b="1" dirty="0">
              <a:solidFill>
                <a:srgbClr val="0000FF"/>
              </a:solidFill>
              <a:latin typeface="APL385 Unicode" panose="020B0709000202000203" pitchFamily="49" charset="0"/>
            </a:endParaRPr>
          </a:p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endParaRPr lang="da-DK" sz="2400" b="1" dirty="0">
              <a:solidFill>
                <a:srgbClr val="0000FF"/>
              </a:solidFill>
              <a:latin typeface="APL385 Unicode" panose="020B0709000202000203" pitchFamily="49" charset="0"/>
            </a:endParaRPr>
          </a:p>
        </p:txBody>
      </p:sp>
      <p:sp>
        <p:nvSpPr>
          <p:cNvPr id="4" name="PiP">
            <a:extLst>
              <a:ext uri="{FF2B5EF4-FFF2-40B4-BE49-F238E27FC236}">
                <a16:creationId xmlns:a16="http://schemas.microsoft.com/office/drawing/2014/main" id="{98E3A286-49AA-4DB1-9A2F-6834ABC55744}"/>
              </a:ext>
            </a:extLst>
          </p:cNvPr>
          <p:cNvSpPr txBox="1"/>
          <p:nvPr/>
        </p:nvSpPr>
        <p:spPr>
          <a:xfrm>
            <a:off x="5929200" y="2917869"/>
            <a:ext cx="3214800" cy="2225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63204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7BB04-F697-4219-BF54-058B09D49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Use case: Analysis of indices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B81363-7B7D-43CC-82A6-891265588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446625"/>
            <a:ext cx="12529393" cy="351039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      values  </a:t>
            </a:r>
            <a:r>
              <a:rPr lang="en-US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US" sz="2000" dirty="0">
                <a:latin typeface="APL385 Unicode" panose="020B0709000202000203" pitchFamily="49" charset="0"/>
              </a:rPr>
              <a:t> </a:t>
            </a:r>
            <a:r>
              <a:rPr lang="en-US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3 14 15 35 65 89 92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      cutoffs </a:t>
            </a:r>
            <a:r>
              <a:rPr lang="en-US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US" sz="2000" dirty="0">
                <a:latin typeface="APL385 Unicode" panose="020B0709000202000203" pitchFamily="49" charset="0"/>
              </a:rPr>
              <a:t> </a:t>
            </a:r>
            <a:r>
              <a:rPr lang="en-US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0 20 40 60 80 100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      ⎕</a:t>
            </a:r>
            <a:r>
              <a:rPr lang="en-US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US" sz="2000" dirty="0">
                <a:latin typeface="APL385 Unicode" panose="020B0709000202000203" pitchFamily="49" charset="0"/>
              </a:rPr>
              <a:t> bins </a:t>
            </a:r>
            <a:r>
              <a:rPr lang="en-US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US" sz="2000" dirty="0">
                <a:latin typeface="APL385 Unicode" panose="020B0709000202000203" pitchFamily="49" charset="0"/>
              </a:rPr>
              <a:t> </a:t>
            </a:r>
            <a:r>
              <a:rPr lang="en-US" sz="2000" dirty="0" err="1">
                <a:latin typeface="APL385 Unicode" panose="020B0709000202000203" pitchFamily="49" charset="0"/>
              </a:rPr>
              <a:t>cutoffs</a:t>
            </a:r>
            <a:r>
              <a:rPr lang="en-US" sz="2000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⍸</a:t>
            </a:r>
            <a:r>
              <a:rPr lang="en-US" sz="2000" dirty="0" err="1">
                <a:latin typeface="APL385 Unicode" panose="020B0709000202000203" pitchFamily="49" charset="0"/>
              </a:rPr>
              <a:t>values</a:t>
            </a:r>
            <a:endParaRPr lang="en-US" sz="2000" dirty="0"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1 1 1 2 4 5 5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      </a:t>
            </a:r>
            <a:r>
              <a:rPr lang="en-US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≢⍤⊢⌸</a:t>
            </a:r>
            <a:r>
              <a:rPr lang="en-US" sz="2000" dirty="0">
                <a:latin typeface="APL385 Unicode" panose="020B0709000202000203" pitchFamily="49" charset="0"/>
              </a:rPr>
              <a:t> bins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3 1 1 2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sz="2000" dirty="0">
                <a:latin typeface="APL385 Unicode" panose="020B0709000202000203" pitchFamily="49" charset="0"/>
              </a:rPr>
              <a:t>      </a:t>
            </a:r>
            <a:r>
              <a:rPr lang="de-DE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∪</a:t>
            </a:r>
            <a:r>
              <a:rPr lang="de-DE" sz="2000" dirty="0">
                <a:latin typeface="APL385 Unicode" panose="020B0709000202000203" pitchFamily="49" charset="0"/>
              </a:rPr>
              <a:t> </a:t>
            </a:r>
            <a:r>
              <a:rPr lang="de-DE" sz="2000" dirty="0" err="1">
                <a:latin typeface="APL385 Unicode" panose="020B0709000202000203" pitchFamily="49" charset="0"/>
              </a:rPr>
              <a:t>bins</a:t>
            </a:r>
            <a:endParaRPr lang="de-DE" sz="2000" dirty="0"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de-DE" sz="2000" dirty="0">
                <a:latin typeface="APL385 Unicode" panose="020B0709000202000203" pitchFamily="49" charset="0"/>
              </a:rPr>
              <a:t>1 2 4 5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>
              <a:latin typeface="APL385 Unicode" panose="020B0709000202000203" pitchFamily="49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3D9B4A-829D-4692-8DA4-53DB8C3E521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1C2AE9A-BC75-4AA5-A942-9638537D3DB0}"/>
              </a:ext>
            </a:extLst>
          </p:cNvPr>
          <p:cNvSpPr txBox="1"/>
          <p:nvPr/>
        </p:nvSpPr>
        <p:spPr>
          <a:xfrm>
            <a:off x="716810" y="3501903"/>
            <a:ext cx="45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FF0000"/>
                </a:solidFill>
                <a:latin typeface="IBM Plex Mono Light" panose="020B0409050203000203" pitchFamily="49" charset="0"/>
              </a:rPr>
              <a:t>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E5EF11A-EC9E-4BE0-BF5B-2DD402EE8FD4}"/>
              </a:ext>
            </a:extLst>
          </p:cNvPr>
          <p:cNvSpPr txBox="1"/>
          <p:nvPr/>
        </p:nvSpPr>
        <p:spPr>
          <a:xfrm>
            <a:off x="1319878" y="3501903"/>
            <a:ext cx="45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FF0000"/>
                </a:solidFill>
                <a:latin typeface="IBM Plex Mono Light" panose="020B0409050203000203" pitchFamily="49" charset="0"/>
              </a:rPr>
              <a:t>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2CF15E7-9B08-4D7B-804C-80E0C62DF23F}"/>
              </a:ext>
            </a:extLst>
          </p:cNvPr>
          <p:cNvSpPr txBox="1"/>
          <p:nvPr/>
        </p:nvSpPr>
        <p:spPr>
          <a:xfrm>
            <a:off x="3311860" y="1671650"/>
            <a:ext cx="45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FF0000"/>
                </a:solidFill>
                <a:latin typeface="IBM Plex Mono Light" panose="020B0409050203000203" pitchFamily="49" charset="0"/>
              </a:rPr>
              <a:t>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DBEF660-FB7B-42C8-ADB6-3685FB870BA2}"/>
              </a:ext>
            </a:extLst>
          </p:cNvPr>
          <p:cNvSpPr txBox="1"/>
          <p:nvPr/>
        </p:nvSpPr>
        <p:spPr>
          <a:xfrm>
            <a:off x="5292080" y="1671650"/>
            <a:ext cx="45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FF0000"/>
                </a:solidFill>
                <a:latin typeface="IBM Plex Mono Light" panose="020B0409050203000203" pitchFamily="49" charset="0"/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3362048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7BB04-F697-4219-BF54-058B09D49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Use case: Analysis of indices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B81363-7B7D-43CC-82A6-891265588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446625"/>
            <a:ext cx="12529393" cy="351039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      values  </a:t>
            </a:r>
            <a:r>
              <a:rPr lang="en-US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US" sz="2000" dirty="0">
                <a:latin typeface="APL385 Unicode" panose="020B0709000202000203" pitchFamily="49" charset="0"/>
              </a:rPr>
              <a:t> </a:t>
            </a:r>
            <a:r>
              <a:rPr lang="en-US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3 14 15 35 65 89 92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      cutoffs </a:t>
            </a:r>
            <a:r>
              <a:rPr lang="en-US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US" sz="2000" dirty="0">
                <a:latin typeface="APL385 Unicode" panose="020B0709000202000203" pitchFamily="49" charset="0"/>
              </a:rPr>
              <a:t> </a:t>
            </a:r>
            <a:r>
              <a:rPr lang="en-US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0 20 40 60 80 100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      ⎕</a:t>
            </a:r>
            <a:r>
              <a:rPr lang="en-US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US" sz="2000" dirty="0">
                <a:latin typeface="APL385 Unicode" panose="020B0709000202000203" pitchFamily="49" charset="0"/>
              </a:rPr>
              <a:t> bins </a:t>
            </a:r>
            <a:r>
              <a:rPr lang="en-US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US" sz="2000" dirty="0">
                <a:latin typeface="APL385 Unicode" panose="020B0709000202000203" pitchFamily="49" charset="0"/>
              </a:rPr>
              <a:t> </a:t>
            </a:r>
            <a:r>
              <a:rPr lang="en-US" sz="2000" dirty="0" err="1">
                <a:latin typeface="APL385 Unicode" panose="020B0709000202000203" pitchFamily="49" charset="0"/>
              </a:rPr>
              <a:t>cutoffs</a:t>
            </a:r>
            <a:r>
              <a:rPr lang="en-US" sz="2000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⍸</a:t>
            </a:r>
            <a:r>
              <a:rPr lang="en-US" sz="2000" dirty="0" err="1">
                <a:latin typeface="APL385 Unicode" panose="020B0709000202000203" pitchFamily="49" charset="0"/>
              </a:rPr>
              <a:t>values</a:t>
            </a:r>
            <a:endParaRPr lang="en-US" sz="2000" dirty="0"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1 1 1 2 4 5 5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      </a:t>
            </a:r>
            <a:r>
              <a:rPr lang="en-US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⍸⍣</a:t>
            </a:r>
            <a:r>
              <a:rPr lang="en-US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¯1 </a:t>
            </a:r>
            <a:r>
              <a:rPr lang="en-US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⊢ </a:t>
            </a:r>
            <a:r>
              <a:rPr lang="en-US" sz="2000" dirty="0">
                <a:latin typeface="APL385 Unicode" panose="020B0709000202000203" pitchFamily="49" charset="0"/>
              </a:rPr>
              <a:t>bins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3 1 0 1 2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>
              <a:latin typeface="APL385 Unicode" panose="020B0709000202000203" pitchFamily="49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3D9B4A-829D-4692-8DA4-53DB8C3E521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895370-840A-42BA-8B9D-C019794C068B}"/>
              </a:ext>
            </a:extLst>
          </p:cNvPr>
          <p:cNvSpPr txBox="1"/>
          <p:nvPr/>
        </p:nvSpPr>
        <p:spPr>
          <a:xfrm>
            <a:off x="1646675" y="2896899"/>
            <a:ext cx="45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FF0000"/>
                </a:solidFill>
                <a:latin typeface="IBM Plex Mono Light" panose="020B0409050203000203" pitchFamily="49" charset="0"/>
              </a:rPr>
              <a:t>I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C9A45A-A924-48F8-AB34-E3F78CBB9E1F}"/>
              </a:ext>
            </a:extLst>
          </p:cNvPr>
          <p:cNvSpPr txBox="1"/>
          <p:nvPr/>
        </p:nvSpPr>
        <p:spPr>
          <a:xfrm>
            <a:off x="5292080" y="1671650"/>
            <a:ext cx="45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FF0000"/>
                </a:solidFill>
                <a:latin typeface="IBM Plex Mono Light" panose="020B0409050203000203" pitchFamily="49" charset="0"/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4019826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7BB04-F697-4219-BF54-058B09D49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Use case: Analysis of indices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B81363-7B7D-43CC-82A6-891265588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446625"/>
            <a:ext cx="12529393" cy="351039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      values  </a:t>
            </a:r>
            <a:r>
              <a:rPr lang="en-US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US" sz="2000" dirty="0">
                <a:latin typeface="APL385 Unicode" panose="020B0709000202000203" pitchFamily="49" charset="0"/>
              </a:rPr>
              <a:t> </a:t>
            </a:r>
            <a:r>
              <a:rPr lang="en-US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3 14 15 35 65 89 92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      cutoffs </a:t>
            </a:r>
            <a:r>
              <a:rPr lang="en-US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US" sz="2000" dirty="0">
                <a:latin typeface="APL385 Unicode" panose="020B0709000202000203" pitchFamily="49" charset="0"/>
              </a:rPr>
              <a:t> </a:t>
            </a:r>
            <a:r>
              <a:rPr lang="en-US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0 20 40 60 80 100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      ⎕</a:t>
            </a:r>
            <a:r>
              <a:rPr lang="en-US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US" sz="2000" dirty="0">
                <a:latin typeface="APL385 Unicode" panose="020B0709000202000203" pitchFamily="49" charset="0"/>
              </a:rPr>
              <a:t> bins </a:t>
            </a:r>
            <a:r>
              <a:rPr lang="en-US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US" sz="2000" dirty="0">
                <a:latin typeface="APL385 Unicode" panose="020B0709000202000203" pitchFamily="49" charset="0"/>
              </a:rPr>
              <a:t> </a:t>
            </a:r>
            <a:r>
              <a:rPr lang="en-US" sz="2000" dirty="0" err="1">
                <a:latin typeface="APL385 Unicode" panose="020B0709000202000203" pitchFamily="49" charset="0"/>
              </a:rPr>
              <a:t>cutoffs</a:t>
            </a:r>
            <a:r>
              <a:rPr lang="en-US" sz="2000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⍸</a:t>
            </a:r>
            <a:r>
              <a:rPr lang="en-US" sz="2000" dirty="0" err="1">
                <a:latin typeface="APL385 Unicode" panose="020B0709000202000203" pitchFamily="49" charset="0"/>
              </a:rPr>
              <a:t>values</a:t>
            </a:r>
            <a:endParaRPr lang="en-US" sz="2000" dirty="0"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1 1 1 2 4 5 5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      </a:t>
            </a:r>
            <a:r>
              <a:rPr lang="en-US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(≢</a:t>
            </a:r>
            <a:r>
              <a:rPr lang="en-US" sz="2000" dirty="0">
                <a:latin typeface="APL385 Unicode" panose="020B0709000202000203" pitchFamily="49" charset="0"/>
              </a:rPr>
              <a:t>cutoffs</a:t>
            </a:r>
            <a:r>
              <a:rPr lang="en-US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)↑ ⍸⍣</a:t>
            </a:r>
            <a:r>
              <a:rPr lang="en-US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¯1 </a:t>
            </a:r>
            <a:r>
              <a:rPr lang="en-US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⊢ </a:t>
            </a:r>
            <a:r>
              <a:rPr lang="en-US" sz="2000" dirty="0">
                <a:latin typeface="APL385 Unicode" panose="020B0709000202000203" pitchFamily="49" charset="0"/>
              </a:rPr>
              <a:t>bins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3 1 0 1 2 0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>
              <a:latin typeface="APL385 Unicode" panose="020B0709000202000203" pitchFamily="49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3D9B4A-829D-4692-8DA4-53DB8C3E521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99253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AEF9D-D291-4DB1-8A1D-685B725CE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531" y="771550"/>
            <a:ext cx="8379244" cy="3847046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endParaRPr lang="en-US" sz="3600" b="1" dirty="0">
              <a:latin typeface="Titillium Web" panose="00000500000000000000" pitchFamily="2" charset="0"/>
            </a:endParaRPr>
          </a:p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r>
              <a:rPr lang="en-US" sz="3600" b="1" dirty="0">
                <a:latin typeface="Titillium Web" panose="00000500000000000000" pitchFamily="2" charset="0"/>
              </a:rPr>
              <a:t>Reconstruction of masks</a:t>
            </a:r>
          </a:p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r>
              <a:rPr lang="da-DK" sz="3600" baseline="30000" dirty="0"/>
              <a:t>Using Inverse Where</a:t>
            </a:r>
            <a:r>
              <a:rPr lang="da-DK" sz="3600" dirty="0"/>
              <a:t> </a:t>
            </a:r>
            <a:endParaRPr lang="en-US" sz="3600" b="1" dirty="0">
              <a:solidFill>
                <a:srgbClr val="0000FF"/>
              </a:solidFill>
              <a:latin typeface="APL385 Unicode" panose="020B0709000202000203" pitchFamily="49" charset="0"/>
            </a:endParaRPr>
          </a:p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r>
              <a:rPr lang="en-US" sz="3600" dirty="0">
                <a:solidFill>
                  <a:srgbClr val="0000FF"/>
                </a:solidFill>
                <a:latin typeface="APL385 Unicode" panose="020B0709000202000203" pitchFamily="49" charset="0"/>
              </a:rPr>
              <a:t>⍸⍣</a:t>
            </a:r>
            <a:r>
              <a:rPr lang="en-US" sz="3600" dirty="0">
                <a:solidFill>
                  <a:srgbClr val="494949"/>
                </a:solidFill>
                <a:latin typeface="APL385 Unicode" panose="020B0709000202000203" pitchFamily="49" charset="0"/>
              </a:rPr>
              <a:t>¯1</a:t>
            </a:r>
            <a:endParaRPr lang="en-US" sz="3600" b="1" dirty="0">
              <a:solidFill>
                <a:srgbClr val="0000FF"/>
              </a:solidFill>
              <a:latin typeface="APL385 Unicode" panose="020B0709000202000203" pitchFamily="49" charset="0"/>
            </a:endParaRPr>
          </a:p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endParaRPr lang="da-DK" sz="2400" b="1" dirty="0">
              <a:solidFill>
                <a:srgbClr val="0000FF"/>
              </a:solidFill>
              <a:latin typeface="APL385 Unicode" panose="020B0709000202000203" pitchFamily="49" charset="0"/>
            </a:endParaRPr>
          </a:p>
        </p:txBody>
      </p:sp>
      <p:sp>
        <p:nvSpPr>
          <p:cNvPr id="4" name="PiP">
            <a:extLst>
              <a:ext uri="{FF2B5EF4-FFF2-40B4-BE49-F238E27FC236}">
                <a16:creationId xmlns:a16="http://schemas.microsoft.com/office/drawing/2014/main" id="{98E3A286-49AA-4DB1-9A2F-6834ABC55744}"/>
              </a:ext>
            </a:extLst>
          </p:cNvPr>
          <p:cNvSpPr txBox="1"/>
          <p:nvPr/>
        </p:nvSpPr>
        <p:spPr>
          <a:xfrm>
            <a:off x="5929200" y="2917869"/>
            <a:ext cx="3214800" cy="2225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9844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7BB04-F697-4219-BF54-058B09D49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Use case: Reconstruction of masks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B81363-7B7D-43CC-82A6-891265588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446625"/>
            <a:ext cx="12529393" cy="351039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      data </a:t>
            </a:r>
            <a:r>
              <a:rPr lang="en-US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US" sz="2000" dirty="0">
                <a:latin typeface="APL385 Unicode" panose="020B0709000202000203" pitchFamily="49" charset="0"/>
              </a:rPr>
              <a:t> </a:t>
            </a:r>
            <a:r>
              <a:rPr lang="en-US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'Mississippi'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      </a:t>
            </a:r>
            <a:r>
              <a:rPr lang="en-US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(∪∘.≡⊢) </a:t>
            </a:r>
            <a:r>
              <a:rPr lang="en-US" sz="2000" dirty="0">
                <a:latin typeface="APL385 Unicode" panose="020B0709000202000203" pitchFamily="49" charset="0"/>
              </a:rPr>
              <a:t>data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1 0 0 0 0 0 0 0 0 0 0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0 1 0 0 1 0 0 1 0 0 1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0 0 1 1 0 1 1 0 0 0 0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0 0 0 0 0 0 0 0 1 1 0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>
              <a:latin typeface="APL385 Unicode" panose="020B0709000202000203" pitchFamily="49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3D9B4A-829D-4692-8DA4-53DB8C3E521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8E4E526-315D-432C-A5CD-3D8523B4AEDD}"/>
              </a:ext>
            </a:extLst>
          </p:cNvPr>
          <p:cNvGrpSpPr/>
          <p:nvPr/>
        </p:nvGrpSpPr>
        <p:grpSpPr>
          <a:xfrm>
            <a:off x="6454552" y="1302122"/>
            <a:ext cx="2205245" cy="1579743"/>
            <a:chOff x="5137818" y="1258376"/>
            <a:chExt cx="3378328" cy="1411613"/>
          </a:xfrm>
        </p:grpSpPr>
        <p:sp>
          <p:nvSpPr>
            <p:cNvPr id="15" name="Speech Bubble: Oval 14">
              <a:extLst>
                <a:ext uri="{FF2B5EF4-FFF2-40B4-BE49-F238E27FC236}">
                  <a16:creationId xmlns:a16="http://schemas.microsoft.com/office/drawing/2014/main" id="{8A959B4B-5720-4429-99BD-B6F29E4B2C5E}"/>
                </a:ext>
              </a:extLst>
            </p:cNvPr>
            <p:cNvSpPr/>
            <p:nvPr/>
          </p:nvSpPr>
          <p:spPr>
            <a:xfrm>
              <a:off x="5137818" y="1258376"/>
              <a:ext cx="3378328" cy="1411613"/>
            </a:xfrm>
            <a:prstGeom prst="wedgeEllipseCallout">
              <a:avLst>
                <a:gd name="adj1" fmla="val -73794"/>
                <a:gd name="adj2" fmla="val -7975"/>
              </a:avLst>
            </a:prstGeom>
            <a:solidFill>
              <a:schemeClr val="bg1"/>
            </a:solidFill>
            <a:ln>
              <a:solidFill>
                <a:srgbClr val="F5822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 sz="2400" dirty="0">
                <a:solidFill>
                  <a:schemeClr val="accent6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2B07456-05DA-4F24-9420-3516B6F84BA9}"/>
                </a:ext>
              </a:extLst>
            </p:cNvPr>
            <p:cNvSpPr/>
            <p:nvPr/>
          </p:nvSpPr>
          <p:spPr>
            <a:xfrm>
              <a:off x="5157065" y="1356615"/>
              <a:ext cx="3339834" cy="1215135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2400" dirty="0">
                  <a:solidFill>
                    <a:schemeClr val="accent6">
                      <a:lumMod val="75000"/>
                    </a:schemeClr>
                  </a:solidFill>
                  <a:latin typeface="APL385 Unicode" panose="020B0709000202000203" pitchFamily="49" charset="0"/>
                  <a:cs typeface="MV Boli" panose="02000500030200090000" pitchFamily="2" charset="0"/>
                </a:rPr>
                <a:t>=data</a:t>
              </a:r>
              <a:endParaRPr lang="en-GB" sz="2400" dirty="0">
                <a:solidFill>
                  <a:schemeClr val="accent6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endParaRPr>
            </a:p>
            <a:p>
              <a:pPr algn="ctr"/>
              <a:r>
                <a:rPr lang="en-GB" sz="2400" dirty="0">
                  <a:solidFill>
                    <a:schemeClr val="accent6">
                      <a:lumMod val="75000"/>
                    </a:schemeClr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in Iverson's</a:t>
              </a:r>
              <a:br>
                <a:rPr lang="en-GB" sz="2400" dirty="0">
                  <a:solidFill>
                    <a:schemeClr val="accent6">
                      <a:lumMod val="75000"/>
                    </a:schemeClr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</a:br>
              <a:r>
                <a:rPr lang="en-GB" sz="2400" dirty="0">
                  <a:solidFill>
                    <a:schemeClr val="accent6">
                      <a:lumMod val="75000"/>
                    </a:schemeClr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A Dictionary</a:t>
              </a:r>
            </a:p>
            <a:p>
              <a:pPr algn="ctr"/>
              <a:r>
                <a:rPr lang="en-GB" sz="2400" dirty="0">
                  <a:solidFill>
                    <a:schemeClr val="accent6">
                      <a:lumMod val="75000"/>
                    </a:schemeClr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of APL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03831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7BB04-F697-4219-BF54-058B09D49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Use case: Reconstruction of masks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B81363-7B7D-43CC-82A6-891265588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446625"/>
            <a:ext cx="12529393" cy="351039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      data </a:t>
            </a:r>
            <a:r>
              <a:rPr lang="en-US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US" sz="2000" dirty="0">
                <a:latin typeface="APL385 Unicode" panose="020B0709000202000203" pitchFamily="49" charset="0"/>
              </a:rPr>
              <a:t> </a:t>
            </a:r>
            <a:r>
              <a:rPr lang="en-US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'Mississippi'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      </a:t>
            </a:r>
            <a:r>
              <a:rPr lang="en-US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(</a:t>
            </a:r>
            <a:r>
              <a:rPr lang="en-US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'≡'</a:t>
            </a:r>
            <a:r>
              <a:rPr lang="en-US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,∪</a:t>
            </a:r>
            <a:r>
              <a:rPr lang="en-US" sz="2000" dirty="0">
                <a:latin typeface="APL385 Unicode" panose="020B0709000202000203" pitchFamily="49" charset="0"/>
              </a:rPr>
              <a:t>data</a:t>
            </a:r>
            <a:r>
              <a:rPr lang="en-US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) ,</a:t>
            </a:r>
            <a:r>
              <a:rPr lang="en-US" sz="2000" dirty="0">
                <a:latin typeface="APL385 Unicode" panose="020B0709000202000203" pitchFamily="49" charset="0"/>
              </a:rPr>
              <a:t> data </a:t>
            </a:r>
            <a:r>
              <a:rPr lang="en-US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⍪</a:t>
            </a:r>
            <a:r>
              <a:rPr lang="en-US" sz="2000" dirty="0">
                <a:latin typeface="APL385 Unicode" panose="020B0709000202000203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(∪∘.≡⊢)</a:t>
            </a:r>
            <a:r>
              <a:rPr lang="en-US" sz="2000" dirty="0">
                <a:latin typeface="APL385 Unicode" panose="020B0709000202000203" pitchFamily="49" charset="0"/>
              </a:rPr>
              <a:t>data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≡ M </a:t>
            </a:r>
            <a:r>
              <a:rPr lang="en-US" sz="2000" dirty="0" err="1">
                <a:latin typeface="APL385 Unicode" panose="020B0709000202000203" pitchFamily="49" charset="0"/>
              </a:rPr>
              <a:t>i</a:t>
            </a:r>
            <a:r>
              <a:rPr lang="en-US" sz="2000" dirty="0">
                <a:latin typeface="APL385 Unicode" panose="020B0709000202000203" pitchFamily="49" charset="0"/>
              </a:rPr>
              <a:t> s </a:t>
            </a:r>
            <a:r>
              <a:rPr lang="en-US" sz="2000" dirty="0" err="1">
                <a:latin typeface="APL385 Unicode" panose="020B0709000202000203" pitchFamily="49" charset="0"/>
              </a:rPr>
              <a:t>s</a:t>
            </a:r>
            <a:r>
              <a:rPr lang="en-US" sz="2000" dirty="0">
                <a:latin typeface="APL385 Unicode" panose="020B0709000202000203" pitchFamily="49" charset="0"/>
              </a:rPr>
              <a:t> </a:t>
            </a:r>
            <a:r>
              <a:rPr lang="en-US" sz="2000" dirty="0" err="1">
                <a:latin typeface="APL385 Unicode" panose="020B0709000202000203" pitchFamily="49" charset="0"/>
              </a:rPr>
              <a:t>i</a:t>
            </a:r>
            <a:r>
              <a:rPr lang="en-US" sz="2000" dirty="0">
                <a:latin typeface="APL385 Unicode" panose="020B0709000202000203" pitchFamily="49" charset="0"/>
              </a:rPr>
              <a:t> s </a:t>
            </a:r>
            <a:r>
              <a:rPr lang="en-US" sz="2000" dirty="0" err="1">
                <a:latin typeface="APL385 Unicode" panose="020B0709000202000203" pitchFamily="49" charset="0"/>
              </a:rPr>
              <a:t>s</a:t>
            </a:r>
            <a:r>
              <a:rPr lang="en-US" sz="2000" dirty="0">
                <a:latin typeface="APL385 Unicode" panose="020B0709000202000203" pitchFamily="49" charset="0"/>
              </a:rPr>
              <a:t> </a:t>
            </a:r>
            <a:r>
              <a:rPr lang="en-US" sz="2000" dirty="0" err="1">
                <a:latin typeface="APL385 Unicode" panose="020B0709000202000203" pitchFamily="49" charset="0"/>
              </a:rPr>
              <a:t>i</a:t>
            </a:r>
            <a:r>
              <a:rPr lang="en-US" sz="2000" dirty="0">
                <a:latin typeface="APL385 Unicode" panose="020B0709000202000203" pitchFamily="49" charset="0"/>
              </a:rPr>
              <a:t> p </a:t>
            </a:r>
            <a:r>
              <a:rPr lang="en-US" sz="2000" dirty="0" err="1">
                <a:latin typeface="APL385 Unicode" panose="020B0709000202000203" pitchFamily="49" charset="0"/>
              </a:rPr>
              <a:t>p</a:t>
            </a:r>
            <a:r>
              <a:rPr lang="en-US" sz="2000" dirty="0">
                <a:latin typeface="APL385 Unicode" panose="020B0709000202000203" pitchFamily="49" charset="0"/>
              </a:rPr>
              <a:t> </a:t>
            </a:r>
            <a:r>
              <a:rPr lang="en-US" sz="2000" dirty="0" err="1">
                <a:latin typeface="APL385 Unicode" panose="020B0709000202000203" pitchFamily="49" charset="0"/>
              </a:rPr>
              <a:t>i</a:t>
            </a:r>
            <a:endParaRPr lang="en-US" sz="2000" dirty="0">
              <a:latin typeface="APL385 Unicode" panose="020B0709000202000203" pitchFamily="49" charset="0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M 1 0 0 0 0 0 0 0 0 0 0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000" dirty="0" err="1">
                <a:latin typeface="APL385 Unicode" panose="020B0709000202000203" pitchFamily="49" charset="0"/>
              </a:rPr>
              <a:t>i</a:t>
            </a:r>
            <a:r>
              <a:rPr lang="en-US" sz="2000" dirty="0">
                <a:latin typeface="APL385 Unicode" panose="020B0709000202000203" pitchFamily="49" charset="0"/>
              </a:rPr>
              <a:t> 0 1 0 0 1 0 0 1 0 0 1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s 0 0 1 1 0 1 1 0 0 0 0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p 0 0 0 0 0 0 0 0 1 1 0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>
              <a:latin typeface="APL385 Unicode" panose="020B0709000202000203" pitchFamily="49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3D9B4A-829D-4692-8DA4-53DB8C3E521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5F60AA9-8113-4286-871E-5058F4735C4B}"/>
              </a:ext>
            </a:extLst>
          </p:cNvPr>
          <p:cNvGrpSpPr/>
          <p:nvPr/>
        </p:nvGrpSpPr>
        <p:grpSpPr>
          <a:xfrm>
            <a:off x="6454552" y="1302122"/>
            <a:ext cx="2205245" cy="1579743"/>
            <a:chOff x="5137818" y="1258376"/>
            <a:chExt cx="3378328" cy="1411613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E01A430-B123-4C3B-A750-150ACED0B461}"/>
                </a:ext>
              </a:extLst>
            </p:cNvPr>
            <p:cNvSpPr/>
            <p:nvPr/>
          </p:nvSpPr>
          <p:spPr>
            <a:xfrm>
              <a:off x="5137818" y="1258376"/>
              <a:ext cx="3378328" cy="1411613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5822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 sz="2400" dirty="0">
                <a:solidFill>
                  <a:schemeClr val="accent6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26BFA85-3F97-4EDC-ADF7-899EF0CE65CA}"/>
                </a:ext>
              </a:extLst>
            </p:cNvPr>
            <p:cNvSpPr/>
            <p:nvPr/>
          </p:nvSpPr>
          <p:spPr>
            <a:xfrm>
              <a:off x="5157065" y="1356615"/>
              <a:ext cx="3339834" cy="1215135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2400" dirty="0">
                  <a:solidFill>
                    <a:schemeClr val="accent6">
                      <a:lumMod val="75000"/>
                    </a:schemeClr>
                  </a:solidFill>
                  <a:latin typeface="APL385 Unicode" panose="020B0709000202000203" pitchFamily="49" charset="0"/>
                  <a:cs typeface="MV Boli" panose="02000500030200090000" pitchFamily="2" charset="0"/>
                </a:rPr>
                <a:t>=data</a:t>
              </a:r>
              <a:endParaRPr lang="en-GB" sz="2400" dirty="0">
                <a:solidFill>
                  <a:schemeClr val="accent6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endParaRPr>
            </a:p>
            <a:p>
              <a:pPr algn="ctr"/>
              <a:r>
                <a:rPr lang="en-GB" sz="2400" dirty="0">
                  <a:solidFill>
                    <a:schemeClr val="accent6">
                      <a:lumMod val="75000"/>
                    </a:schemeClr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in Iverson's</a:t>
              </a:r>
              <a:br>
                <a:rPr lang="en-GB" sz="2400" dirty="0">
                  <a:solidFill>
                    <a:schemeClr val="accent6">
                      <a:lumMod val="75000"/>
                    </a:schemeClr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</a:br>
              <a:r>
                <a:rPr lang="en-GB" sz="2400" dirty="0">
                  <a:solidFill>
                    <a:schemeClr val="accent6">
                      <a:lumMod val="75000"/>
                    </a:schemeClr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A Dictionary</a:t>
              </a:r>
            </a:p>
            <a:p>
              <a:pPr algn="ctr"/>
              <a:r>
                <a:rPr lang="en-GB" sz="2400" dirty="0">
                  <a:solidFill>
                    <a:schemeClr val="accent6">
                      <a:lumMod val="75000"/>
                    </a:schemeClr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of APL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348404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7BB04-F697-4219-BF54-058B09D49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Use case: Reconstruction of masks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B81363-7B7D-43CC-82A6-891265588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446625"/>
            <a:ext cx="12529393" cy="351039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      data </a:t>
            </a:r>
            <a:r>
              <a:rPr lang="en-US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US" sz="2000" dirty="0">
                <a:latin typeface="APL385 Unicode" panose="020B0709000202000203" pitchFamily="49" charset="0"/>
              </a:rPr>
              <a:t> </a:t>
            </a:r>
            <a:r>
              <a:rPr lang="en-US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'Mississippi'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      </a:t>
            </a:r>
            <a:r>
              <a:rPr lang="en-US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((</a:t>
            </a:r>
            <a:r>
              <a:rPr lang="en-US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'≡'</a:t>
            </a:r>
            <a:r>
              <a:rPr lang="en-US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,∪) ,</a:t>
            </a:r>
            <a:r>
              <a:rPr lang="en-US" sz="2000" dirty="0">
                <a:latin typeface="APL385 Unicode" panose="020B0709000202000203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⊢</a:t>
            </a:r>
            <a:r>
              <a:rPr lang="en-US" sz="2000" dirty="0">
                <a:latin typeface="APL385 Unicode" panose="020B0709000202000203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⍪</a:t>
            </a:r>
            <a:r>
              <a:rPr lang="en-US" sz="2000" dirty="0">
                <a:latin typeface="APL385 Unicode" panose="020B0709000202000203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∪∘.≡⊢)</a:t>
            </a:r>
            <a:r>
              <a:rPr lang="en-US" sz="2000" dirty="0">
                <a:latin typeface="APL385 Unicode" panose="020B0709000202000203" pitchFamily="49" charset="0"/>
              </a:rPr>
              <a:t>data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≡ M </a:t>
            </a:r>
            <a:r>
              <a:rPr lang="en-US" sz="2000" dirty="0" err="1">
                <a:latin typeface="APL385 Unicode" panose="020B0709000202000203" pitchFamily="49" charset="0"/>
              </a:rPr>
              <a:t>i</a:t>
            </a:r>
            <a:r>
              <a:rPr lang="en-US" sz="2000" dirty="0">
                <a:latin typeface="APL385 Unicode" panose="020B0709000202000203" pitchFamily="49" charset="0"/>
              </a:rPr>
              <a:t> s </a:t>
            </a:r>
            <a:r>
              <a:rPr lang="en-US" sz="2000" dirty="0" err="1">
                <a:latin typeface="APL385 Unicode" panose="020B0709000202000203" pitchFamily="49" charset="0"/>
              </a:rPr>
              <a:t>s</a:t>
            </a:r>
            <a:r>
              <a:rPr lang="en-US" sz="2000" dirty="0">
                <a:latin typeface="APL385 Unicode" panose="020B0709000202000203" pitchFamily="49" charset="0"/>
              </a:rPr>
              <a:t> </a:t>
            </a:r>
            <a:r>
              <a:rPr lang="en-US" sz="2000" dirty="0" err="1">
                <a:latin typeface="APL385 Unicode" panose="020B0709000202000203" pitchFamily="49" charset="0"/>
              </a:rPr>
              <a:t>i</a:t>
            </a:r>
            <a:r>
              <a:rPr lang="en-US" sz="2000" dirty="0">
                <a:latin typeface="APL385 Unicode" panose="020B0709000202000203" pitchFamily="49" charset="0"/>
              </a:rPr>
              <a:t> s </a:t>
            </a:r>
            <a:r>
              <a:rPr lang="en-US" sz="2000" dirty="0" err="1">
                <a:latin typeface="APL385 Unicode" panose="020B0709000202000203" pitchFamily="49" charset="0"/>
              </a:rPr>
              <a:t>s</a:t>
            </a:r>
            <a:r>
              <a:rPr lang="en-US" sz="2000" dirty="0">
                <a:latin typeface="APL385 Unicode" panose="020B0709000202000203" pitchFamily="49" charset="0"/>
              </a:rPr>
              <a:t> </a:t>
            </a:r>
            <a:r>
              <a:rPr lang="en-US" sz="2000" dirty="0" err="1">
                <a:latin typeface="APL385 Unicode" panose="020B0709000202000203" pitchFamily="49" charset="0"/>
              </a:rPr>
              <a:t>i</a:t>
            </a:r>
            <a:r>
              <a:rPr lang="en-US" sz="2000" dirty="0">
                <a:latin typeface="APL385 Unicode" panose="020B0709000202000203" pitchFamily="49" charset="0"/>
              </a:rPr>
              <a:t> p </a:t>
            </a:r>
            <a:r>
              <a:rPr lang="en-US" sz="2000" dirty="0" err="1">
                <a:latin typeface="APL385 Unicode" panose="020B0709000202000203" pitchFamily="49" charset="0"/>
              </a:rPr>
              <a:t>p</a:t>
            </a:r>
            <a:r>
              <a:rPr lang="en-US" sz="2000" dirty="0">
                <a:latin typeface="APL385 Unicode" panose="020B0709000202000203" pitchFamily="49" charset="0"/>
              </a:rPr>
              <a:t> </a:t>
            </a:r>
            <a:r>
              <a:rPr lang="en-US" sz="2000" dirty="0" err="1">
                <a:latin typeface="APL385 Unicode" panose="020B0709000202000203" pitchFamily="49" charset="0"/>
              </a:rPr>
              <a:t>i</a:t>
            </a:r>
            <a:endParaRPr lang="en-US" sz="2000" dirty="0">
              <a:latin typeface="APL385 Unicode" panose="020B0709000202000203" pitchFamily="49" charset="0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M 1 0 0 0 0 0 0 0 0 0 0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000" dirty="0" err="1">
                <a:latin typeface="APL385 Unicode" panose="020B0709000202000203" pitchFamily="49" charset="0"/>
              </a:rPr>
              <a:t>i</a:t>
            </a:r>
            <a:r>
              <a:rPr lang="en-US" sz="2000" dirty="0">
                <a:latin typeface="APL385 Unicode" panose="020B0709000202000203" pitchFamily="49" charset="0"/>
              </a:rPr>
              <a:t> 0 1 0 0 1 0 0 1 0 0 1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s 0 0 1 1 0 1 1 0 0 0 0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p 0 0 0 0 0 0 0 0 1 1 0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>
              <a:latin typeface="APL385 Unicode" panose="020B0709000202000203" pitchFamily="49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3D9B4A-829D-4692-8DA4-53DB8C3E521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4D119C5-5D75-4DA3-AB51-F46FF132C634}"/>
              </a:ext>
            </a:extLst>
          </p:cNvPr>
          <p:cNvGrpSpPr/>
          <p:nvPr/>
        </p:nvGrpSpPr>
        <p:grpSpPr>
          <a:xfrm>
            <a:off x="6454552" y="1302122"/>
            <a:ext cx="2205245" cy="1579743"/>
            <a:chOff x="5137818" y="1258376"/>
            <a:chExt cx="3378328" cy="1411613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F521902-6935-4E54-9728-0C71B8DAE14E}"/>
                </a:ext>
              </a:extLst>
            </p:cNvPr>
            <p:cNvSpPr/>
            <p:nvPr/>
          </p:nvSpPr>
          <p:spPr>
            <a:xfrm>
              <a:off x="5137818" y="1258376"/>
              <a:ext cx="3378328" cy="1411613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5822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 sz="2400" dirty="0">
                <a:solidFill>
                  <a:schemeClr val="accent6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857B97A-C4BF-4380-8247-6CA45F64371E}"/>
                </a:ext>
              </a:extLst>
            </p:cNvPr>
            <p:cNvSpPr/>
            <p:nvPr/>
          </p:nvSpPr>
          <p:spPr>
            <a:xfrm>
              <a:off x="5157065" y="1356615"/>
              <a:ext cx="3339834" cy="1215135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2400" dirty="0">
                  <a:solidFill>
                    <a:schemeClr val="accent6">
                      <a:lumMod val="75000"/>
                    </a:schemeClr>
                  </a:solidFill>
                  <a:latin typeface="APL385 Unicode" panose="020B0709000202000203" pitchFamily="49" charset="0"/>
                  <a:cs typeface="MV Boli" panose="02000500030200090000" pitchFamily="2" charset="0"/>
                </a:rPr>
                <a:t>=data</a:t>
              </a:r>
              <a:endParaRPr lang="en-GB" sz="2400" dirty="0">
                <a:solidFill>
                  <a:schemeClr val="accent6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endParaRPr>
            </a:p>
            <a:p>
              <a:pPr algn="ctr"/>
              <a:r>
                <a:rPr lang="en-GB" sz="2400" dirty="0">
                  <a:solidFill>
                    <a:schemeClr val="accent6">
                      <a:lumMod val="75000"/>
                    </a:schemeClr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in Iverson's</a:t>
              </a:r>
              <a:br>
                <a:rPr lang="en-GB" sz="2400" dirty="0">
                  <a:solidFill>
                    <a:schemeClr val="accent6">
                      <a:lumMod val="75000"/>
                    </a:schemeClr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</a:br>
              <a:r>
                <a:rPr lang="en-GB" sz="2400" dirty="0">
                  <a:solidFill>
                    <a:schemeClr val="accent6">
                      <a:lumMod val="75000"/>
                    </a:schemeClr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A Dictionary</a:t>
              </a:r>
            </a:p>
            <a:p>
              <a:pPr algn="ctr"/>
              <a:r>
                <a:rPr lang="en-GB" sz="2400" dirty="0">
                  <a:solidFill>
                    <a:schemeClr val="accent6">
                      <a:lumMod val="75000"/>
                    </a:schemeClr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of APL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774843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7BB04-F697-4219-BF54-058B09D49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Use case: Reconstruction of masks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B81363-7B7D-43CC-82A6-891265588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446625"/>
            <a:ext cx="12529393" cy="351039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      data </a:t>
            </a:r>
            <a:r>
              <a:rPr lang="en-US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US" sz="2000" dirty="0">
                <a:latin typeface="APL385 Unicode" panose="020B0709000202000203" pitchFamily="49" charset="0"/>
              </a:rPr>
              <a:t> </a:t>
            </a:r>
            <a:r>
              <a:rPr lang="en-US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'Mississippi'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      </a:t>
            </a:r>
            <a:r>
              <a:rPr lang="en-US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⊢⌸ </a:t>
            </a:r>
            <a:r>
              <a:rPr lang="en-US" sz="2000" dirty="0">
                <a:latin typeface="APL385 Unicode" panose="020B0709000202000203" pitchFamily="49" charset="0"/>
              </a:rPr>
              <a:t>data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1  0 0  0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2  5 8 11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3  4 6  7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9 10 0  0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3D9B4A-829D-4692-8DA4-53DB8C3E521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5C7FA11-DF11-40E2-AE3A-B4BEF45A4555}"/>
              </a:ext>
            </a:extLst>
          </p:cNvPr>
          <p:cNvGrpSpPr/>
          <p:nvPr/>
        </p:nvGrpSpPr>
        <p:grpSpPr>
          <a:xfrm>
            <a:off x="6454552" y="1302122"/>
            <a:ext cx="2205245" cy="1579743"/>
            <a:chOff x="5137818" y="1258376"/>
            <a:chExt cx="3378328" cy="1411613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8B3E05A-89A5-4F8C-A15F-6D5CE470E4EF}"/>
                </a:ext>
              </a:extLst>
            </p:cNvPr>
            <p:cNvSpPr/>
            <p:nvPr/>
          </p:nvSpPr>
          <p:spPr>
            <a:xfrm>
              <a:off x="5137818" y="1258376"/>
              <a:ext cx="3378328" cy="1411613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5822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 sz="2400" dirty="0">
                <a:solidFill>
                  <a:schemeClr val="accent6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55F011F-2D1A-4503-A590-97AAF8810295}"/>
                </a:ext>
              </a:extLst>
            </p:cNvPr>
            <p:cNvSpPr/>
            <p:nvPr/>
          </p:nvSpPr>
          <p:spPr>
            <a:xfrm>
              <a:off x="5157065" y="1356615"/>
              <a:ext cx="3339834" cy="1215135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2400" dirty="0">
                  <a:solidFill>
                    <a:schemeClr val="accent6">
                      <a:lumMod val="75000"/>
                    </a:schemeClr>
                  </a:solidFill>
                  <a:latin typeface="APL385 Unicode" panose="020B0709000202000203" pitchFamily="49" charset="0"/>
                  <a:cs typeface="MV Boli" panose="02000500030200090000" pitchFamily="2" charset="0"/>
                </a:rPr>
                <a:t>=data</a:t>
              </a:r>
              <a:endParaRPr lang="en-GB" sz="2400" dirty="0">
                <a:solidFill>
                  <a:schemeClr val="accent6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endParaRPr>
            </a:p>
            <a:p>
              <a:pPr algn="ctr"/>
              <a:r>
                <a:rPr lang="en-GB" sz="2400" dirty="0">
                  <a:solidFill>
                    <a:schemeClr val="accent6">
                      <a:lumMod val="75000"/>
                    </a:schemeClr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in Iverson's</a:t>
              </a:r>
              <a:br>
                <a:rPr lang="en-GB" sz="2400" dirty="0">
                  <a:solidFill>
                    <a:schemeClr val="accent6">
                      <a:lumMod val="75000"/>
                    </a:schemeClr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</a:br>
              <a:r>
                <a:rPr lang="en-GB" sz="2400" dirty="0">
                  <a:solidFill>
                    <a:schemeClr val="accent6">
                      <a:lumMod val="75000"/>
                    </a:schemeClr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A Dictionary</a:t>
              </a:r>
            </a:p>
            <a:p>
              <a:pPr algn="ctr"/>
              <a:r>
                <a:rPr lang="en-GB" sz="2400" dirty="0">
                  <a:solidFill>
                    <a:schemeClr val="accent6">
                      <a:lumMod val="75000"/>
                    </a:schemeClr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of APL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621244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7BB04-F697-4219-BF54-058B09D49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Use case: Reconstruction of masks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B81363-7B7D-43CC-82A6-891265588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446625"/>
            <a:ext cx="12529393" cy="351039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      data </a:t>
            </a:r>
            <a:r>
              <a:rPr lang="en-US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US" sz="2000" dirty="0">
                <a:latin typeface="APL385 Unicode" panose="020B0709000202000203" pitchFamily="49" charset="0"/>
              </a:rPr>
              <a:t> </a:t>
            </a:r>
            <a:r>
              <a:rPr lang="en-US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'Mississippi'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      </a:t>
            </a:r>
            <a:r>
              <a:rPr lang="en-US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⊢⌸ </a:t>
            </a:r>
            <a:r>
              <a:rPr lang="en-US" sz="2000" dirty="0">
                <a:latin typeface="APL385 Unicode" panose="020B0709000202000203" pitchFamily="49" charset="0"/>
              </a:rPr>
              <a:t>data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1  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0 0  0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2  5 8 11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3  4 6  7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9 10 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0  0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      </a:t>
            </a:r>
            <a:r>
              <a:rPr lang="en-US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⊂⍤⊢⌸</a:t>
            </a:r>
            <a:r>
              <a:rPr lang="en-US" sz="2000" dirty="0">
                <a:latin typeface="APL385 Unicode" panose="020B0709000202000203" pitchFamily="49" charset="0"/>
              </a:rPr>
              <a:t> data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┌─┬────────┬───────┬────┐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│1│2 5 8 11│3 4 6 7│9 10│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└─┴────────┴───────┴────┘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3D9B4A-829D-4692-8DA4-53DB8C3E521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05B5ADE-98A1-4BA8-B3F4-E78544C97080}"/>
              </a:ext>
            </a:extLst>
          </p:cNvPr>
          <p:cNvGrpSpPr/>
          <p:nvPr/>
        </p:nvGrpSpPr>
        <p:grpSpPr>
          <a:xfrm>
            <a:off x="6454552" y="1302122"/>
            <a:ext cx="2205245" cy="1579743"/>
            <a:chOff x="5137818" y="1258376"/>
            <a:chExt cx="3378328" cy="1411613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E939347-9BC9-412A-8045-02D23F555616}"/>
                </a:ext>
              </a:extLst>
            </p:cNvPr>
            <p:cNvSpPr/>
            <p:nvPr/>
          </p:nvSpPr>
          <p:spPr>
            <a:xfrm>
              <a:off x="5137818" y="1258376"/>
              <a:ext cx="3378328" cy="1411613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5822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 sz="2400" dirty="0">
                <a:solidFill>
                  <a:schemeClr val="accent6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B47BBD3-212D-413D-ADBF-F84E0296AB3A}"/>
                </a:ext>
              </a:extLst>
            </p:cNvPr>
            <p:cNvSpPr/>
            <p:nvPr/>
          </p:nvSpPr>
          <p:spPr>
            <a:xfrm>
              <a:off x="5157065" y="1356615"/>
              <a:ext cx="3339834" cy="1215135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2400" dirty="0">
                  <a:solidFill>
                    <a:schemeClr val="accent6">
                      <a:lumMod val="75000"/>
                    </a:schemeClr>
                  </a:solidFill>
                  <a:latin typeface="APL385 Unicode" panose="020B0709000202000203" pitchFamily="49" charset="0"/>
                  <a:cs typeface="MV Boli" panose="02000500030200090000" pitchFamily="2" charset="0"/>
                </a:rPr>
                <a:t>=data</a:t>
              </a:r>
              <a:endParaRPr lang="en-GB" sz="2400" dirty="0">
                <a:solidFill>
                  <a:schemeClr val="accent6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endParaRPr>
            </a:p>
            <a:p>
              <a:pPr algn="ctr"/>
              <a:r>
                <a:rPr lang="en-GB" sz="2400" dirty="0">
                  <a:solidFill>
                    <a:schemeClr val="accent6">
                      <a:lumMod val="75000"/>
                    </a:schemeClr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in Iverson's</a:t>
              </a:r>
              <a:br>
                <a:rPr lang="en-GB" sz="2400" dirty="0">
                  <a:solidFill>
                    <a:schemeClr val="accent6">
                      <a:lumMod val="75000"/>
                    </a:schemeClr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</a:br>
              <a:r>
                <a:rPr lang="en-GB" sz="2400" dirty="0">
                  <a:solidFill>
                    <a:schemeClr val="accent6">
                      <a:lumMod val="75000"/>
                    </a:schemeClr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A Dictionary</a:t>
              </a:r>
            </a:p>
            <a:p>
              <a:pPr algn="ctr"/>
              <a:r>
                <a:rPr lang="en-GB" sz="2400" dirty="0">
                  <a:solidFill>
                    <a:schemeClr val="accent6">
                      <a:lumMod val="75000"/>
                    </a:schemeClr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of APL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3610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D95127D-0121-4E9E-8B41-87350399D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525" y="537524"/>
            <a:ext cx="8363272" cy="594066"/>
          </a:xfrm>
        </p:spPr>
        <p:txBody>
          <a:bodyPr>
            <a:normAutofit fontScale="90000"/>
          </a:bodyPr>
          <a:lstStyle/>
          <a:p>
            <a:pPr>
              <a:tabLst>
                <a:tab pos="4173538" algn="l"/>
              </a:tabLst>
            </a:pPr>
            <a:r>
              <a:rPr lang="en-GB" dirty="0"/>
              <a:t>New	Improved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67A771-0DE9-4742-BDDD-416A6B58D6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1112493"/>
            <a:ext cx="4163997" cy="3394472"/>
          </a:xfrm>
        </p:spPr>
        <p:txBody>
          <a:bodyPr>
            <a:normAutofit lnSpcReduction="10000"/>
          </a:bodyPr>
          <a:lstStyle/>
          <a:p>
            <a:pPr marL="0" indent="0">
              <a:buNone/>
              <a:tabLst>
                <a:tab pos="1147763" algn="l"/>
              </a:tabLst>
            </a:pP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⎕C</a:t>
            </a:r>
            <a:r>
              <a:rPr lang="en-US" dirty="0"/>
              <a:t>	Case convert</a:t>
            </a:r>
          </a:p>
          <a:p>
            <a:pPr marL="0" indent="0">
              <a:buNone/>
              <a:tabLst>
                <a:tab pos="1147763" algn="l"/>
              </a:tabLst>
            </a:pPr>
            <a:r>
              <a:rPr lang="en-US" dirty="0" err="1">
                <a:latin typeface="APL385 Unicode" panose="020B0709000202000203" pitchFamily="49" charset="0"/>
              </a:rPr>
              <a:t>f</a:t>
            </a:r>
            <a:r>
              <a:rPr lang="en-US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⍥</a:t>
            </a:r>
            <a:r>
              <a:rPr lang="en-US" dirty="0" err="1">
                <a:latin typeface="APL385 Unicode" panose="020B0709000202000203" pitchFamily="49" charset="0"/>
              </a:rPr>
              <a:t>g</a:t>
            </a:r>
            <a:r>
              <a:rPr lang="en-US" dirty="0"/>
              <a:t>	Over</a:t>
            </a:r>
          </a:p>
          <a:p>
            <a:pPr marL="0" indent="0">
              <a:buNone/>
              <a:tabLst>
                <a:tab pos="1147763" algn="l"/>
              </a:tabLst>
            </a:pPr>
            <a:r>
              <a:rPr lang="en-US" dirty="0" err="1">
                <a:latin typeface="APL385 Unicode" panose="020B0709000202000203" pitchFamily="49" charset="0"/>
              </a:rPr>
              <a:t>f</a:t>
            </a:r>
            <a:r>
              <a:rPr lang="en-US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⍤</a:t>
            </a:r>
            <a:r>
              <a:rPr lang="en-US" dirty="0" err="1">
                <a:latin typeface="APL385 Unicode" panose="020B0709000202000203" pitchFamily="49" charset="0"/>
              </a:rPr>
              <a:t>g</a:t>
            </a:r>
            <a:r>
              <a:rPr lang="en-US" dirty="0"/>
              <a:t>	Atop</a:t>
            </a:r>
          </a:p>
          <a:p>
            <a:pPr marL="0" indent="0">
              <a:buNone/>
              <a:tabLst>
                <a:tab pos="1147763" algn="l"/>
              </a:tabLst>
            </a:pP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≠</a:t>
            </a:r>
            <a:r>
              <a:rPr lang="en-US" dirty="0">
                <a:latin typeface="APL385 Unicode" panose="020B0709000202000203" pitchFamily="49" charset="0"/>
              </a:rPr>
              <a:t>Y</a:t>
            </a:r>
            <a:r>
              <a:rPr lang="en-US" dirty="0"/>
              <a:t>	Unique mask</a:t>
            </a:r>
          </a:p>
          <a:p>
            <a:pPr marL="0" indent="0">
              <a:buNone/>
              <a:tabLst>
                <a:tab pos="1147763" algn="l"/>
              </a:tabLst>
            </a:pPr>
            <a:r>
              <a:rPr lang="en-US" dirty="0">
                <a:latin typeface="APL385 Unicode" panose="020B0709000202000203" pitchFamily="49" charset="0"/>
              </a:rPr>
              <a:t>A</a:t>
            </a: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⍨</a:t>
            </a:r>
            <a:r>
              <a:rPr lang="en-US" dirty="0"/>
              <a:t>	Constant</a:t>
            </a:r>
          </a:p>
          <a:p>
            <a:pPr marL="0" indent="0">
              <a:buNone/>
              <a:tabLst>
                <a:tab pos="1147763" algn="l"/>
              </a:tabLst>
            </a:pP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⎕DT</a:t>
            </a:r>
            <a:r>
              <a:rPr lang="en-US" dirty="0"/>
              <a:t>	Date-time</a:t>
            </a:r>
          </a:p>
          <a:p>
            <a:pPr marL="0" indent="0">
              <a:buNone/>
              <a:tabLst>
                <a:tab pos="1147763" algn="l"/>
              </a:tabLst>
            </a:pPr>
            <a:r>
              <a:rPr lang="en-US" dirty="0">
                <a:solidFill>
                  <a:srgbClr val="494949"/>
                </a:solidFill>
                <a:latin typeface="APL385 Unicode" panose="020B0709000202000203" pitchFamily="49" charset="0"/>
              </a:rPr>
              <a:t>1200</a:t>
            </a: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⌶</a:t>
            </a:r>
            <a:r>
              <a:rPr lang="en-US" dirty="0"/>
              <a:t>	Format date-time</a:t>
            </a:r>
            <a:endParaRPr lang="en-GB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9AACA06-1CBA-4C21-AC13-55B5B657F8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112493"/>
            <a:ext cx="4038600" cy="33944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⎕JSON⍠</a:t>
            </a:r>
            <a:r>
              <a:rPr lang="en-US" dirty="0">
                <a:solidFill>
                  <a:srgbClr val="494949"/>
                </a:solidFill>
                <a:latin typeface="APL385 Unicode" panose="020B0709000202000203" pitchFamily="49" charset="0"/>
              </a:rPr>
              <a:t>'</a:t>
            </a:r>
            <a:r>
              <a:rPr lang="en-US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HighRank</a:t>
            </a:r>
            <a:r>
              <a:rPr lang="en-US" dirty="0">
                <a:solidFill>
                  <a:srgbClr val="494949"/>
                </a:solidFill>
                <a:latin typeface="APL385 Unicode" panose="020B0709000202000203" pitchFamily="49" charset="0"/>
              </a:rPr>
              <a:t>'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⎕</a:t>
            </a:r>
            <a:r>
              <a:rPr lang="en-US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JSON⍠</a:t>
            </a:r>
            <a:r>
              <a:rPr lang="en-US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'Dialect</a:t>
            </a:r>
            <a:r>
              <a:rPr lang="en-US" dirty="0">
                <a:solidFill>
                  <a:srgbClr val="494949"/>
                </a:solidFill>
                <a:latin typeface="APL385 Unicode" panose="020B0709000202000203" pitchFamily="49" charset="0"/>
              </a:rPr>
              <a:t>'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⎕R</a:t>
            </a:r>
            <a:r>
              <a:rPr lang="en-US" dirty="0"/>
              <a:t>/</a:t>
            </a: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⎕S</a:t>
            </a:r>
            <a:r>
              <a:rPr lang="en-US" dirty="0">
                <a:solidFill>
                  <a:srgbClr val="494949"/>
                </a:solidFill>
                <a:latin typeface="APL385 Unicode" panose="020B0709000202000203" pitchFamily="49" charset="0"/>
              </a:rPr>
              <a:t>'\f&amp;'</a:t>
            </a: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⍠</a:t>
            </a:r>
            <a:r>
              <a:rPr lang="en-US" dirty="0">
                <a:solidFill>
                  <a:srgbClr val="494949"/>
                </a:solidFill>
                <a:latin typeface="APL385 Unicode" panose="020B0709000202000203" pitchFamily="49" charset="0"/>
              </a:rPr>
              <a:t>'Regex'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⎕NPUT⍠</a:t>
            </a:r>
            <a:r>
              <a:rPr lang="en-US" dirty="0">
                <a:solidFill>
                  <a:srgbClr val="494949"/>
                </a:solidFill>
                <a:latin typeface="APL385 Unicode" panose="020B0709000202000203" pitchFamily="49" charset="0"/>
              </a:rPr>
              <a:t>'NEOL'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⍸Y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X⊂Y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↑[k]Y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9A644CF-0B1E-4302-8FD3-8FD98F41E847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5929200" y="2917869"/>
            <a:ext cx="3214800" cy="2225631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76E41FB-DE17-4997-9DFD-7BA6C58B8C08}"/>
              </a:ext>
            </a:extLst>
          </p:cNvPr>
          <p:cNvSpPr txBox="1">
            <a:spLocks/>
          </p:cNvSpPr>
          <p:nvPr/>
        </p:nvSpPr>
        <p:spPr>
          <a:xfrm>
            <a:off x="3356865" y="3066806"/>
            <a:ext cx="5363910" cy="14617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6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Char char="–"/>
              <a:defRPr sz="18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0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3657600" algn="l"/>
              </a:tabLst>
            </a:pPr>
            <a:r>
              <a:rPr lang="en-US" sz="3600" b="1" spc="-1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tillium Web" panose="00000500000000000000" pitchFamily="2" charset="0"/>
              </a:rPr>
              <a:t>dyalog.tv/</a:t>
            </a:r>
            <a:br>
              <a:rPr lang="en-US" sz="3600" b="1" spc="-1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tillium Web" panose="00000500000000000000" pitchFamily="2" charset="0"/>
              </a:rPr>
            </a:br>
            <a:r>
              <a:rPr lang="en-US" sz="3600" b="1" spc="-1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tillium Web" panose="00000500000000000000" pitchFamily="2" charset="0"/>
              </a:rPr>
              <a:t>        webinar</a:t>
            </a:r>
            <a:endParaRPr lang="en-US" sz="3600" b="1" spc="-100" dirty="0">
              <a:solidFill>
                <a:srgbClr val="0000FF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PL385 Unicode" panose="020B0709000202000203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8041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7BB04-F697-4219-BF54-058B09D49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Use case: Reconstruction of masks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B81363-7B7D-43CC-82A6-891265588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446625"/>
            <a:ext cx="12529393" cy="351039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      data </a:t>
            </a:r>
            <a:r>
              <a:rPr lang="en-US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US" sz="2000" dirty="0">
                <a:latin typeface="APL385 Unicode" panose="020B0709000202000203" pitchFamily="49" charset="0"/>
              </a:rPr>
              <a:t> </a:t>
            </a:r>
            <a:r>
              <a:rPr lang="en-US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'Mississippi'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      </a:t>
            </a:r>
            <a:r>
              <a:rPr lang="en-US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⊢⌸ </a:t>
            </a:r>
            <a:r>
              <a:rPr lang="en-US" sz="2000" dirty="0">
                <a:latin typeface="APL385 Unicode" panose="020B0709000202000203" pitchFamily="49" charset="0"/>
              </a:rPr>
              <a:t>data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1  0 0  0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2  5 8 11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3  4 6  7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9 10 0  0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      </a:t>
            </a:r>
            <a:r>
              <a:rPr lang="en-US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⍸⍣¯1⍤⊢⌸</a:t>
            </a:r>
            <a:r>
              <a:rPr lang="en-US" sz="2000" dirty="0">
                <a:latin typeface="APL385 Unicode" panose="020B0709000202000203" pitchFamily="49" charset="0"/>
              </a:rPr>
              <a:t> data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1 0 0 0 0 0 0 0 0 0 0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0 1 0 0 1 0 0 1 0 0 1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0 0 1 1 0 1 1 0 0 0 0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0 0 0 0 0 0 0 0 1 1 0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>
              <a:latin typeface="APL385 Unicode" panose="020B0709000202000203" pitchFamily="49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3D9B4A-829D-4692-8DA4-53DB8C3E521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2" name="=">
            <a:extLst>
              <a:ext uri="{FF2B5EF4-FFF2-40B4-BE49-F238E27FC236}">
                <a16:creationId xmlns:a16="http://schemas.microsoft.com/office/drawing/2014/main" id="{C67AE4E6-8CD2-4798-8DF8-601ED89D3372}"/>
              </a:ext>
            </a:extLst>
          </p:cNvPr>
          <p:cNvSpPr/>
          <p:nvPr/>
        </p:nvSpPr>
        <p:spPr>
          <a:xfrm>
            <a:off x="2540472" y="2100834"/>
            <a:ext cx="945105" cy="941832"/>
          </a:xfrm>
          <a:prstGeom prst="wedgeEllipseCallout">
            <a:avLst>
              <a:gd name="adj1" fmla="val -50181"/>
              <a:gd name="adj2" fmla="val 52022"/>
            </a:avLst>
          </a:prstGeom>
          <a:solidFill>
            <a:schemeClr val="bg1"/>
          </a:solidFill>
          <a:ln>
            <a:solidFill>
              <a:srgbClr val="F5822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4000" dirty="0">
                <a:solidFill>
                  <a:srgbClr val="FF9421"/>
                </a:solidFill>
                <a:latin typeface="APL385 Unicode" panose="020B0709000202000203" pitchFamily="49" charset="0"/>
                <a:cs typeface="MV Boli" panose="02000500030200090000" pitchFamily="2" charset="0"/>
              </a:rPr>
              <a:t>=</a:t>
            </a:r>
          </a:p>
        </p:txBody>
      </p:sp>
      <p:sp>
        <p:nvSpPr>
          <p:cNvPr id="14" name="⎕">
            <a:extLst>
              <a:ext uri="{FF2B5EF4-FFF2-40B4-BE49-F238E27FC236}">
                <a16:creationId xmlns:a16="http://schemas.microsoft.com/office/drawing/2014/main" id="{9B165599-D446-4E26-8801-A8AC03590529}"/>
              </a:ext>
            </a:extLst>
          </p:cNvPr>
          <p:cNvSpPr/>
          <p:nvPr/>
        </p:nvSpPr>
        <p:spPr>
          <a:xfrm>
            <a:off x="2540472" y="2100834"/>
            <a:ext cx="945105" cy="941832"/>
          </a:xfrm>
          <a:prstGeom prst="wedgeEllipseCallout">
            <a:avLst>
              <a:gd name="adj1" fmla="val -50181"/>
              <a:gd name="adj2" fmla="val 52022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4000" spc="-130" dirty="0">
                <a:solidFill>
                  <a:srgbClr val="FF9421"/>
                </a:solidFill>
                <a:latin typeface="APL385 Unicode" panose="020B0709000202000203" pitchFamily="49" charset="0"/>
                <a:cs typeface="MV Boli" panose="02000500030200090000" pitchFamily="2" charset="0"/>
              </a:rPr>
              <a:t>⎕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404F851-D07D-4F49-80F0-AD1EC504ADEB}"/>
              </a:ext>
            </a:extLst>
          </p:cNvPr>
          <p:cNvGrpSpPr/>
          <p:nvPr/>
        </p:nvGrpSpPr>
        <p:grpSpPr>
          <a:xfrm>
            <a:off x="6454552" y="1302122"/>
            <a:ext cx="2205245" cy="1579743"/>
            <a:chOff x="5137818" y="1258376"/>
            <a:chExt cx="3378328" cy="1411613"/>
          </a:xfrm>
        </p:grpSpPr>
        <p:sp>
          <p:nvSpPr>
            <p:cNvPr id="13" name="Speech Bubble: Oval 12">
              <a:extLst>
                <a:ext uri="{FF2B5EF4-FFF2-40B4-BE49-F238E27FC236}">
                  <a16:creationId xmlns:a16="http://schemas.microsoft.com/office/drawing/2014/main" id="{7CF73EB5-C30A-4CE6-BC51-7EC11FDA60F2}"/>
                </a:ext>
              </a:extLst>
            </p:cNvPr>
            <p:cNvSpPr/>
            <p:nvPr/>
          </p:nvSpPr>
          <p:spPr>
            <a:xfrm>
              <a:off x="5137818" y="1258376"/>
              <a:ext cx="3378328" cy="1411613"/>
            </a:xfrm>
            <a:prstGeom prst="wedgeEllipseCallout">
              <a:avLst>
                <a:gd name="adj1" fmla="val -73234"/>
                <a:gd name="adj2" fmla="val 25660"/>
              </a:avLst>
            </a:prstGeom>
            <a:solidFill>
              <a:schemeClr val="bg1"/>
            </a:solidFill>
            <a:ln>
              <a:solidFill>
                <a:srgbClr val="F5822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 sz="2400" dirty="0">
                <a:solidFill>
                  <a:schemeClr val="accent6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8070B85-FED8-4D28-9779-A5C407FD5FE0}"/>
                </a:ext>
              </a:extLst>
            </p:cNvPr>
            <p:cNvSpPr/>
            <p:nvPr/>
          </p:nvSpPr>
          <p:spPr>
            <a:xfrm>
              <a:off x="5157065" y="1356615"/>
              <a:ext cx="3339834" cy="1215135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2400" dirty="0">
                  <a:solidFill>
                    <a:schemeClr val="accent6">
                      <a:lumMod val="75000"/>
                    </a:schemeClr>
                  </a:solidFill>
                  <a:latin typeface="APL385 Unicode" panose="020B0709000202000203" pitchFamily="49" charset="0"/>
                  <a:cs typeface="MV Boli" panose="02000500030200090000" pitchFamily="2" charset="0"/>
                </a:rPr>
                <a:t>=data</a:t>
              </a:r>
              <a:endParaRPr lang="en-GB" sz="2400" dirty="0">
                <a:solidFill>
                  <a:schemeClr val="accent6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endParaRPr>
            </a:p>
            <a:p>
              <a:pPr algn="ctr"/>
              <a:r>
                <a:rPr lang="en-GB" sz="2400" dirty="0">
                  <a:solidFill>
                    <a:schemeClr val="accent6">
                      <a:lumMod val="75000"/>
                    </a:schemeClr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in Iverson's</a:t>
              </a:r>
              <a:br>
                <a:rPr lang="en-GB" sz="2400" dirty="0">
                  <a:solidFill>
                    <a:schemeClr val="accent6">
                      <a:lumMod val="75000"/>
                    </a:schemeClr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</a:br>
              <a:r>
                <a:rPr lang="en-GB" sz="2400" dirty="0">
                  <a:solidFill>
                    <a:schemeClr val="accent6">
                      <a:lumMod val="75000"/>
                    </a:schemeClr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A Dictionary</a:t>
              </a:r>
            </a:p>
            <a:p>
              <a:pPr algn="ctr"/>
              <a:r>
                <a:rPr lang="en-GB" sz="2400" dirty="0">
                  <a:solidFill>
                    <a:schemeClr val="accent6">
                      <a:lumMod val="75000"/>
                    </a:schemeClr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of APL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14732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repeatCount="indefinite" accel="50000" decel="50000" autoRev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14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7BB04-F697-4219-BF54-058B09D49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Use case: Reconstruction of masks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B81363-7B7D-43CC-82A6-891265588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446625"/>
            <a:ext cx="12529393" cy="351039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      data </a:t>
            </a:r>
            <a:r>
              <a:rPr lang="en-US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US" sz="2000" dirty="0">
                <a:latin typeface="APL385 Unicode" panose="020B0709000202000203" pitchFamily="49" charset="0"/>
              </a:rPr>
              <a:t> </a:t>
            </a:r>
            <a:r>
              <a:rPr lang="en-US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'Mississippi'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      ]runtime –compare  (∪∘.≡⊢)data  ⍸⍣¯1⍤⊢⌸data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APL385 Unicode" panose="020B0709000202000203" pitchFamily="49" charset="0"/>
              </a:rPr>
              <a:t>                                                                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(∪∘.≡⊢)data</a:t>
            </a:r>
            <a:r>
              <a:rPr lang="en-US" sz="1050" dirty="0">
                <a:latin typeface="APL385 Unicode" panose="020B0709000202000203" pitchFamily="49" charset="0"/>
              </a:rPr>
              <a:t> </a:t>
            </a:r>
            <a:r>
              <a:rPr lang="en-US" sz="2000" dirty="0">
                <a:latin typeface="APL385 Unicode" panose="020B0709000202000203" pitchFamily="49" charset="0"/>
              </a:rPr>
              <a:t>→</a:t>
            </a:r>
            <a:r>
              <a:rPr lang="en-US" sz="1050" dirty="0">
                <a:latin typeface="APL385 Unicode" panose="020B0709000202000203" pitchFamily="49" charset="0"/>
              </a:rPr>
              <a:t> </a:t>
            </a:r>
            <a:r>
              <a:rPr lang="en-US" sz="2000" dirty="0">
                <a:latin typeface="APL385 Unicode" panose="020B0709000202000203" pitchFamily="49" charset="0"/>
              </a:rPr>
              <a:t>3.8E¯6</a:t>
            </a:r>
            <a:r>
              <a:rPr lang="en-US" sz="1050" dirty="0">
                <a:latin typeface="APL385 Unicode" panose="020B0709000202000203" pitchFamily="49" charset="0"/>
              </a:rPr>
              <a:t> </a:t>
            </a:r>
            <a:r>
              <a:rPr lang="en-US" sz="2000" dirty="0">
                <a:latin typeface="APL385 Unicode" panose="020B0709000202000203" pitchFamily="49" charset="0"/>
              </a:rPr>
              <a:t>|</a:t>
            </a:r>
            <a:r>
              <a:rPr lang="en-US" sz="1050" dirty="0">
                <a:latin typeface="APL385 Unicode" panose="020B0709000202000203" pitchFamily="49" charset="0"/>
              </a:rPr>
              <a:t> </a:t>
            </a:r>
            <a:r>
              <a:rPr lang="en-US" sz="2000" dirty="0">
                <a:latin typeface="APL385 Unicode" panose="020B0709000202000203" pitchFamily="49" charset="0"/>
              </a:rPr>
              <a:t>  0%</a:t>
            </a:r>
            <a:r>
              <a:rPr lang="en-US" sz="1050" dirty="0">
                <a:latin typeface="APL385 Unicode" panose="020B0709000202000203" pitchFamily="49" charset="0"/>
              </a:rPr>
              <a:t> </a:t>
            </a:r>
            <a:r>
              <a:rPr lang="en-US" sz="2000" spc="-300" dirty="0">
                <a:latin typeface="APL385 Unicode" panose="020B0709000202000203" pitchFamily="49" charset="0"/>
              </a:rPr>
              <a:t>⌷⌷⌷⌷⌷⌷⌷⌷⌷⌷⌷⌷⌷⌷⌷⌷⌷⌷⌷⌷⌷⌷⌷⌷⌷⌷⌷⌷⌷⌷⌷⌷⌷⌷⌷⌷⌷⌷⌷⌷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⍸⍣¯1⍤⊢⌸data</a:t>
            </a:r>
            <a:r>
              <a:rPr lang="en-US" sz="1050" dirty="0">
                <a:latin typeface="APL385 Unicode" panose="020B0709000202000203" pitchFamily="49" charset="0"/>
              </a:rPr>
              <a:t> </a:t>
            </a:r>
            <a:r>
              <a:rPr lang="en-US" sz="2000" dirty="0">
                <a:latin typeface="APL385 Unicode" panose="020B0709000202000203" pitchFamily="49" charset="0"/>
              </a:rPr>
              <a:t>→</a:t>
            </a:r>
            <a:r>
              <a:rPr lang="en-US" sz="1050" dirty="0">
                <a:latin typeface="APL385 Unicode" panose="020B0709000202000203" pitchFamily="49" charset="0"/>
              </a:rPr>
              <a:t> </a:t>
            </a:r>
            <a:r>
              <a:rPr lang="en-US" sz="2000" dirty="0">
                <a:latin typeface="APL385 Unicode" panose="020B0709000202000203" pitchFamily="49" charset="0"/>
              </a:rPr>
              <a:t>3.2E¯6</a:t>
            </a:r>
            <a:r>
              <a:rPr lang="en-US" sz="1050" dirty="0">
                <a:latin typeface="APL385 Unicode" panose="020B0709000202000203" pitchFamily="49" charset="0"/>
              </a:rPr>
              <a:t> </a:t>
            </a:r>
            <a:r>
              <a:rPr lang="en-US" sz="2000" dirty="0">
                <a:latin typeface="APL385 Unicode" panose="020B0709000202000203" pitchFamily="49" charset="0"/>
              </a:rPr>
              <a:t>|</a:t>
            </a:r>
            <a:r>
              <a:rPr lang="en-US" sz="1050" dirty="0">
                <a:latin typeface="APL385 Unicode" panose="020B0709000202000203" pitchFamily="49" charset="0"/>
              </a:rPr>
              <a:t> </a:t>
            </a:r>
            <a:r>
              <a:rPr lang="en-US" sz="2000" dirty="0">
                <a:latin typeface="APL385 Unicode" panose="020B0709000202000203" pitchFamily="49" charset="0"/>
              </a:rPr>
              <a:t>-18%</a:t>
            </a:r>
            <a:r>
              <a:rPr lang="en-US" sz="1050" dirty="0">
                <a:latin typeface="APL385 Unicode" panose="020B0709000202000203" pitchFamily="49" charset="0"/>
              </a:rPr>
              <a:t> </a:t>
            </a:r>
            <a:r>
              <a:rPr lang="en-US" sz="2000" spc="-300" dirty="0">
                <a:latin typeface="APL385 Unicode" panose="020B0709000202000203" pitchFamily="49" charset="0"/>
              </a:rPr>
              <a:t>⌷⌷⌷⌷⌷⌷⌷⌷⌷⌷⌷⌷⌷⌷⌷⌷⌷⌷⌷⌷⌷⌷⌷⌷⌷⌷⌷⌷⌷⌷⌷⌷⌷        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>
              <a:latin typeface="APL385 Unicode" panose="020B0709000202000203" pitchFamily="49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3D9B4A-829D-4692-8DA4-53DB8C3E521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5974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7BB04-F697-4219-BF54-058B09D49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Use case: Reconstruction of masks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B81363-7B7D-43CC-82A6-891265588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446625"/>
            <a:ext cx="12529393" cy="351039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      data </a:t>
            </a:r>
            <a:r>
              <a:rPr lang="en-US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US" sz="2000" dirty="0">
                <a:latin typeface="APL385 Unicode" panose="020B0709000202000203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?</a:t>
            </a:r>
            <a:r>
              <a:rPr lang="en-US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1000</a:t>
            </a:r>
            <a:r>
              <a:rPr lang="en-US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⍴</a:t>
            </a:r>
            <a:r>
              <a:rPr lang="en-US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100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      ]runtime –compare  (∪∘.≡⊢)data  ⍸⍣¯1⍤⊢⌸data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APL385 Unicode" panose="020B0709000202000203" pitchFamily="49" charset="0"/>
              </a:rPr>
              <a:t>                                                                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(∪∘.≡⊢)data</a:t>
            </a:r>
            <a:r>
              <a:rPr lang="en-US" sz="1050" dirty="0">
                <a:latin typeface="APL385 Unicode" panose="020B0709000202000203" pitchFamily="49" charset="0"/>
              </a:rPr>
              <a:t> </a:t>
            </a:r>
            <a:r>
              <a:rPr lang="en-US" sz="2000" dirty="0">
                <a:latin typeface="APL385 Unicode" panose="020B0709000202000203" pitchFamily="49" charset="0"/>
              </a:rPr>
              <a:t>→</a:t>
            </a:r>
            <a:r>
              <a:rPr lang="en-US" sz="1050" dirty="0">
                <a:latin typeface="APL385 Unicode" panose="020B0709000202000203" pitchFamily="49" charset="0"/>
              </a:rPr>
              <a:t> </a:t>
            </a:r>
            <a:r>
              <a:rPr lang="en-US" sz="2000" dirty="0">
                <a:latin typeface="APL385 Unicode" panose="020B0709000202000203" pitchFamily="49" charset="0"/>
              </a:rPr>
              <a:t>4.2E¯3</a:t>
            </a:r>
            <a:r>
              <a:rPr lang="en-US" sz="1050" dirty="0">
                <a:latin typeface="APL385 Unicode" panose="020B0709000202000203" pitchFamily="49" charset="0"/>
              </a:rPr>
              <a:t> </a:t>
            </a:r>
            <a:r>
              <a:rPr lang="en-US" sz="2000" dirty="0">
                <a:latin typeface="APL385 Unicode" panose="020B0709000202000203" pitchFamily="49" charset="0"/>
              </a:rPr>
              <a:t>|</a:t>
            </a:r>
            <a:r>
              <a:rPr lang="en-US" sz="1050" dirty="0">
                <a:latin typeface="APL385 Unicode" panose="020B0709000202000203" pitchFamily="49" charset="0"/>
              </a:rPr>
              <a:t> </a:t>
            </a:r>
            <a:r>
              <a:rPr lang="en-US" sz="2000" dirty="0">
                <a:latin typeface="APL385 Unicode" panose="020B0709000202000203" pitchFamily="49" charset="0"/>
              </a:rPr>
              <a:t>  0%</a:t>
            </a:r>
            <a:r>
              <a:rPr lang="en-US" sz="1050" dirty="0">
                <a:latin typeface="APL385 Unicode" panose="020B0709000202000203" pitchFamily="49" charset="0"/>
              </a:rPr>
              <a:t> </a:t>
            </a:r>
            <a:r>
              <a:rPr lang="en-US" sz="2000" spc="-300" dirty="0">
                <a:latin typeface="APL385 Unicode" panose="020B0709000202000203" pitchFamily="49" charset="0"/>
              </a:rPr>
              <a:t>⌷⌷⌷⌷⌷⌷⌷⌷⌷⌷⌷⌷⌷⌷⌷⌷⌷⌷⌷⌷⌷⌷⌷⌷⌷⌷⌷⌷⌷⌷⌷⌷⌷⌷⌷⌷⌷⌷⌷⌷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⍸⍣¯1⍤⊢⌸data</a:t>
            </a:r>
            <a:r>
              <a:rPr lang="en-US" sz="1050" dirty="0">
                <a:latin typeface="APL385 Unicode" panose="020B0709000202000203" pitchFamily="49" charset="0"/>
              </a:rPr>
              <a:t> </a:t>
            </a:r>
            <a:r>
              <a:rPr lang="en-US" sz="2000" dirty="0">
                <a:latin typeface="APL385 Unicode" panose="020B0709000202000203" pitchFamily="49" charset="0"/>
              </a:rPr>
              <a:t>→</a:t>
            </a:r>
            <a:r>
              <a:rPr lang="en-US" sz="1050" dirty="0">
                <a:latin typeface="APL385 Unicode" panose="020B0709000202000203" pitchFamily="49" charset="0"/>
              </a:rPr>
              <a:t> </a:t>
            </a:r>
            <a:r>
              <a:rPr lang="en-US" sz="2000" dirty="0">
                <a:latin typeface="APL385 Unicode" panose="020B0709000202000203" pitchFamily="49" charset="0"/>
              </a:rPr>
              <a:t>5.5E¯5</a:t>
            </a:r>
            <a:r>
              <a:rPr lang="en-US" sz="1050" dirty="0">
                <a:latin typeface="APL385 Unicode" panose="020B0709000202000203" pitchFamily="49" charset="0"/>
              </a:rPr>
              <a:t> </a:t>
            </a:r>
            <a:r>
              <a:rPr lang="en-US" sz="2000" dirty="0">
                <a:latin typeface="APL385 Unicode" panose="020B0709000202000203" pitchFamily="49" charset="0"/>
              </a:rPr>
              <a:t>|</a:t>
            </a:r>
            <a:r>
              <a:rPr lang="en-US" sz="1050" dirty="0">
                <a:latin typeface="APL385 Unicode" panose="020B0709000202000203" pitchFamily="49" charset="0"/>
              </a:rPr>
              <a:t> </a:t>
            </a:r>
            <a:r>
              <a:rPr lang="en-US" sz="2000" dirty="0">
                <a:latin typeface="APL385 Unicode" panose="020B0709000202000203" pitchFamily="49" charset="0"/>
              </a:rPr>
              <a:t>-99%</a:t>
            </a:r>
            <a:r>
              <a:rPr lang="en-US" sz="1050" dirty="0">
                <a:latin typeface="APL385 Unicode" panose="020B0709000202000203" pitchFamily="49" charset="0"/>
              </a:rPr>
              <a:t> </a:t>
            </a:r>
            <a:r>
              <a:rPr lang="en-US" sz="2000" spc="-300" dirty="0">
                <a:latin typeface="APL385 Unicode" panose="020B0709000202000203" pitchFamily="49" charset="0"/>
              </a:rPr>
              <a:t>⌷        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>
              <a:latin typeface="APL385 Unicode" panose="020B0709000202000203" pitchFamily="49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3D9B4A-829D-4692-8DA4-53DB8C3E521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acepalm">
            <a:extLst>
              <a:ext uri="{FF2B5EF4-FFF2-40B4-BE49-F238E27FC236}">
                <a16:creationId xmlns:a16="http://schemas.microsoft.com/office/drawing/2014/main" id="{F89008C1-9759-4950-BDCA-B2D8999044BD}"/>
              </a:ext>
            </a:extLst>
          </p:cNvPr>
          <p:cNvSpPr txBox="1"/>
          <p:nvPr/>
        </p:nvSpPr>
        <p:spPr>
          <a:xfrm>
            <a:off x="3675202" y="3021800"/>
            <a:ext cx="17935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dirty="0">
                <a:solidFill>
                  <a:srgbClr val="FF9421"/>
                </a:solidFill>
              </a:rPr>
              <a:t>🤷</a:t>
            </a:r>
          </a:p>
        </p:txBody>
      </p:sp>
    </p:spTree>
    <p:extLst>
      <p:ext uri="{BB962C8B-B14F-4D97-AF65-F5344CB8AC3E}">
        <p14:creationId xmlns:p14="http://schemas.microsoft.com/office/powerpoint/2010/main" val="3004054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D95127D-0121-4E9E-8B41-87350399D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525" y="537524"/>
            <a:ext cx="8363272" cy="594066"/>
          </a:xfrm>
        </p:spPr>
        <p:txBody>
          <a:bodyPr>
            <a:normAutofit fontScale="90000"/>
          </a:bodyPr>
          <a:lstStyle/>
          <a:p>
            <a:pPr>
              <a:tabLst>
                <a:tab pos="4173538" algn="l"/>
              </a:tabLst>
            </a:pP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New</a:t>
            </a:r>
            <a:r>
              <a:rPr lang="en-GB" dirty="0"/>
              <a:t>	Improved</a:t>
            </a:r>
            <a:endParaRPr lang="en-GB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67A771-0DE9-4742-BDDD-416A6B58D6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1112493"/>
            <a:ext cx="4157025" cy="3394472"/>
          </a:xfrm>
        </p:spPr>
        <p:txBody>
          <a:bodyPr>
            <a:normAutofit lnSpcReduction="10000"/>
          </a:bodyPr>
          <a:lstStyle/>
          <a:p>
            <a:pPr marL="0" indent="0">
              <a:buNone/>
              <a:tabLst>
                <a:tab pos="1147763" algn="l"/>
              </a:tabLst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⎕C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	Case convert</a:t>
            </a:r>
          </a:p>
          <a:p>
            <a:pPr marL="0" indent="0">
              <a:buNone/>
              <a:tabLst>
                <a:tab pos="1147763" algn="l"/>
              </a:tabLst>
            </a:pPr>
            <a:r>
              <a:rPr lang="en-US" dirty="0" err="1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f⍥g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	Over</a:t>
            </a:r>
          </a:p>
          <a:p>
            <a:pPr marL="0" indent="0">
              <a:buNone/>
              <a:tabLst>
                <a:tab pos="1147763" algn="l"/>
              </a:tabLst>
            </a:pPr>
            <a:r>
              <a:rPr lang="en-US" dirty="0" err="1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f⍤g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	Atop</a:t>
            </a:r>
          </a:p>
          <a:p>
            <a:pPr marL="0" indent="0">
              <a:buNone/>
              <a:tabLst>
                <a:tab pos="1147763" algn="l"/>
              </a:tabLst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≠Y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	Unique mask</a:t>
            </a:r>
          </a:p>
          <a:p>
            <a:pPr marL="0" indent="0">
              <a:buNone/>
              <a:tabLst>
                <a:tab pos="1147763" algn="l"/>
              </a:tabLst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A⍨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	Constant</a:t>
            </a:r>
          </a:p>
          <a:p>
            <a:pPr marL="0" indent="0">
              <a:buNone/>
              <a:tabLst>
                <a:tab pos="1147763" algn="l"/>
              </a:tabLst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⎕DT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	Date-time</a:t>
            </a:r>
          </a:p>
          <a:p>
            <a:pPr marL="0" indent="0">
              <a:buNone/>
              <a:tabLst>
                <a:tab pos="1147763" algn="l"/>
              </a:tabLst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1200⌶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	Format date-time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9AACA06-1CBA-4C21-AC13-55B5B657F8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112493"/>
            <a:ext cx="4038600" cy="33944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⎕JSON⍠'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HighRank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'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⎕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JSON⍠'Dialect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'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⎕R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/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⎕S'\f&amp;'⍠'Regex'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⎕NPUT⍠'NEOL'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⍸</a:t>
            </a:r>
            <a:r>
              <a:rPr lang="en-US" dirty="0">
                <a:latin typeface="APL385 Unicode" panose="020B0709000202000203" pitchFamily="49" charset="0"/>
              </a:rPr>
              <a:t>Y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X⊂Y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↑[k]Y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9A644CF-0B1E-4302-8FD3-8FD98F41E847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5929200" y="2917869"/>
            <a:ext cx="3214800" cy="2225631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35D2BF7-4D72-4050-9F7A-99ED5F80F674}"/>
              </a:ext>
            </a:extLst>
          </p:cNvPr>
          <p:cNvSpPr txBox="1">
            <a:spLocks/>
          </p:cNvSpPr>
          <p:nvPr/>
        </p:nvSpPr>
        <p:spPr>
          <a:xfrm>
            <a:off x="341531" y="681540"/>
            <a:ext cx="8379244" cy="38470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6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Char char="–"/>
              <a:defRPr sz="18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  <a:tabLst>
                <a:tab pos="3657600" algn="l"/>
              </a:tabLst>
            </a:pPr>
            <a:endParaRPr lang="en-US" sz="3600" b="1" dirty="0">
              <a:latin typeface="Titillium Web" panose="00000500000000000000" pitchFamily="2" charset="0"/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  <a:tabLst>
                <a:tab pos="3657600" algn="l"/>
              </a:tabLst>
            </a:pPr>
            <a:endParaRPr lang="en-US" sz="3600" b="1" dirty="0">
              <a:latin typeface="Titillium Web" panose="00000500000000000000" pitchFamily="2" charset="0"/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  <a:tabLst>
                <a:tab pos="3657600" algn="l"/>
              </a:tabLst>
            </a:pPr>
            <a:endParaRPr lang="en-US" sz="4000" b="1" dirty="0">
              <a:latin typeface="Titillium Web" panose="00000500000000000000" pitchFamily="2" charset="0"/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  <a:tabLst>
                <a:tab pos="3657600" algn="l"/>
              </a:tabLst>
            </a:pPr>
            <a:r>
              <a:rPr lang="en-US" sz="3600" b="1" dirty="0">
                <a:latin typeface="Titillium Web" panose="00000500000000000000" pitchFamily="2" charset="0"/>
              </a:rPr>
              <a:t>Questions?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  <a:tabLst>
                <a:tab pos="3657600" algn="l"/>
              </a:tabLst>
            </a:pPr>
            <a:endParaRPr lang="en-US" sz="3600" b="1" dirty="0">
              <a:solidFill>
                <a:srgbClr val="0000FF"/>
              </a:solidFill>
              <a:latin typeface="APL385 Unicode" panose="020B0709000202000203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360681"/>
      </p:ext>
    </p:extLst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D95127D-0121-4E9E-8B41-87350399D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525" y="537524"/>
            <a:ext cx="8363272" cy="594066"/>
          </a:xfrm>
        </p:spPr>
        <p:txBody>
          <a:bodyPr>
            <a:normAutofit fontScale="90000"/>
          </a:bodyPr>
          <a:lstStyle/>
          <a:p>
            <a:pPr>
              <a:tabLst>
                <a:tab pos="4173538" algn="l"/>
              </a:tabLst>
            </a:pPr>
            <a:r>
              <a:rPr lang="en-GB" dirty="0"/>
              <a:t>New	Improved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67A771-0DE9-4742-BDDD-416A6B58D6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1112493"/>
            <a:ext cx="4114801" cy="3394472"/>
          </a:xfrm>
        </p:spPr>
        <p:txBody>
          <a:bodyPr>
            <a:normAutofit lnSpcReduction="10000"/>
          </a:bodyPr>
          <a:lstStyle/>
          <a:p>
            <a:pPr marL="0" indent="0">
              <a:buNone/>
              <a:tabLst>
                <a:tab pos="1147763" algn="l"/>
              </a:tabLst>
            </a:pP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⎕C</a:t>
            </a:r>
            <a:r>
              <a:rPr lang="en-US" dirty="0"/>
              <a:t>	Case convert</a:t>
            </a:r>
          </a:p>
          <a:p>
            <a:pPr marL="0" indent="0">
              <a:buNone/>
              <a:tabLst>
                <a:tab pos="1147763" algn="l"/>
              </a:tabLst>
            </a:pPr>
            <a:r>
              <a:rPr lang="en-US" dirty="0" err="1">
                <a:latin typeface="APL385 Unicode" panose="020B0709000202000203" pitchFamily="49" charset="0"/>
              </a:rPr>
              <a:t>f</a:t>
            </a:r>
            <a:r>
              <a:rPr lang="en-US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⍥</a:t>
            </a:r>
            <a:r>
              <a:rPr lang="en-US" dirty="0" err="1">
                <a:latin typeface="APL385 Unicode" panose="020B0709000202000203" pitchFamily="49" charset="0"/>
              </a:rPr>
              <a:t>g</a:t>
            </a:r>
            <a:r>
              <a:rPr lang="en-US" dirty="0"/>
              <a:t>	Over</a:t>
            </a:r>
          </a:p>
          <a:p>
            <a:pPr marL="0" indent="0">
              <a:buNone/>
              <a:tabLst>
                <a:tab pos="1147763" algn="l"/>
              </a:tabLst>
            </a:pPr>
            <a:r>
              <a:rPr lang="en-US" dirty="0" err="1">
                <a:latin typeface="APL385 Unicode" panose="020B0709000202000203" pitchFamily="49" charset="0"/>
              </a:rPr>
              <a:t>f</a:t>
            </a:r>
            <a:r>
              <a:rPr lang="en-US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⍤</a:t>
            </a:r>
            <a:r>
              <a:rPr lang="en-US" dirty="0" err="1">
                <a:latin typeface="APL385 Unicode" panose="020B0709000202000203" pitchFamily="49" charset="0"/>
              </a:rPr>
              <a:t>g</a:t>
            </a:r>
            <a:r>
              <a:rPr lang="en-US" dirty="0"/>
              <a:t>	Atop</a:t>
            </a:r>
          </a:p>
          <a:p>
            <a:pPr marL="0" indent="0">
              <a:buNone/>
              <a:tabLst>
                <a:tab pos="1147763" algn="l"/>
              </a:tabLst>
            </a:pP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≠</a:t>
            </a:r>
            <a:r>
              <a:rPr lang="en-US" dirty="0">
                <a:latin typeface="APL385 Unicode" panose="020B0709000202000203" pitchFamily="49" charset="0"/>
              </a:rPr>
              <a:t>Y</a:t>
            </a:r>
            <a:r>
              <a:rPr lang="en-US" dirty="0"/>
              <a:t>	Unique mask</a:t>
            </a:r>
          </a:p>
          <a:p>
            <a:pPr marL="0" indent="0">
              <a:buNone/>
              <a:tabLst>
                <a:tab pos="1147763" algn="l"/>
              </a:tabLst>
            </a:pPr>
            <a:r>
              <a:rPr lang="en-US" dirty="0">
                <a:latin typeface="APL385 Unicode" panose="020B0709000202000203" pitchFamily="49" charset="0"/>
              </a:rPr>
              <a:t>A</a:t>
            </a: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⍨</a:t>
            </a:r>
            <a:r>
              <a:rPr lang="en-US" dirty="0"/>
              <a:t>	Constant</a:t>
            </a:r>
          </a:p>
          <a:p>
            <a:pPr marL="0" indent="0">
              <a:buNone/>
              <a:tabLst>
                <a:tab pos="1147763" algn="l"/>
              </a:tabLst>
            </a:pP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⎕DT</a:t>
            </a:r>
            <a:r>
              <a:rPr lang="en-US" dirty="0"/>
              <a:t>	Date-time</a:t>
            </a:r>
          </a:p>
          <a:p>
            <a:pPr marL="0" indent="0">
              <a:buNone/>
              <a:tabLst>
                <a:tab pos="1147763" algn="l"/>
              </a:tabLst>
            </a:pPr>
            <a:r>
              <a:rPr lang="en-US" dirty="0">
                <a:solidFill>
                  <a:srgbClr val="494949"/>
                </a:solidFill>
                <a:latin typeface="APL385 Unicode" panose="020B0709000202000203" pitchFamily="49" charset="0"/>
              </a:rPr>
              <a:t>1200</a:t>
            </a: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⌶</a:t>
            </a:r>
            <a:r>
              <a:rPr lang="en-US" dirty="0"/>
              <a:t>	Format date-time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9AACA06-1CBA-4C21-AC13-55B5B657F8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112493"/>
            <a:ext cx="4038600" cy="33944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⎕JSON⍠</a:t>
            </a:r>
            <a:r>
              <a:rPr lang="en-US" dirty="0">
                <a:solidFill>
                  <a:srgbClr val="494949"/>
                </a:solidFill>
                <a:latin typeface="APL385 Unicode" panose="020B0709000202000203" pitchFamily="49" charset="0"/>
              </a:rPr>
              <a:t>'</a:t>
            </a:r>
            <a:r>
              <a:rPr lang="en-US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HighRank</a:t>
            </a:r>
            <a:r>
              <a:rPr lang="en-US" dirty="0">
                <a:solidFill>
                  <a:srgbClr val="494949"/>
                </a:solidFill>
                <a:latin typeface="APL385 Unicode" panose="020B0709000202000203" pitchFamily="49" charset="0"/>
              </a:rPr>
              <a:t>'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⎕</a:t>
            </a:r>
            <a:r>
              <a:rPr lang="en-US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JSON⍠</a:t>
            </a:r>
            <a:r>
              <a:rPr lang="en-US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'Dialect</a:t>
            </a:r>
            <a:r>
              <a:rPr lang="en-US" dirty="0">
                <a:solidFill>
                  <a:srgbClr val="494949"/>
                </a:solidFill>
                <a:latin typeface="APL385 Unicode" panose="020B0709000202000203" pitchFamily="49" charset="0"/>
              </a:rPr>
              <a:t>'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⎕R</a:t>
            </a:r>
            <a:r>
              <a:rPr lang="en-US" dirty="0"/>
              <a:t>/</a:t>
            </a: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⎕S</a:t>
            </a:r>
            <a:r>
              <a:rPr lang="en-US" dirty="0">
                <a:solidFill>
                  <a:srgbClr val="494949"/>
                </a:solidFill>
                <a:latin typeface="APL385 Unicode" panose="020B0709000202000203" pitchFamily="49" charset="0"/>
              </a:rPr>
              <a:t>'\f&amp;'</a:t>
            </a: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⍠</a:t>
            </a:r>
            <a:r>
              <a:rPr lang="en-US" dirty="0">
                <a:solidFill>
                  <a:srgbClr val="494949"/>
                </a:solidFill>
                <a:latin typeface="APL385 Unicode" panose="020B0709000202000203" pitchFamily="49" charset="0"/>
              </a:rPr>
              <a:t>'Regex'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⎕NPUT⍠</a:t>
            </a:r>
            <a:r>
              <a:rPr lang="en-US" dirty="0">
                <a:solidFill>
                  <a:srgbClr val="494949"/>
                </a:solidFill>
                <a:latin typeface="APL385 Unicode" panose="020B0709000202000203" pitchFamily="49" charset="0"/>
              </a:rPr>
              <a:t>'NEOL'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⍸</a:t>
            </a:r>
            <a:r>
              <a:rPr lang="en-US" dirty="0">
                <a:latin typeface="APL385 Unicode" panose="020B0709000202000203" pitchFamily="49" charset="0"/>
              </a:rPr>
              <a:t>Y</a:t>
            </a:r>
          </a:p>
          <a:p>
            <a:pPr marL="0" indent="0">
              <a:buNone/>
            </a:pPr>
            <a:r>
              <a:rPr lang="en-US" dirty="0">
                <a:latin typeface="APL385 Unicode" panose="020B0709000202000203" pitchFamily="49" charset="0"/>
              </a:rPr>
              <a:t>X</a:t>
            </a: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⊂</a:t>
            </a:r>
            <a:r>
              <a:rPr lang="en-US" dirty="0">
                <a:latin typeface="APL385 Unicode" panose="020B0709000202000203" pitchFamily="49" charset="0"/>
              </a:rPr>
              <a:t>Y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↑[</a:t>
            </a:r>
            <a:r>
              <a:rPr lang="en-US" dirty="0">
                <a:latin typeface="APL385 Unicode" panose="020B0709000202000203" pitchFamily="49" charset="0"/>
              </a:rPr>
              <a:t>k</a:t>
            </a: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]</a:t>
            </a:r>
            <a:r>
              <a:rPr lang="en-US" dirty="0">
                <a:latin typeface="APL385 Unicode" panose="020B0709000202000203" pitchFamily="49" charset="0"/>
              </a:rPr>
              <a:t>Y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9A644CF-0B1E-4302-8FD3-8FD98F41E847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5929200" y="2917869"/>
            <a:ext cx="3214800" cy="2225631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2241515"/>
      </p:ext>
    </p:extLst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B5E15-4307-430D-B86E-6325A4744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0" y="456514"/>
            <a:ext cx="9144000" cy="76508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Advanced Use of The Rank Operator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7AF159-E52D-4ACA-B2AC-CBEDDB2905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1131590"/>
            <a:ext cx="9144000" cy="49505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Richard Park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93B4D1DE-F645-4898-9A31-44EFD9BC76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010" y="1620329"/>
            <a:ext cx="3505980" cy="2976646"/>
          </a:xfrm>
          <a:prstGeom prst="rect">
            <a:avLst/>
          </a:prstGeom>
        </p:spPr>
      </p:pic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ED9E9E9E-74A4-41B2-B0D5-2AC03301E3F5}"/>
              </a:ext>
            </a:extLst>
          </p:cNvPr>
          <p:cNvSpPr/>
          <p:nvPr/>
        </p:nvSpPr>
        <p:spPr>
          <a:xfrm>
            <a:off x="296525" y="2510287"/>
            <a:ext cx="3378328" cy="1411613"/>
          </a:xfrm>
          <a:prstGeom prst="wedgeEllipseCallout">
            <a:avLst>
              <a:gd name="adj1" fmla="val 47661"/>
              <a:gd name="adj2" fmla="val -49569"/>
            </a:avLst>
          </a:prstGeom>
          <a:solidFill>
            <a:schemeClr val="bg1"/>
          </a:solidFill>
          <a:ln>
            <a:solidFill>
              <a:srgbClr val="F58220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Aug 20, 2020</a:t>
            </a:r>
          </a:p>
        </p:txBody>
      </p:sp>
    </p:spTree>
    <p:extLst>
      <p:ext uri="{BB962C8B-B14F-4D97-AF65-F5344CB8AC3E}">
        <p14:creationId xmlns:p14="http://schemas.microsoft.com/office/powerpoint/2010/main" val="671481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D95127D-0121-4E9E-8B41-87350399D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525" y="537524"/>
            <a:ext cx="8363272" cy="594066"/>
          </a:xfrm>
        </p:spPr>
        <p:txBody>
          <a:bodyPr>
            <a:normAutofit fontScale="90000"/>
          </a:bodyPr>
          <a:lstStyle/>
          <a:p>
            <a:pPr>
              <a:tabLst>
                <a:tab pos="4173538" algn="l"/>
              </a:tabLst>
            </a:pP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New</a:t>
            </a:r>
            <a:r>
              <a:rPr lang="en-GB" dirty="0"/>
              <a:t>	Improved</a:t>
            </a:r>
            <a:endParaRPr lang="en-GB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67A771-0DE9-4742-BDDD-416A6B58D6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1112493"/>
            <a:ext cx="4163997" cy="3394472"/>
          </a:xfrm>
        </p:spPr>
        <p:txBody>
          <a:bodyPr>
            <a:normAutofit lnSpcReduction="10000"/>
          </a:bodyPr>
          <a:lstStyle/>
          <a:p>
            <a:pPr marL="0" indent="0">
              <a:buNone/>
              <a:tabLst>
                <a:tab pos="1147763" algn="l"/>
              </a:tabLst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⎕C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	Case convert</a:t>
            </a:r>
          </a:p>
          <a:p>
            <a:pPr marL="0" indent="0">
              <a:buNone/>
              <a:tabLst>
                <a:tab pos="1147763" algn="l"/>
              </a:tabLst>
            </a:pPr>
            <a:r>
              <a:rPr lang="en-US" dirty="0" err="1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f⍥g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	Over</a:t>
            </a:r>
          </a:p>
          <a:p>
            <a:pPr marL="0" indent="0">
              <a:buNone/>
              <a:tabLst>
                <a:tab pos="1147763" algn="l"/>
              </a:tabLst>
            </a:pPr>
            <a:r>
              <a:rPr lang="en-US" dirty="0" err="1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f⍤g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	Atop</a:t>
            </a:r>
          </a:p>
          <a:p>
            <a:pPr marL="0" indent="0">
              <a:buNone/>
              <a:tabLst>
                <a:tab pos="1147763" algn="l"/>
              </a:tabLst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≠Y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	Unique mask</a:t>
            </a:r>
          </a:p>
          <a:p>
            <a:pPr marL="0" indent="0">
              <a:buNone/>
              <a:tabLst>
                <a:tab pos="1147763" algn="l"/>
              </a:tabLst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A⍨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	Constant</a:t>
            </a:r>
          </a:p>
          <a:p>
            <a:pPr marL="0" indent="0">
              <a:buNone/>
              <a:tabLst>
                <a:tab pos="1147763" algn="l"/>
              </a:tabLst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⎕DT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	Date-time</a:t>
            </a:r>
          </a:p>
          <a:p>
            <a:pPr marL="0" indent="0">
              <a:buNone/>
              <a:tabLst>
                <a:tab pos="1147763" algn="l"/>
              </a:tabLst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1200⌶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	Format date-time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9AACA06-1CBA-4C21-AC13-55B5B657F8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112493"/>
            <a:ext cx="4038600" cy="33944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⎕JSON⍠'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HighRank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'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⎕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JSON⍠'Dialect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'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⎕R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/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⎕S'\f&amp;'⍠'Regex'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⎕NPUT⍠'NEOL'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⍸</a:t>
            </a:r>
            <a:r>
              <a:rPr lang="en-US" dirty="0">
                <a:latin typeface="APL385 Unicode" panose="020B0709000202000203" pitchFamily="49" charset="0"/>
              </a:rPr>
              <a:t>Y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X⊂Y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↑[k]Y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9A644CF-0B1E-4302-8FD3-8FD98F41E847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5929200" y="2917869"/>
            <a:ext cx="3214800" cy="2225631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791FBEC7-E433-41BE-BB35-B7A7254E68BB}"/>
              </a:ext>
            </a:extLst>
          </p:cNvPr>
          <p:cNvSpPr/>
          <p:nvPr/>
        </p:nvSpPr>
        <p:spPr>
          <a:xfrm>
            <a:off x="2816805" y="2166705"/>
            <a:ext cx="1289400" cy="941832"/>
          </a:xfrm>
          <a:prstGeom prst="wedgeEllipseCallout">
            <a:avLst>
              <a:gd name="adj1" fmla="val 82525"/>
              <a:gd name="adj2" fmla="val 52142"/>
            </a:avLst>
          </a:prstGeom>
          <a:solidFill>
            <a:schemeClr val="bg1"/>
          </a:solidFill>
          <a:ln>
            <a:solidFill>
              <a:srgbClr val="F5822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2 in 1</a:t>
            </a:r>
          </a:p>
        </p:txBody>
      </p:sp>
    </p:spTree>
    <p:extLst>
      <p:ext uri="{BB962C8B-B14F-4D97-AF65-F5344CB8AC3E}">
        <p14:creationId xmlns:p14="http://schemas.microsoft.com/office/powerpoint/2010/main" val="22226749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AEF9D-D291-4DB1-8A1D-685B725CE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531" y="771550"/>
            <a:ext cx="8379244" cy="3847046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endParaRPr lang="en-US" sz="3600" b="1" dirty="0">
              <a:latin typeface="Titillium Web" panose="00000500000000000000" pitchFamily="2" charset="0"/>
            </a:endParaRPr>
          </a:p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r>
              <a:rPr lang="en-US" sz="3600" b="1" dirty="0">
                <a:latin typeface="Titillium Web" panose="00000500000000000000" pitchFamily="2" charset="0"/>
              </a:rPr>
              <a:t>Where on non-negative integers</a:t>
            </a:r>
          </a:p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r>
              <a:rPr lang="da-DK" sz="3600" baseline="30000" dirty="0"/>
              <a:t>Using Where</a:t>
            </a:r>
            <a:r>
              <a:rPr lang="da-DK" sz="3600" dirty="0"/>
              <a:t> </a:t>
            </a:r>
            <a:endParaRPr lang="en-US" sz="3600" b="1" dirty="0">
              <a:solidFill>
                <a:srgbClr val="0000FF"/>
              </a:solidFill>
              <a:latin typeface="APL385 Unicode" panose="020B0709000202000203" pitchFamily="49" charset="0"/>
            </a:endParaRPr>
          </a:p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r>
              <a:rPr lang="en-US" sz="3600" dirty="0">
                <a:solidFill>
                  <a:srgbClr val="0000FF"/>
                </a:solidFill>
                <a:latin typeface="APL385 Unicode" panose="020B0709000202000203" pitchFamily="49" charset="0"/>
              </a:rPr>
              <a:t>⍸</a:t>
            </a:r>
            <a:r>
              <a:rPr lang="en-US" sz="3600" dirty="0">
                <a:solidFill>
                  <a:srgbClr val="494949"/>
                </a:solidFill>
                <a:latin typeface="APL385 Unicode" panose="020B0709000202000203" pitchFamily="49" charset="0"/>
              </a:rPr>
              <a:t>3 0 1 4</a:t>
            </a:r>
            <a:endParaRPr lang="en-US" sz="3600" b="1" dirty="0">
              <a:solidFill>
                <a:srgbClr val="0000FF"/>
              </a:solidFill>
              <a:latin typeface="APL385 Unicode" panose="020B0709000202000203" pitchFamily="49" charset="0"/>
            </a:endParaRPr>
          </a:p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endParaRPr lang="en-US" sz="3600" b="1" dirty="0">
              <a:solidFill>
                <a:srgbClr val="0000FF"/>
              </a:solidFill>
              <a:latin typeface="APL385 Unicode" panose="020B0709000202000203" pitchFamily="49" charset="0"/>
            </a:endParaRPr>
          </a:p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endParaRPr lang="da-DK" sz="2400" b="1" dirty="0">
              <a:solidFill>
                <a:srgbClr val="0000FF"/>
              </a:solidFill>
              <a:latin typeface="APL385 Unicode" panose="020B0709000202000203" pitchFamily="49" charset="0"/>
            </a:endParaRPr>
          </a:p>
        </p:txBody>
      </p:sp>
      <p:sp>
        <p:nvSpPr>
          <p:cNvPr id="4" name="PiP">
            <a:extLst>
              <a:ext uri="{FF2B5EF4-FFF2-40B4-BE49-F238E27FC236}">
                <a16:creationId xmlns:a16="http://schemas.microsoft.com/office/drawing/2014/main" id="{98E3A286-49AA-4DB1-9A2F-6834ABC55744}"/>
              </a:ext>
            </a:extLst>
          </p:cNvPr>
          <p:cNvSpPr txBox="1"/>
          <p:nvPr/>
        </p:nvSpPr>
        <p:spPr>
          <a:xfrm>
            <a:off x="5929200" y="2917869"/>
            <a:ext cx="3214800" cy="2225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4387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7BB04-F697-4219-BF54-058B09D49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B81363-7B7D-43CC-82A6-891265588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446625"/>
            <a:ext cx="12529393" cy="3555395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2000" cap="all" dirty="0">
                <a:latin typeface="APL385 Unicode" panose="020B0709000202000203" pitchFamily="49" charset="0"/>
              </a:rPr>
              <a:t>      </a:t>
            </a:r>
            <a:r>
              <a:rPr lang="en-US" sz="2000" cap="all" dirty="0">
                <a:latin typeface="APL385 Unicode" panose="020B0709000202000203" pitchFamily="49" charset="0"/>
              </a:rPr>
              <a:t>price</a:t>
            </a:r>
            <a:r>
              <a:rPr lang="en-US" sz="2000" cap="all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US" sz="2000" cap="all" dirty="0">
                <a:solidFill>
                  <a:srgbClr val="494949"/>
                </a:solidFill>
                <a:latin typeface="APL385 Unicode" panose="020B0709000202000203" pitchFamily="49" charset="0"/>
              </a:rPr>
              <a:t>71 82 81 82 84 59</a:t>
            </a:r>
            <a:endParaRPr lang="en-GB" sz="2000" cap="all" dirty="0">
              <a:solidFill>
                <a:srgbClr val="494949"/>
              </a:solidFill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2000" cap="all" dirty="0">
                <a:latin typeface="APL385 Unicode" panose="020B0709000202000203" pitchFamily="49" charset="0"/>
              </a:rPr>
              <a:t>      </a:t>
            </a:r>
            <a:r>
              <a:rPr lang="en-GB" sz="2000" cap="all" dirty="0">
                <a:solidFill>
                  <a:srgbClr val="0000FF"/>
                </a:solidFill>
                <a:latin typeface="APL385 Unicode" panose="020B0709000202000203" pitchFamily="49" charset="0"/>
              </a:rPr>
              <a:t>(</a:t>
            </a:r>
            <a:r>
              <a:rPr lang="en-GB" sz="2000" cap="all" dirty="0">
                <a:solidFill>
                  <a:srgbClr val="494949"/>
                </a:solidFill>
                <a:latin typeface="APL385 Unicode" panose="020B0709000202000203" pitchFamily="49" charset="0"/>
              </a:rPr>
              <a:t>75</a:t>
            </a:r>
            <a:r>
              <a:rPr lang="en-GB" sz="2000" cap="all" dirty="0">
                <a:solidFill>
                  <a:srgbClr val="0000FF"/>
                </a:solidFill>
                <a:latin typeface="APL385 Unicode" panose="020B0709000202000203" pitchFamily="49" charset="0"/>
              </a:rPr>
              <a:t>≤</a:t>
            </a:r>
            <a:r>
              <a:rPr lang="en-US" sz="2000" cap="all" dirty="0">
                <a:latin typeface="APL385 Unicode" panose="020B0709000202000203" pitchFamily="49" charset="0"/>
              </a:rPr>
              <a:t>price</a:t>
            </a:r>
            <a:r>
              <a:rPr lang="en-GB" sz="2000" cap="all" dirty="0">
                <a:solidFill>
                  <a:srgbClr val="0000FF"/>
                </a:solidFill>
                <a:latin typeface="APL385 Unicode" panose="020B0709000202000203" pitchFamily="49" charset="0"/>
              </a:rPr>
              <a:t>)/</a:t>
            </a:r>
            <a:r>
              <a:rPr lang="en-US" sz="2000" cap="all" dirty="0">
                <a:latin typeface="APL385 Unicode" panose="020B0709000202000203" pitchFamily="49" charset="0"/>
              </a:rPr>
              <a:t>price</a:t>
            </a:r>
            <a:endParaRPr lang="en-GB" sz="2000" cap="all" dirty="0"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2000" cap="all" dirty="0">
                <a:latin typeface="APL385 Unicode" panose="020B0709000202000203" pitchFamily="49" charset="0"/>
              </a:rPr>
              <a:t>82 81 82 84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000" cap="all" dirty="0">
                <a:latin typeface="APL385 Unicode" panose="020B0709000202000203" pitchFamily="49" charset="0"/>
              </a:rPr>
              <a:t>      </a:t>
            </a:r>
            <a:r>
              <a:rPr lang="en-GB" sz="2000" cap="all" dirty="0">
                <a:solidFill>
                  <a:srgbClr val="0000FF"/>
                </a:solidFill>
                <a:latin typeface="APL385 Unicode" panose="020B0709000202000203" pitchFamily="49" charset="0"/>
              </a:rPr>
              <a:t>(</a:t>
            </a:r>
            <a:r>
              <a:rPr lang="en-GB" sz="2000" cap="all" dirty="0">
                <a:solidFill>
                  <a:srgbClr val="494949"/>
                </a:solidFill>
                <a:latin typeface="APL385 Unicode" panose="020B0709000202000203" pitchFamily="49" charset="0"/>
              </a:rPr>
              <a:t>75</a:t>
            </a:r>
            <a:r>
              <a:rPr lang="en-GB" sz="2000" cap="all" dirty="0">
                <a:solidFill>
                  <a:srgbClr val="0000FF"/>
                </a:solidFill>
                <a:latin typeface="APL385 Unicode" panose="020B0709000202000203" pitchFamily="49" charset="0"/>
              </a:rPr>
              <a:t>≤</a:t>
            </a:r>
            <a:r>
              <a:rPr lang="en-US" sz="2000" cap="all" dirty="0">
                <a:latin typeface="APL385 Unicode" panose="020B0709000202000203" pitchFamily="49" charset="0"/>
              </a:rPr>
              <a:t>price</a:t>
            </a:r>
            <a:r>
              <a:rPr lang="en-GB" sz="2000" cap="all" dirty="0">
                <a:solidFill>
                  <a:srgbClr val="0000FF"/>
                </a:solidFill>
                <a:latin typeface="APL385 Unicode" panose="020B0709000202000203" pitchFamily="49" charset="0"/>
              </a:rPr>
              <a:t>)/⍳⍴</a:t>
            </a:r>
            <a:r>
              <a:rPr lang="en-US" sz="2000" cap="all" dirty="0">
                <a:latin typeface="APL385 Unicode" panose="020B0709000202000203" pitchFamily="49" charset="0"/>
              </a:rPr>
              <a:t>price</a:t>
            </a:r>
            <a:endParaRPr lang="en-GB" sz="2000" cap="all" dirty="0"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2000" cap="all" dirty="0">
                <a:latin typeface="APL385 Unicode" panose="020B0709000202000203" pitchFamily="49" charset="0"/>
              </a:rPr>
              <a:t>2 3 4 5</a:t>
            </a:r>
          </a:p>
        </p:txBody>
      </p:sp>
      <p:sp>
        <p:nvSpPr>
          <p:cNvPr id="7" name="66">
            <a:extLst>
              <a:ext uri="{FF2B5EF4-FFF2-40B4-BE49-F238E27FC236}">
                <a16:creationId xmlns:a16="http://schemas.microsoft.com/office/drawing/2014/main" id="{B20FA708-3BF2-4366-AED5-D49CD2E82FAA}"/>
              </a:ext>
            </a:extLst>
          </p:cNvPr>
          <p:cNvSpPr/>
          <p:nvPr/>
        </p:nvSpPr>
        <p:spPr>
          <a:xfrm>
            <a:off x="4707015" y="1899948"/>
            <a:ext cx="1350150" cy="941832"/>
          </a:xfrm>
          <a:prstGeom prst="wedgeEllipseCallout">
            <a:avLst>
              <a:gd name="adj1" fmla="val -92560"/>
              <a:gd name="adj2" fmla="val -43509"/>
            </a:avLst>
          </a:prstGeom>
          <a:solidFill>
            <a:schemeClr val="bg1"/>
          </a:solidFill>
          <a:ln>
            <a:solidFill>
              <a:srgbClr val="F5822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1966</a:t>
            </a:r>
          </a:p>
        </p:txBody>
      </p:sp>
      <p:sp>
        <p:nvSpPr>
          <p:cNvPr id="8" name="60">
            <a:extLst>
              <a:ext uri="{FF2B5EF4-FFF2-40B4-BE49-F238E27FC236}">
                <a16:creationId xmlns:a16="http://schemas.microsoft.com/office/drawing/2014/main" id="{3AF9C7EE-58AA-4679-8110-CAEBBD11DB9E}"/>
              </a:ext>
            </a:extLst>
          </p:cNvPr>
          <p:cNvSpPr/>
          <p:nvPr/>
        </p:nvSpPr>
        <p:spPr>
          <a:xfrm>
            <a:off x="4707015" y="1899948"/>
            <a:ext cx="1350150" cy="941832"/>
          </a:xfrm>
          <a:prstGeom prst="wedgeEllipseCallout">
            <a:avLst>
              <a:gd name="adj1" fmla="val -92560"/>
              <a:gd name="adj2" fmla="val -43509"/>
            </a:avLst>
          </a:prstGeom>
          <a:solidFill>
            <a:schemeClr val="bg1"/>
          </a:solidFill>
          <a:ln>
            <a:solidFill>
              <a:srgbClr val="F5822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1960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3D9B4A-829D-4692-8DA4-53DB8C3E521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7691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7BB04-F697-4219-BF54-058B09D49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B81363-7B7D-43CC-82A6-891265588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446625"/>
            <a:ext cx="12529393" cy="3555395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2000" cap="all" dirty="0">
                <a:latin typeface="APL385 Unicode" panose="020B0709000202000203" pitchFamily="49" charset="0"/>
              </a:rPr>
              <a:t>      </a:t>
            </a:r>
            <a:r>
              <a:rPr lang="en-US" sz="2000" cap="all" dirty="0">
                <a:latin typeface="APL385 Unicode" panose="020B0709000202000203" pitchFamily="49" charset="0"/>
              </a:rPr>
              <a:t>price</a:t>
            </a:r>
            <a:r>
              <a:rPr lang="en-US" sz="2000" cap="all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US" sz="2000" cap="all" dirty="0">
                <a:solidFill>
                  <a:srgbClr val="494949"/>
                </a:solidFill>
                <a:latin typeface="APL385 Unicode" panose="020B0709000202000203" pitchFamily="49" charset="0"/>
              </a:rPr>
              <a:t>71 82 81 82 84 59</a:t>
            </a:r>
            <a:endParaRPr lang="en-GB" sz="2000" cap="all" dirty="0">
              <a:solidFill>
                <a:srgbClr val="494949"/>
              </a:solidFill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2000" cap="all" dirty="0">
                <a:latin typeface="APL385 Unicode" panose="020B0709000202000203" pitchFamily="49" charset="0"/>
              </a:rPr>
              <a:t>      </a:t>
            </a:r>
            <a:r>
              <a:rPr lang="en-GB" sz="2000" cap="all" dirty="0">
                <a:solidFill>
                  <a:srgbClr val="0000FF"/>
                </a:solidFill>
                <a:latin typeface="APL385 Unicode" panose="020B0709000202000203" pitchFamily="49" charset="0"/>
              </a:rPr>
              <a:t>(</a:t>
            </a:r>
            <a:r>
              <a:rPr lang="en-GB" sz="2000" cap="all" dirty="0">
                <a:solidFill>
                  <a:srgbClr val="494949"/>
                </a:solidFill>
                <a:latin typeface="APL385 Unicode" panose="020B0709000202000203" pitchFamily="49" charset="0"/>
              </a:rPr>
              <a:t>75</a:t>
            </a:r>
            <a:r>
              <a:rPr lang="en-GB" sz="2000" cap="all" dirty="0">
                <a:solidFill>
                  <a:srgbClr val="0000FF"/>
                </a:solidFill>
                <a:latin typeface="APL385 Unicode" panose="020B0709000202000203" pitchFamily="49" charset="0"/>
              </a:rPr>
              <a:t>≤</a:t>
            </a:r>
            <a:r>
              <a:rPr lang="en-GB" sz="2000" cap="all" dirty="0">
                <a:latin typeface="APL385 Unicode" panose="020B0709000202000203" pitchFamily="49" charset="0"/>
              </a:rPr>
              <a:t>price</a:t>
            </a:r>
            <a:r>
              <a:rPr lang="en-GB" sz="2000" cap="all" dirty="0">
                <a:solidFill>
                  <a:srgbClr val="0000FF"/>
                </a:solidFill>
                <a:latin typeface="APL385 Unicode" panose="020B0709000202000203" pitchFamily="49" charset="0"/>
              </a:rPr>
              <a:t>)/</a:t>
            </a:r>
            <a:r>
              <a:rPr lang="en-GB" sz="2000" cap="all" dirty="0">
                <a:latin typeface="APL385 Unicode" panose="020B0709000202000203" pitchFamily="49" charset="0"/>
              </a:rPr>
              <a:t>price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000" cap="all" dirty="0">
                <a:latin typeface="APL385 Unicode" panose="020B0709000202000203" pitchFamily="49" charset="0"/>
              </a:rPr>
              <a:t>82 81 82 84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000" cap="all" dirty="0">
                <a:latin typeface="APL385 Unicode" panose="020B0709000202000203" pitchFamily="49" charset="0"/>
              </a:rPr>
              <a:t>      </a:t>
            </a:r>
            <a:r>
              <a:rPr lang="en-GB" sz="2000" cap="all" dirty="0">
                <a:solidFill>
                  <a:srgbClr val="0000FF"/>
                </a:solidFill>
                <a:latin typeface="APL385 Unicode" panose="020B0709000202000203" pitchFamily="49" charset="0"/>
              </a:rPr>
              <a:t>(</a:t>
            </a:r>
            <a:r>
              <a:rPr lang="en-GB" sz="2000" cap="all" dirty="0">
                <a:solidFill>
                  <a:srgbClr val="494949"/>
                </a:solidFill>
                <a:latin typeface="APL385 Unicode" panose="020B0709000202000203" pitchFamily="49" charset="0"/>
              </a:rPr>
              <a:t>75</a:t>
            </a:r>
            <a:r>
              <a:rPr lang="en-GB" sz="2000" cap="all" dirty="0">
                <a:solidFill>
                  <a:srgbClr val="0000FF"/>
                </a:solidFill>
                <a:latin typeface="APL385 Unicode" panose="020B0709000202000203" pitchFamily="49" charset="0"/>
              </a:rPr>
              <a:t>≤</a:t>
            </a:r>
            <a:r>
              <a:rPr lang="en-GB" sz="2000" cap="all" dirty="0">
                <a:latin typeface="APL385 Unicode" panose="020B0709000202000203" pitchFamily="49" charset="0"/>
              </a:rPr>
              <a:t>price</a:t>
            </a:r>
            <a:r>
              <a:rPr lang="en-GB" sz="2000" cap="all" dirty="0">
                <a:solidFill>
                  <a:srgbClr val="0000FF"/>
                </a:solidFill>
                <a:latin typeface="APL385 Unicode" panose="020B0709000202000203" pitchFamily="49" charset="0"/>
              </a:rPr>
              <a:t>)</a:t>
            </a:r>
            <a:r>
              <a:rPr lang="en-GB" sz="2000" cap="all" dirty="0">
                <a:solidFill>
                  <a:srgbClr val="0000FF"/>
                </a:solidFill>
                <a:highlight>
                  <a:srgbClr val="FFFF00"/>
                </a:highlight>
                <a:latin typeface="APL385 Unicode" panose="020B0709000202000203" pitchFamily="49" charset="0"/>
              </a:rPr>
              <a:t>/⍳⍴</a:t>
            </a:r>
            <a:r>
              <a:rPr lang="en-GB" sz="2000" cap="all" dirty="0">
                <a:latin typeface="APL385 Unicode" panose="020B0709000202000203" pitchFamily="49" charset="0"/>
              </a:rPr>
              <a:t>price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000" cap="all" dirty="0">
                <a:latin typeface="APL385 Unicode" panose="020B0709000202000203" pitchFamily="49" charset="0"/>
              </a:rPr>
              <a:t>2 3 4 5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000" cap="all" dirty="0">
                <a:latin typeface="APL385 Unicode" panose="020B0709000202000203" pitchFamily="49" charset="0"/>
              </a:rPr>
              <a:t>      </a:t>
            </a:r>
            <a:r>
              <a:rPr lang="en-GB" sz="2000" cap="all" dirty="0">
                <a:solidFill>
                  <a:srgbClr val="0000FF"/>
                </a:solidFill>
                <a:latin typeface="APL385 Unicode" panose="020B0709000202000203" pitchFamily="49" charset="0"/>
              </a:rPr>
              <a:t>⍸</a:t>
            </a:r>
            <a:r>
              <a:rPr lang="en-GB" sz="2000" cap="all" dirty="0">
                <a:solidFill>
                  <a:srgbClr val="494949"/>
                </a:solidFill>
                <a:latin typeface="APL385 Unicode" panose="020B0709000202000203" pitchFamily="49" charset="0"/>
              </a:rPr>
              <a:t>75</a:t>
            </a:r>
            <a:r>
              <a:rPr lang="en-GB" sz="2000" cap="all" dirty="0">
                <a:solidFill>
                  <a:srgbClr val="0000FF"/>
                </a:solidFill>
                <a:latin typeface="APL385 Unicode" panose="020B0709000202000203" pitchFamily="49" charset="0"/>
              </a:rPr>
              <a:t>≤</a:t>
            </a:r>
            <a:r>
              <a:rPr lang="en-GB" sz="2000" cap="all" dirty="0">
                <a:latin typeface="APL385 Unicode" panose="020B0709000202000203" pitchFamily="49" charset="0"/>
              </a:rPr>
              <a:t>price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000" cap="all" dirty="0">
                <a:latin typeface="APL385 Unicode" panose="020B0709000202000203" pitchFamily="49" charset="0"/>
              </a:rPr>
              <a:t>2 3 4 5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3D9B4A-829D-4692-8DA4-53DB8C3E521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03">
            <a:extLst>
              <a:ext uri="{FF2B5EF4-FFF2-40B4-BE49-F238E27FC236}">
                <a16:creationId xmlns:a16="http://schemas.microsoft.com/office/drawing/2014/main" id="{A2D8C11A-204E-4148-8BD8-6DFE2978252B}"/>
              </a:ext>
            </a:extLst>
          </p:cNvPr>
          <p:cNvSpPr/>
          <p:nvPr/>
        </p:nvSpPr>
        <p:spPr>
          <a:xfrm>
            <a:off x="4707015" y="1899948"/>
            <a:ext cx="1350150" cy="941832"/>
          </a:xfrm>
          <a:prstGeom prst="wedgeEllipseCallout">
            <a:avLst>
              <a:gd name="adj1" fmla="val -83388"/>
              <a:gd name="adj2" fmla="val 13125"/>
            </a:avLst>
          </a:prstGeom>
          <a:solidFill>
            <a:schemeClr val="bg1"/>
          </a:solidFill>
          <a:ln>
            <a:solidFill>
              <a:srgbClr val="F5822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2003</a:t>
            </a:r>
          </a:p>
        </p:txBody>
      </p:sp>
      <p:sp>
        <p:nvSpPr>
          <p:cNvPr id="6" name="17">
            <a:extLst>
              <a:ext uri="{FF2B5EF4-FFF2-40B4-BE49-F238E27FC236}">
                <a16:creationId xmlns:a16="http://schemas.microsoft.com/office/drawing/2014/main" id="{3CB5D2C2-2DC5-4E48-A500-1E1E493DB824}"/>
              </a:ext>
            </a:extLst>
          </p:cNvPr>
          <p:cNvSpPr/>
          <p:nvPr/>
        </p:nvSpPr>
        <p:spPr>
          <a:xfrm>
            <a:off x="4707015" y="1899948"/>
            <a:ext cx="1350150" cy="941832"/>
          </a:xfrm>
          <a:prstGeom prst="wedgeEllipseCallout">
            <a:avLst>
              <a:gd name="adj1" fmla="val -137204"/>
              <a:gd name="adj2" fmla="val 60709"/>
            </a:avLst>
          </a:prstGeom>
          <a:solidFill>
            <a:schemeClr val="bg1"/>
          </a:solidFill>
          <a:ln>
            <a:solidFill>
              <a:srgbClr val="F5822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1616592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AEF9D-D291-4DB1-8A1D-685B725CE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531" y="771550"/>
            <a:ext cx="8379244" cy="3847046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endParaRPr lang="en-US" sz="3600" b="1" dirty="0">
              <a:latin typeface="Titillium Web" panose="00000500000000000000" pitchFamily="2" charset="0"/>
            </a:endParaRPr>
          </a:p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r>
              <a:rPr lang="en-US" sz="3600" b="1" dirty="0">
                <a:latin typeface="Titillium Web" panose="00000500000000000000" pitchFamily="2" charset="0"/>
              </a:rPr>
              <a:t>Selection</a:t>
            </a:r>
          </a:p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r>
              <a:rPr lang="da-DK" sz="3600" baseline="30000" dirty="0"/>
              <a:t>Using Where</a:t>
            </a:r>
            <a:r>
              <a:rPr lang="da-DK" sz="3600" dirty="0"/>
              <a:t> </a:t>
            </a:r>
            <a:endParaRPr lang="en-US" sz="3600" b="1" dirty="0">
              <a:solidFill>
                <a:srgbClr val="0000FF"/>
              </a:solidFill>
              <a:latin typeface="APL385 Unicode" panose="020B0709000202000203" pitchFamily="49" charset="0"/>
            </a:endParaRPr>
          </a:p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r>
              <a:rPr lang="en-US" sz="3600" dirty="0">
                <a:solidFill>
                  <a:srgbClr val="0000FF"/>
                </a:solidFill>
                <a:latin typeface="APL385 Unicode" panose="020B0709000202000203" pitchFamily="49" charset="0"/>
              </a:rPr>
              <a:t>⍸</a:t>
            </a:r>
            <a:endParaRPr lang="en-US" sz="3600" b="1" dirty="0">
              <a:solidFill>
                <a:srgbClr val="0000FF"/>
              </a:solidFill>
              <a:latin typeface="APL385 Unicode" panose="020B0709000202000203" pitchFamily="49" charset="0"/>
            </a:endParaRPr>
          </a:p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endParaRPr lang="en-US" sz="3600" b="1" dirty="0">
              <a:solidFill>
                <a:srgbClr val="0000FF"/>
              </a:solidFill>
              <a:latin typeface="APL385 Unicode" panose="020B0709000202000203" pitchFamily="49" charset="0"/>
            </a:endParaRPr>
          </a:p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endParaRPr lang="da-DK" sz="2400" b="1" dirty="0">
              <a:solidFill>
                <a:srgbClr val="0000FF"/>
              </a:solidFill>
              <a:latin typeface="APL385 Unicode" panose="020B0709000202000203" pitchFamily="49" charset="0"/>
            </a:endParaRPr>
          </a:p>
        </p:txBody>
      </p:sp>
      <p:sp>
        <p:nvSpPr>
          <p:cNvPr id="4" name="PiP">
            <a:extLst>
              <a:ext uri="{FF2B5EF4-FFF2-40B4-BE49-F238E27FC236}">
                <a16:creationId xmlns:a16="http://schemas.microsoft.com/office/drawing/2014/main" id="{98E3A286-49AA-4DB1-9A2F-6834ABC55744}"/>
              </a:ext>
            </a:extLst>
          </p:cNvPr>
          <p:cNvSpPr txBox="1"/>
          <p:nvPr/>
        </p:nvSpPr>
        <p:spPr>
          <a:xfrm>
            <a:off x="5929200" y="2917869"/>
            <a:ext cx="3214800" cy="2225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4373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7BB04-F697-4219-BF54-058B09D49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Use case: selection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B81363-7B7D-43CC-82A6-891265588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446625"/>
            <a:ext cx="12529393" cy="3555395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2000" dirty="0">
                <a:latin typeface="APL385 Unicode" panose="020B0709000202000203" pitchFamily="49" charset="0"/>
              </a:rPr>
              <a:t>      </a:t>
            </a:r>
            <a:r>
              <a:rPr lang="en-GB" sz="2000" dirty="0" err="1">
                <a:latin typeface="APL385 Unicode" panose="020B0709000202000203" pitchFamily="49" charset="0"/>
              </a:rPr>
              <a:t>fruit</a:t>
            </a:r>
            <a:r>
              <a:rPr lang="en-GB" sz="2000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GB" sz="2000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'Apple</a:t>
            </a:r>
            <a:r>
              <a:rPr lang="en-GB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' 'Banana' 'Cherry' 'Date' 'Elderberry'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000" dirty="0">
                <a:latin typeface="APL385 Unicode" panose="020B0709000202000203" pitchFamily="49" charset="0"/>
              </a:rPr>
              <a:t>      select</a:t>
            </a:r>
            <a:r>
              <a:rPr lang="en-GB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GB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1 1 0 1 0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000" dirty="0">
                <a:latin typeface="APL385 Unicode" panose="020B0709000202000203" pitchFamily="49" charset="0"/>
              </a:rPr>
              <a:t>      select</a:t>
            </a:r>
            <a:r>
              <a:rPr lang="en-GB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/</a:t>
            </a:r>
            <a:r>
              <a:rPr lang="en-GB" sz="2000" dirty="0">
                <a:latin typeface="APL385 Unicode" panose="020B0709000202000203" pitchFamily="49" charset="0"/>
              </a:rPr>
              <a:t>fruit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000" dirty="0">
                <a:latin typeface="APL385 Unicode" panose="020B0709000202000203" pitchFamily="49" charset="0"/>
              </a:rPr>
              <a:t> Apple  Banana  Date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000" dirty="0">
                <a:latin typeface="APL385 Unicode" panose="020B0709000202000203" pitchFamily="49" charset="0"/>
              </a:rPr>
              <a:t>      select</a:t>
            </a:r>
            <a:r>
              <a:rPr lang="en-GB" sz="2000" dirty="0">
                <a:solidFill>
                  <a:srgbClr val="0000FF"/>
                </a:solidFill>
                <a:highlight>
                  <a:srgbClr val="FFFF00"/>
                </a:highlight>
                <a:latin typeface="APL385 Unicode" panose="020B0709000202000203" pitchFamily="49" charset="0"/>
              </a:rPr>
              <a:t>/⍳⍴</a:t>
            </a:r>
            <a:r>
              <a:rPr lang="en-GB" sz="2000" dirty="0">
                <a:latin typeface="APL385 Unicode" panose="020B0709000202000203" pitchFamily="49" charset="0"/>
              </a:rPr>
              <a:t>select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000" dirty="0">
                <a:latin typeface="APL385 Unicode" panose="020B0709000202000203" pitchFamily="49" charset="0"/>
              </a:rPr>
              <a:t>1 2 4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000" dirty="0">
                <a:latin typeface="APL385 Unicode" panose="020B0709000202000203" pitchFamily="49" charset="0"/>
              </a:rPr>
              <a:t>      </a:t>
            </a:r>
            <a:r>
              <a:rPr lang="en-GB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⍸</a:t>
            </a:r>
            <a:r>
              <a:rPr lang="en-GB" sz="2000" dirty="0">
                <a:latin typeface="APL385 Unicode" panose="020B0709000202000203" pitchFamily="49" charset="0"/>
              </a:rPr>
              <a:t>select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000" dirty="0">
                <a:latin typeface="APL385 Unicode" panose="020B0709000202000203" pitchFamily="49" charset="0"/>
              </a:rPr>
              <a:t>1 2 4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3D9B4A-829D-4692-8DA4-53DB8C3E521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9889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37687</TotalTime>
  <Words>1686</Words>
  <Application>Microsoft Office PowerPoint</Application>
  <PresentationFormat>On-screen Show (16:9)</PresentationFormat>
  <Paragraphs>329</Paragraphs>
  <Slides>35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5" baseType="lpstr">
      <vt:lpstr>Titillium Web</vt:lpstr>
      <vt:lpstr>MV Boli</vt:lpstr>
      <vt:lpstr>Arial</vt:lpstr>
      <vt:lpstr>Courier New</vt:lpstr>
      <vt:lpstr>APL385 Unicode</vt:lpstr>
      <vt:lpstr>Titillium Web SemiBold</vt:lpstr>
      <vt:lpstr>IBM Plex Mono Light</vt:lpstr>
      <vt:lpstr>Wingdings</vt:lpstr>
      <vt:lpstr>Calibri</vt:lpstr>
      <vt:lpstr>Office Theme</vt:lpstr>
      <vt:lpstr>Language Features of version 18.0 in Depth</vt:lpstr>
      <vt:lpstr>New Improved</vt:lpstr>
      <vt:lpstr>New Improved</vt:lpstr>
      <vt:lpstr>New Improved</vt:lpstr>
      <vt:lpstr>PowerPoint Presentation</vt:lpstr>
      <vt:lpstr>History</vt:lpstr>
      <vt:lpstr>History</vt:lpstr>
      <vt:lpstr>PowerPoint Presentation</vt:lpstr>
      <vt:lpstr>Use case: selection</vt:lpstr>
      <vt:lpstr>Use case: selection</vt:lpstr>
      <vt:lpstr>Use case: multi-selection</vt:lpstr>
      <vt:lpstr>Use case: multi-selection</vt:lpstr>
      <vt:lpstr>Use case: multi-dimensional selection</vt:lpstr>
      <vt:lpstr>Use case: multi-dimensional selection</vt:lpstr>
      <vt:lpstr>PowerPoint Presentation</vt:lpstr>
      <vt:lpstr>Use case: Representing a set</vt:lpstr>
      <vt:lpstr>Use case: Representing a multi-set</vt:lpstr>
      <vt:lpstr>Use case: Representing a multi-set</vt:lpstr>
      <vt:lpstr>PowerPoint Presentation</vt:lpstr>
      <vt:lpstr>PowerPoint Presentation</vt:lpstr>
      <vt:lpstr>Use case: Analysis of indices</vt:lpstr>
      <vt:lpstr>Use case: Analysis of indices</vt:lpstr>
      <vt:lpstr>Use case: Analysis of indices</vt:lpstr>
      <vt:lpstr>PowerPoint Presentation</vt:lpstr>
      <vt:lpstr>Use case: Reconstruction of masks</vt:lpstr>
      <vt:lpstr>Use case: Reconstruction of masks</vt:lpstr>
      <vt:lpstr>Use case: Reconstruction of masks</vt:lpstr>
      <vt:lpstr>Use case: Reconstruction of masks</vt:lpstr>
      <vt:lpstr>Use case: Reconstruction of masks</vt:lpstr>
      <vt:lpstr>Use case: Reconstruction of masks</vt:lpstr>
      <vt:lpstr>Use case: Reconstruction of masks</vt:lpstr>
      <vt:lpstr>Use case: Reconstruction of masks</vt:lpstr>
      <vt:lpstr>New Improved</vt:lpstr>
      <vt:lpstr>New Improved</vt:lpstr>
      <vt:lpstr>Advanced Use of The Rank Operator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Language Features of version 18.0 in Depth</dc:title>
  <dc:creator>Adam Brudzewsky</dc:creator>
  <cp:lastModifiedBy>Adam Brudzewsky</cp:lastModifiedBy>
  <cp:revision>212</cp:revision>
  <dcterms:created xsi:type="dcterms:W3CDTF">2020-06-08T19:16:21Z</dcterms:created>
  <dcterms:modified xsi:type="dcterms:W3CDTF">2020-08-10T07:31:33Z</dcterms:modified>
</cp:coreProperties>
</file>