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7"/>
  </p:notesMasterIdLst>
  <p:handoutMasterIdLst>
    <p:handoutMasterId r:id="rId38"/>
  </p:handoutMasterIdLst>
  <p:sldIdLst>
    <p:sldId id="262" r:id="rId2"/>
    <p:sldId id="368" r:id="rId3"/>
    <p:sldId id="373" r:id="rId4"/>
    <p:sldId id="374" r:id="rId5"/>
    <p:sldId id="376" r:id="rId6"/>
    <p:sldId id="375" r:id="rId7"/>
    <p:sldId id="379" r:id="rId8"/>
    <p:sldId id="422" r:id="rId9"/>
    <p:sldId id="381" r:id="rId10"/>
    <p:sldId id="383" r:id="rId11"/>
    <p:sldId id="384" r:id="rId12"/>
    <p:sldId id="398" r:id="rId13"/>
    <p:sldId id="323" r:id="rId14"/>
    <p:sldId id="324" r:id="rId15"/>
    <p:sldId id="325" r:id="rId16"/>
    <p:sldId id="363" r:id="rId17"/>
    <p:sldId id="329" r:id="rId18"/>
    <p:sldId id="330" r:id="rId19"/>
    <p:sldId id="331" r:id="rId20"/>
    <p:sldId id="333" r:id="rId21"/>
    <p:sldId id="334" r:id="rId22"/>
    <p:sldId id="335" r:id="rId23"/>
    <p:sldId id="336" r:id="rId24"/>
    <p:sldId id="337" r:id="rId25"/>
    <p:sldId id="338" r:id="rId26"/>
    <p:sldId id="339" r:id="rId27"/>
    <p:sldId id="340" r:id="rId28"/>
    <p:sldId id="326" r:id="rId29"/>
    <p:sldId id="328" r:id="rId30"/>
    <p:sldId id="434" r:id="rId31"/>
    <p:sldId id="364" r:id="rId32"/>
    <p:sldId id="429" r:id="rId33"/>
    <p:sldId id="435" r:id="rId34"/>
    <p:sldId id="402" r:id="rId35"/>
    <p:sldId id="432" r:id="rId3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421"/>
    <a:srgbClr val="7C7DCF"/>
    <a:srgbClr val="F97408"/>
    <a:srgbClr val="EFEFBE"/>
    <a:srgbClr val="F6F6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678" autoAdjust="0"/>
  </p:normalViewPr>
  <p:slideViewPr>
    <p:cSldViewPr>
      <p:cViewPr varScale="1">
        <p:scale>
          <a:sx n="105" d="100"/>
          <a:sy n="105" d="100"/>
        </p:scale>
        <p:origin x="730" y="67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-822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3130" y="-86"/>
      </p:cViewPr>
      <p:guideLst>
        <p:guide orient="horz" pos="2880"/>
        <p:guide pos="2160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A6A3BD-28BD-4949-B52F-24E999822598}" type="datetimeFigureOut">
              <a:rPr lang="en-GB" smtClean="0"/>
              <a:t>20/08/2020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7370AB-76A5-41F1-9753-9FE7E667F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47182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EAEF8A-5BB8-41C8-B8C2-160617C17EF4}" type="datetimeFigureOut">
              <a:rPr lang="en-GB" smtClean="0"/>
              <a:t>20/08/2020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20660A-27FD-4528-AE7F-EC6080404E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2133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528" y="483518"/>
            <a:ext cx="8363272" cy="504056"/>
          </a:xfrm>
        </p:spPr>
        <p:txBody>
          <a:bodyPr>
            <a:noAutofit/>
          </a:bodyPr>
          <a:lstStyle>
            <a:lvl1pPr algn="ctr">
              <a:defRPr sz="3600">
                <a:solidFill>
                  <a:schemeClr val="accent4">
                    <a:lumMod val="50000"/>
                  </a:schemeClr>
                </a:solidFill>
                <a:latin typeface="Klavika Bold" panose="02000803000000000000" pitchFamily="2" charset="0"/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pic>
        <p:nvPicPr>
          <p:cNvPr id="1026" name="Picture 2" descr="C:\Users\fiona\Desktop\Computer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6814" y="1707654"/>
            <a:ext cx="3450372" cy="2929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395288" y="1059583"/>
            <a:ext cx="8280400" cy="432047"/>
          </a:xfrm>
        </p:spPr>
        <p:txBody>
          <a:bodyPr>
            <a:noAutofit/>
          </a:bodyPr>
          <a:lstStyle>
            <a:lvl1pPr marL="0" indent="0" algn="ctr">
              <a:buNone/>
              <a:defRPr sz="2800" baseline="0">
                <a:solidFill>
                  <a:schemeClr val="accent4">
                    <a:lumMod val="50000"/>
                  </a:schemeClr>
                </a:solidFill>
                <a:latin typeface="Klavika Medium" panose="02000603000000000000" pitchFamily="2" charset="0"/>
              </a:defRPr>
            </a:lvl1pPr>
          </a:lstStyle>
          <a:p>
            <a:pPr lvl="0"/>
            <a:r>
              <a:rPr lang="en-US" dirty="0"/>
              <a:t>Presenter (</a:t>
            </a:r>
            <a:r>
              <a:rPr lang="en-US" dirty="0" err="1"/>
              <a:t>dd</a:t>
            </a:r>
            <a:r>
              <a:rPr lang="en-US" dirty="0"/>
              <a:t>-mm-</a:t>
            </a:r>
            <a:r>
              <a:rPr lang="en-US" dirty="0" err="1"/>
              <a:t>yyyy</a:t>
            </a:r>
            <a:r>
              <a:rPr lang="en-US" dirty="0"/>
              <a:t>)</a:t>
            </a:r>
            <a:endParaRPr lang="en-GB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8676456" y="51470"/>
            <a:ext cx="360040" cy="288032"/>
          </a:xfrm>
          <a:prstGeom prst="rect">
            <a:avLst/>
          </a:prstGeom>
          <a:solidFill>
            <a:srgbClr val="FF9421"/>
          </a:solidFill>
          <a:ln>
            <a:solidFill>
              <a:srgbClr val="FF94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940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Content Placeholder 6"/>
          <p:cNvSpPr>
            <a:spLocks noGrp="1" noChangeAspect="1"/>
          </p:cNvSpPr>
          <p:nvPr>
            <p:ph sz="quarter" idx="12" hasCustomPrompt="1"/>
          </p:nvPr>
        </p:nvSpPr>
        <p:spPr>
          <a:xfrm>
            <a:off x="5929200" y="2917869"/>
            <a:ext cx="3214800" cy="2225631"/>
          </a:xfrm>
          <a:noFill/>
        </p:spPr>
        <p:txBody>
          <a:bodyPr anchor="ctr"/>
          <a:lstStyle>
            <a:lvl1pPr marL="0" indent="0" algn="ctr">
              <a:buNone/>
              <a:defRPr sz="1200" baseline="0"/>
            </a:lvl1pPr>
          </a:lstStyle>
          <a:p>
            <a:pPr lvl="0"/>
            <a:r>
              <a:rPr lang="en-GB" dirty="0" err="1"/>
              <a:t>PICinPIC</a:t>
            </a:r>
            <a:r>
              <a:rPr lang="en-GB" dirty="0"/>
              <a:t> WILL SHOW HERE, SO ANY CONTENT THAT OVERLAPS THIS BOX COULD BE OBSCURED.</a:t>
            </a:r>
            <a:br>
              <a:rPr lang="en-GB" dirty="0"/>
            </a:br>
            <a:br>
              <a:rPr lang="en-GB" dirty="0"/>
            </a:br>
            <a:r>
              <a:rPr lang="en-GB" dirty="0"/>
              <a:t>THIS BOX WILL NOT BE VISIBLE DURING YOUR PRESENTATION</a:t>
            </a:r>
          </a:p>
        </p:txBody>
      </p:sp>
    </p:spTree>
    <p:extLst>
      <p:ext uri="{BB962C8B-B14F-4D97-AF65-F5344CB8AC3E}">
        <p14:creationId xmlns:p14="http://schemas.microsoft.com/office/powerpoint/2010/main" val="231835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Content Placeholder 6"/>
          <p:cNvSpPr>
            <a:spLocks noGrp="1" noChangeAspect="1"/>
          </p:cNvSpPr>
          <p:nvPr>
            <p:ph sz="quarter" idx="12" hasCustomPrompt="1"/>
          </p:nvPr>
        </p:nvSpPr>
        <p:spPr>
          <a:xfrm>
            <a:off x="5929200" y="2917869"/>
            <a:ext cx="3214800" cy="2225631"/>
          </a:xfrm>
          <a:noFill/>
        </p:spPr>
        <p:txBody>
          <a:bodyPr anchor="ctr"/>
          <a:lstStyle>
            <a:lvl1pPr marL="0" indent="0" algn="ctr">
              <a:buNone/>
              <a:defRPr sz="1200" baseline="0"/>
            </a:lvl1pPr>
          </a:lstStyle>
          <a:p>
            <a:pPr lvl="0"/>
            <a:r>
              <a:rPr lang="en-GB" dirty="0" err="1"/>
              <a:t>PICinPIC</a:t>
            </a:r>
            <a:r>
              <a:rPr lang="en-GB" dirty="0"/>
              <a:t> WILL SHOW HERE, SO ANY CONTENT THAT OVERLAPS THIS BOX COULD BE OBSCURED.</a:t>
            </a:r>
            <a:br>
              <a:rPr lang="en-GB" dirty="0"/>
            </a:br>
            <a:br>
              <a:rPr lang="en-GB" dirty="0"/>
            </a:br>
            <a:r>
              <a:rPr lang="en-GB" dirty="0"/>
              <a:t>THIS BOX WILL NOT BE VISIBLE DURING YOUR PRESENTATION</a:t>
            </a:r>
          </a:p>
        </p:txBody>
      </p:sp>
    </p:spTree>
    <p:extLst>
      <p:ext uri="{BB962C8B-B14F-4D97-AF65-F5344CB8AC3E}">
        <p14:creationId xmlns:p14="http://schemas.microsoft.com/office/powerpoint/2010/main" val="1414322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Content Placeholder 6"/>
          <p:cNvSpPr>
            <a:spLocks noGrp="1" noChangeAspect="1"/>
          </p:cNvSpPr>
          <p:nvPr>
            <p:ph sz="quarter" idx="12" hasCustomPrompt="1"/>
          </p:nvPr>
        </p:nvSpPr>
        <p:spPr>
          <a:xfrm>
            <a:off x="5929200" y="2917869"/>
            <a:ext cx="3214800" cy="2225631"/>
          </a:xfrm>
          <a:noFill/>
        </p:spPr>
        <p:txBody>
          <a:bodyPr anchor="ctr"/>
          <a:lstStyle>
            <a:lvl1pPr marL="0" indent="0" algn="ctr">
              <a:buNone/>
              <a:defRPr sz="1200" baseline="0"/>
            </a:lvl1pPr>
          </a:lstStyle>
          <a:p>
            <a:pPr lvl="0"/>
            <a:r>
              <a:rPr lang="en-GB" dirty="0" err="1"/>
              <a:t>PICinPIC</a:t>
            </a:r>
            <a:r>
              <a:rPr lang="en-GB" dirty="0"/>
              <a:t> WILL SHOW HERE, SO ANY CONTENT THAT OVERLAPS THIS BOX COULD BE OBSCURED.</a:t>
            </a:r>
            <a:br>
              <a:rPr lang="en-GB" dirty="0"/>
            </a:br>
            <a:br>
              <a:rPr lang="en-GB" dirty="0"/>
            </a:br>
            <a:r>
              <a:rPr lang="en-GB" dirty="0"/>
              <a:t>THIS BOX WILL NOT BE VISIBLE DURING YOUR PRESENTATION</a:t>
            </a:r>
          </a:p>
        </p:txBody>
      </p:sp>
    </p:spTree>
    <p:extLst>
      <p:ext uri="{BB962C8B-B14F-4D97-AF65-F5344CB8AC3E}">
        <p14:creationId xmlns:p14="http://schemas.microsoft.com/office/powerpoint/2010/main" val="4226472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6"/>
          <p:cNvSpPr>
            <a:spLocks noGrp="1" noChangeAspect="1"/>
          </p:cNvSpPr>
          <p:nvPr>
            <p:ph sz="quarter" idx="12" hasCustomPrompt="1"/>
          </p:nvPr>
        </p:nvSpPr>
        <p:spPr>
          <a:xfrm>
            <a:off x="5929200" y="2917869"/>
            <a:ext cx="3214800" cy="2225631"/>
          </a:xfrm>
          <a:noFill/>
        </p:spPr>
        <p:txBody>
          <a:bodyPr anchor="ctr"/>
          <a:lstStyle>
            <a:lvl1pPr marL="0" indent="0" algn="ctr">
              <a:buNone/>
              <a:defRPr sz="1200" baseline="0"/>
            </a:lvl1pPr>
          </a:lstStyle>
          <a:p>
            <a:pPr lvl="0"/>
            <a:r>
              <a:rPr lang="en-GB" dirty="0" err="1"/>
              <a:t>PICinPIC</a:t>
            </a:r>
            <a:r>
              <a:rPr lang="en-GB" dirty="0"/>
              <a:t> WILL SHOW HERE, SO ANY CONTENT THAT OVERLAPS THIS BOX COULD BE OBSCURED.</a:t>
            </a:r>
            <a:br>
              <a:rPr lang="en-GB" dirty="0"/>
            </a:br>
            <a:br>
              <a:rPr lang="en-GB" dirty="0"/>
            </a:br>
            <a:r>
              <a:rPr lang="en-GB" dirty="0"/>
              <a:t>THIS BOX WILL NOT BE VISIBLE DURING YOUR PRESENTATION</a:t>
            </a:r>
          </a:p>
        </p:txBody>
      </p:sp>
    </p:spTree>
    <p:extLst>
      <p:ext uri="{BB962C8B-B14F-4D97-AF65-F5344CB8AC3E}">
        <p14:creationId xmlns:p14="http://schemas.microsoft.com/office/powerpoint/2010/main" val="1447694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3528" y="573528"/>
            <a:ext cx="8363272" cy="594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3528" y="1200151"/>
            <a:ext cx="8363272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9" name="Date Placeholder 3"/>
          <p:cNvSpPr txBox="1">
            <a:spLocks/>
          </p:cNvSpPr>
          <p:nvPr userDrawn="1"/>
        </p:nvSpPr>
        <p:spPr>
          <a:xfrm>
            <a:off x="8388424" y="0"/>
            <a:ext cx="720080" cy="3575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2000" b="0" kern="1200">
                <a:solidFill>
                  <a:schemeClr val="bg1"/>
                </a:solidFill>
                <a:latin typeface="Klavika Medium" panose="02000603000000000000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02EDF88B-1B61-4481-9BD6-D2E23BF0DCD8}" type="slidenum">
              <a:rPr lang="en-GB" sz="1600" smtClean="0"/>
              <a:t>‹#›</a:t>
            </a:fld>
            <a:endParaRPr lang="en-GB" sz="1600" dirty="0"/>
          </a:p>
        </p:txBody>
      </p:sp>
      <p:pic>
        <p:nvPicPr>
          <p:cNvPr id="5" name="Picture 2" descr="C:\Users\fiona\Desktop\whiteDyalogLogo-darkshadow.png"/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96475"/>
            <a:ext cx="1080120" cy="198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U:\admin\Dyalog Logos Stationery\Webinar\PPT images\footer_text.png"/>
          <p:cNvPicPr>
            <a:picLocks noChangeAspect="1" noChangeArrowheads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4867005"/>
            <a:ext cx="2421106" cy="161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1740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0" r:id="rId2"/>
    <p:sldLayoutId id="2147483652" r:id="rId3"/>
    <p:sldLayoutId id="2147483654" r:id="rId4"/>
    <p:sldLayoutId id="2147483655" r:id="rId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FF9421"/>
        </a:buClr>
        <a:buFont typeface="Wingdings" panose="05000000000000000000" pitchFamily="2" charset="2"/>
        <a:buChar char="Ø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FF9421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FF9421"/>
        </a:buClr>
        <a:buFont typeface="Courier New" panose="02070309020205020404" pitchFamily="49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FF9421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325438" algn="l" defTabSz="914400" rtl="0" eaLnBrk="1" latinLnBrk="0" hangingPunct="1">
        <a:spcBef>
          <a:spcPct val="20000"/>
        </a:spcBef>
        <a:buClr>
          <a:srgbClr val="FF9421"/>
        </a:buClr>
        <a:buFont typeface="Calibri" panose="020F0502020204030204" pitchFamily="34" charset="0"/>
        <a:buChar char="—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dyalog.tv/Webinar/?v=IBct81IopRk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https://britishaplassociation.org/webinar-schedule-2020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Advanced Use of The Rank Operator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Richard Park</a:t>
            </a: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9B26A3E-573F-4EBC-B75E-16AC032DFC4B}"/>
              </a:ext>
            </a:extLst>
          </p:cNvPr>
          <p:cNvSpPr txBox="1"/>
          <p:nvPr/>
        </p:nvSpPr>
        <p:spPr>
          <a:xfrm>
            <a:off x="4605575" y="1825000"/>
            <a:ext cx="426720" cy="5693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100" dirty="0">
                <a:solidFill>
                  <a:srgbClr val="F97408"/>
                </a:solidFill>
              </a:rPr>
              <a:t>⍤</a:t>
            </a:r>
          </a:p>
        </p:txBody>
      </p:sp>
    </p:spTree>
    <p:extLst>
      <p:ext uri="{BB962C8B-B14F-4D97-AF65-F5344CB8AC3E}">
        <p14:creationId xmlns:p14="http://schemas.microsoft.com/office/powerpoint/2010/main" val="26387985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EB4A1-6AA3-4561-A3CA-9F2053555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 Relative</a:t>
            </a:r>
            <a:r>
              <a:rPr lang="en-GB" sz="3000" dirty="0"/>
              <a:t> </a:t>
            </a:r>
            <a:r>
              <a:rPr lang="en-GB" dirty="0"/>
              <a:t> Rank         </a:t>
            </a:r>
            <a:r>
              <a:rPr lang="en-GB" dirty="0">
                <a:latin typeface="APL385 Unicode" panose="020B0709000202000203" pitchFamily="49" charset="0"/>
              </a:rPr>
              <a:t>f⍤¯k 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1AF5E5-0B43-4197-AC38-3C05337C74C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9A4620B-528A-455A-B719-A1E961A9219F}"/>
              </a:ext>
            </a:extLst>
          </p:cNvPr>
          <p:cNvSpPr/>
          <p:nvPr/>
        </p:nvSpPr>
        <p:spPr>
          <a:xfrm>
            <a:off x="206516" y="1200150"/>
            <a:ext cx="2160240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A57D781-CA54-4D14-8724-472799722DEC}"/>
              </a:ext>
            </a:extLst>
          </p:cNvPr>
          <p:cNvSpPr txBox="1"/>
          <p:nvPr/>
        </p:nvSpPr>
        <p:spPr>
          <a:xfrm>
            <a:off x="188292" y="1269305"/>
            <a:ext cx="2223468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   ⎕←a←2 3 4⍴⎕A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MNOP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UVWX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D71408-34F2-4572-A646-5D1E5AF6B3E2}"/>
              </a:ext>
            </a:extLst>
          </p:cNvPr>
          <p:cNvSpPr/>
          <p:nvPr/>
        </p:nvSpPr>
        <p:spPr>
          <a:xfrm>
            <a:off x="2528771" y="1201073"/>
            <a:ext cx="3214799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4D95729-D457-460F-86D5-0AFEB4E762AF}"/>
              </a:ext>
            </a:extLst>
          </p:cNvPr>
          <p:cNvSpPr txBox="1"/>
          <p:nvPr/>
        </p:nvSpPr>
        <p:spPr>
          <a:xfrm>
            <a:off x="2591780" y="1277344"/>
            <a:ext cx="306034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      (⊂⍤</a:t>
            </a:r>
            <a:r>
              <a:rPr lang="en-GB" sz="1700" dirty="0">
                <a:highlight>
                  <a:srgbClr val="00FFFF"/>
                </a:highlight>
                <a:latin typeface="APL385 Unicode" panose="020B0709000202000203" pitchFamily="49" charset="0"/>
              </a:rPr>
              <a:t>¯2</a:t>
            </a:r>
            <a:r>
              <a:rPr lang="en-GB" sz="1700" dirty="0">
                <a:latin typeface="APL385 Unicode" panose="020B0709000202000203" pitchFamily="49" charset="0"/>
              </a:rPr>
              <a:t>)</a:t>
            </a:r>
            <a:r>
              <a:rPr lang="en-GB" sz="1700" dirty="0">
                <a:highlight>
                  <a:srgbClr val="00FFFF"/>
                </a:highlight>
                <a:latin typeface="APL385 Unicode" panose="020B0709000202000203" pitchFamily="49" charset="0"/>
              </a:rPr>
              <a:t>2 3</a:t>
            </a:r>
            <a:r>
              <a:rPr lang="en-GB" sz="1700" dirty="0">
                <a:latin typeface="APL385 Unicode" panose="020B0709000202000203" pitchFamily="49" charset="0"/>
              </a:rPr>
              <a:t> 4⍴⎕A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┌────┬────┬────┐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│ABCD│EFGH│IJKL│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├────┼────┼────┤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│MNOP│QRST│UVWX│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└────┴────┴────┘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98767B5-C149-4107-8087-0D20F33BE467}"/>
              </a:ext>
            </a:extLst>
          </p:cNvPr>
          <p:cNvSpPr/>
          <p:nvPr/>
        </p:nvSpPr>
        <p:spPr>
          <a:xfrm>
            <a:off x="5929200" y="548878"/>
            <a:ext cx="3098295" cy="21578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8AB3571-1D1B-427B-98C5-9AFAA7AC0ACE}"/>
              </a:ext>
            </a:extLst>
          </p:cNvPr>
          <p:cNvSpPr txBox="1"/>
          <p:nvPr/>
        </p:nvSpPr>
        <p:spPr>
          <a:xfrm>
            <a:off x="5967154" y="573528"/>
            <a:ext cx="299672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      (⊖⍤</a:t>
            </a:r>
            <a:r>
              <a:rPr lang="en-GB" sz="1500" dirty="0">
                <a:highlight>
                  <a:srgbClr val="00FFFF"/>
                </a:highlight>
                <a:latin typeface="APL385 Unicode" panose="020B0709000202000203" pitchFamily="49" charset="0"/>
              </a:rPr>
              <a:t>¯2</a:t>
            </a:r>
            <a:r>
              <a:rPr lang="en-GB" sz="1500" dirty="0">
                <a:latin typeface="APL385 Unicode" panose="020B0709000202000203" pitchFamily="49" charset="0"/>
              </a:rPr>
              <a:t>)</a:t>
            </a:r>
            <a:r>
              <a:rPr lang="en-GB" sz="1500" dirty="0">
                <a:highlight>
                  <a:srgbClr val="00FFFF"/>
                </a:highlight>
                <a:latin typeface="APL385 Unicode" panose="020B0709000202000203" pitchFamily="49" charset="0"/>
              </a:rPr>
              <a:t>2 3</a:t>
            </a:r>
            <a:r>
              <a:rPr lang="en-GB" sz="1500" dirty="0">
                <a:latin typeface="APL385 Unicode" panose="020B0709000202000203" pitchFamily="49" charset="0"/>
              </a:rPr>
              <a:t> 4⍴⎕A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DCBA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HGFE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LKJI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PONM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TSRQ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XWVU</a:t>
            </a:r>
          </a:p>
        </p:txBody>
      </p:sp>
    </p:spTree>
    <p:extLst>
      <p:ext uri="{BB962C8B-B14F-4D97-AF65-F5344CB8AC3E}">
        <p14:creationId xmlns:p14="http://schemas.microsoft.com/office/powerpoint/2010/main" val="36989804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EB4A1-6AA3-4561-A3CA-9F2053555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 Relative</a:t>
            </a:r>
            <a:r>
              <a:rPr lang="en-GB" sz="3000" dirty="0"/>
              <a:t> </a:t>
            </a:r>
            <a:r>
              <a:rPr lang="en-GB" dirty="0"/>
              <a:t> Rank         </a:t>
            </a:r>
            <a:r>
              <a:rPr lang="en-GB" dirty="0">
                <a:latin typeface="APL385 Unicode" panose="020B0709000202000203" pitchFamily="49" charset="0"/>
              </a:rPr>
              <a:t>f⍤¯k 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1AF5E5-0B43-4197-AC38-3C05337C74C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9A4620B-528A-455A-B719-A1E961A9219F}"/>
              </a:ext>
            </a:extLst>
          </p:cNvPr>
          <p:cNvSpPr/>
          <p:nvPr/>
        </p:nvSpPr>
        <p:spPr>
          <a:xfrm>
            <a:off x="206516" y="1200150"/>
            <a:ext cx="2160240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A57D781-CA54-4D14-8724-472799722DEC}"/>
              </a:ext>
            </a:extLst>
          </p:cNvPr>
          <p:cNvSpPr txBox="1"/>
          <p:nvPr/>
        </p:nvSpPr>
        <p:spPr>
          <a:xfrm>
            <a:off x="188292" y="1269305"/>
            <a:ext cx="2223468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   ⎕←a←2 3 4⍴⎕A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MNOP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UVWX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D71408-34F2-4572-A646-5D1E5AF6B3E2}"/>
              </a:ext>
            </a:extLst>
          </p:cNvPr>
          <p:cNvSpPr/>
          <p:nvPr/>
        </p:nvSpPr>
        <p:spPr>
          <a:xfrm>
            <a:off x="2528771" y="1201073"/>
            <a:ext cx="3214799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4D95729-D457-460F-86D5-0AFEB4E762AF}"/>
              </a:ext>
            </a:extLst>
          </p:cNvPr>
          <p:cNvSpPr txBox="1"/>
          <p:nvPr/>
        </p:nvSpPr>
        <p:spPr>
          <a:xfrm>
            <a:off x="2591780" y="1277344"/>
            <a:ext cx="306034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      (⊂⍤</a:t>
            </a:r>
            <a:r>
              <a:rPr lang="en-GB" sz="1700" dirty="0">
                <a:highlight>
                  <a:srgbClr val="00FFFF"/>
                </a:highlight>
                <a:latin typeface="APL385 Unicode" panose="020B0709000202000203" pitchFamily="49" charset="0"/>
              </a:rPr>
              <a:t>¯3</a:t>
            </a:r>
            <a:r>
              <a:rPr lang="en-GB" sz="1700" dirty="0">
                <a:latin typeface="APL385 Unicode" panose="020B0709000202000203" pitchFamily="49" charset="0"/>
              </a:rPr>
              <a:t>)</a:t>
            </a:r>
            <a:r>
              <a:rPr lang="en-GB" sz="1700" dirty="0">
                <a:highlight>
                  <a:srgbClr val="00FFFF"/>
                </a:highlight>
                <a:latin typeface="APL385 Unicode" panose="020B0709000202000203" pitchFamily="49" charset="0"/>
              </a:rPr>
              <a:t>2 3 4</a:t>
            </a:r>
            <a:r>
              <a:rPr lang="en-GB" sz="1700" dirty="0">
                <a:latin typeface="APL385 Unicode" panose="020B0709000202000203" pitchFamily="49" charset="0"/>
              </a:rPr>
              <a:t>⍴⎕A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MNOP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UVWX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DC64B8-611B-4D91-A26F-741203DD4B73}"/>
              </a:ext>
            </a:extLst>
          </p:cNvPr>
          <p:cNvSpPr/>
          <p:nvPr/>
        </p:nvSpPr>
        <p:spPr>
          <a:xfrm>
            <a:off x="5929200" y="548878"/>
            <a:ext cx="3098295" cy="21578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906ADA9-D394-422D-8B2C-78AA501415EC}"/>
              </a:ext>
            </a:extLst>
          </p:cNvPr>
          <p:cNvSpPr txBox="1"/>
          <p:nvPr/>
        </p:nvSpPr>
        <p:spPr>
          <a:xfrm>
            <a:off x="5967154" y="573528"/>
            <a:ext cx="299672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      (⊖⍤</a:t>
            </a:r>
            <a:r>
              <a:rPr lang="en-GB" sz="1500" dirty="0">
                <a:highlight>
                  <a:srgbClr val="00FFFF"/>
                </a:highlight>
                <a:latin typeface="APL385 Unicode" panose="020B0709000202000203" pitchFamily="49" charset="0"/>
              </a:rPr>
              <a:t>¯3</a:t>
            </a:r>
            <a:r>
              <a:rPr lang="en-GB" sz="1500" dirty="0">
                <a:latin typeface="APL385 Unicode" panose="020B0709000202000203" pitchFamily="49" charset="0"/>
              </a:rPr>
              <a:t>)</a:t>
            </a:r>
            <a:r>
              <a:rPr lang="en-GB" sz="1500" dirty="0">
                <a:highlight>
                  <a:srgbClr val="00FFFF"/>
                </a:highlight>
                <a:latin typeface="APL385 Unicode" panose="020B0709000202000203" pitchFamily="49" charset="0"/>
              </a:rPr>
              <a:t>2 3 4</a:t>
            </a:r>
            <a:r>
              <a:rPr lang="en-GB" sz="1500" dirty="0">
                <a:latin typeface="APL385 Unicode" panose="020B0709000202000203" pitchFamily="49" charset="0"/>
              </a:rPr>
              <a:t>⍴⎕A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MNOP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UVWX</a:t>
            </a:r>
          </a:p>
        </p:txBody>
      </p:sp>
    </p:spTree>
    <p:extLst>
      <p:ext uri="{BB962C8B-B14F-4D97-AF65-F5344CB8AC3E}">
        <p14:creationId xmlns:p14="http://schemas.microsoft.com/office/powerpoint/2010/main" val="8509582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39C55-AE83-4771-AAED-E2FF8098F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Benefits of Rank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D4C26A-C73B-43AE-8ABE-934A077B37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⎕IO</a:t>
            </a:r>
            <a:r>
              <a:rPr lang="en-GB" dirty="0"/>
              <a:t> independent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     User defined functions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14A6BF-D2FA-4DF1-AB5B-FC9D26D0107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80415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Laminate				( </a:t>
            </a:r>
            <a:r>
              <a:rPr lang="en-GB" dirty="0">
                <a:latin typeface="APL385 Unicode" panose="020B0709000202000203" pitchFamily="49" charset="0"/>
              </a:rPr>
              <a:t>,[0.5])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'ABCD' (,[0.5]) 1 2 3 4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A B C D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1 2 3 4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'ABCD' (⍉,⍤0) 1 2 3 4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A B C D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1 2 3 4</a:t>
            </a:r>
          </a:p>
        </p:txBody>
      </p:sp>
    </p:spTree>
    <p:extLst>
      <p:ext uri="{BB962C8B-B14F-4D97-AF65-F5344CB8AC3E}">
        <p14:creationId xmlns:p14="http://schemas.microsoft.com/office/powerpoint/2010/main" val="32755938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Laminate				( </a:t>
            </a:r>
            <a:r>
              <a:rPr lang="en-GB" dirty="0">
                <a:latin typeface="APL385 Unicode" panose="020B0709000202000203" pitchFamily="49" charset="0"/>
              </a:rPr>
              <a:t>,[0.5])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'ABCD' (,⍤0) 1 2 3 4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A 1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B 2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C 3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D 4</a:t>
            </a:r>
          </a:p>
        </p:txBody>
      </p:sp>
    </p:spTree>
    <p:extLst>
      <p:ext uri="{BB962C8B-B14F-4D97-AF65-F5344CB8AC3E}">
        <p14:creationId xmlns:p14="http://schemas.microsoft.com/office/powerpoint/2010/main" val="26938618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Laminate+				( </a:t>
            </a:r>
            <a:r>
              <a:rPr lang="en-GB" dirty="0">
                <a:latin typeface="APL385 Unicode" panose="020B0709000202000203" pitchFamily="49" charset="0"/>
              </a:rPr>
              <a:t>,[ ⎕ ])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'ABCD' {} 2 4⍴⍳8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A 1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B 2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C 3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D 4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A 5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B 6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C 7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D 8</a:t>
            </a:r>
          </a:p>
        </p:txBody>
      </p:sp>
    </p:spTree>
    <p:extLst>
      <p:ext uri="{BB962C8B-B14F-4D97-AF65-F5344CB8AC3E}">
        <p14:creationId xmlns:p14="http://schemas.microsoft.com/office/powerpoint/2010/main" val="15007704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Laminate+				( </a:t>
            </a:r>
            <a:r>
              <a:rPr lang="en-GB" dirty="0">
                <a:latin typeface="APL385 Unicode" panose="020B0709000202000203" pitchFamily="49" charset="0"/>
              </a:rPr>
              <a:t>,[ ⎕ ])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'ABCD' (,⍤0⍤1) 2 4⍴⍳8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A 1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B 2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C 3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D 4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A 5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B 6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C 7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D 8</a:t>
            </a:r>
          </a:p>
        </p:txBody>
      </p:sp>
    </p:spTree>
    <p:extLst>
      <p:ext uri="{BB962C8B-B14F-4D97-AF65-F5344CB8AC3E}">
        <p14:creationId xmlns:p14="http://schemas.microsoft.com/office/powerpoint/2010/main" val="11519334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Laminate+				( </a:t>
            </a:r>
            <a:r>
              <a:rPr lang="en-GB" dirty="0">
                <a:latin typeface="APL385 Unicode" panose="020B0709000202000203" pitchFamily="49" charset="0"/>
              </a:rPr>
              <a:t>,[ ⎕ ])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'ABCD' (,⍤0⍤1)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7EF3E5A-5DD2-472C-92CE-0B7142006DDA}"/>
              </a:ext>
            </a:extLst>
          </p:cNvPr>
          <p:cNvSpPr txBox="1"/>
          <p:nvPr/>
        </p:nvSpPr>
        <p:spPr>
          <a:xfrm>
            <a:off x="3446875" y="1266605"/>
            <a:ext cx="12618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APL385 Unicode" panose="020B0709000202000203" pitchFamily="49" charset="0"/>
              </a:rPr>
              <a:t>1 2 3 4</a:t>
            </a:r>
          </a:p>
          <a:p>
            <a:r>
              <a:rPr lang="en-GB" sz="2000" dirty="0">
                <a:latin typeface="APL385 Unicode" panose="020B0709000202000203" pitchFamily="49" charset="0"/>
              </a:rPr>
              <a:t>5 6 7 8</a:t>
            </a:r>
          </a:p>
        </p:txBody>
      </p:sp>
    </p:spTree>
    <p:extLst>
      <p:ext uri="{BB962C8B-B14F-4D97-AF65-F5344CB8AC3E}">
        <p14:creationId xmlns:p14="http://schemas.microsoft.com/office/powerpoint/2010/main" val="18839683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Laminate+				( </a:t>
            </a:r>
            <a:r>
              <a:rPr lang="en-GB" dirty="0">
                <a:latin typeface="APL385 Unicode" panose="020B0709000202000203" pitchFamily="49" charset="0"/>
              </a:rPr>
              <a:t>,[0.5])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'</a:t>
            </a:r>
            <a:r>
              <a:rPr lang="pt-BR" sz="2000" dirty="0">
                <a:highlight>
                  <a:srgbClr val="FF9421"/>
                </a:highlight>
                <a:latin typeface="APL385 Unicode" panose="020B0709000202000203" pitchFamily="49" charset="0"/>
              </a:rPr>
              <a:t>ABCD</a:t>
            </a:r>
            <a:r>
              <a:rPr lang="pt-BR" sz="2000" dirty="0">
                <a:latin typeface="APL385 Unicode" panose="020B0709000202000203" pitchFamily="49" charset="0"/>
              </a:rPr>
              <a:t>' (,⍤0</a:t>
            </a:r>
            <a:r>
              <a:rPr lang="pt-BR" sz="2000" dirty="0">
                <a:highlight>
                  <a:srgbClr val="FF9421"/>
                </a:highlight>
                <a:latin typeface="APL385 Unicode" panose="020B0709000202000203" pitchFamily="49" charset="0"/>
              </a:rPr>
              <a:t>⍤1</a:t>
            </a:r>
            <a:r>
              <a:rPr lang="pt-BR" sz="2000" dirty="0">
                <a:latin typeface="APL385 Unicode" panose="020B0709000202000203" pitchFamily="49" charset="0"/>
              </a:rPr>
              <a:t>)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7EF3E5A-5DD2-472C-92CE-0B7142006DDA}"/>
              </a:ext>
            </a:extLst>
          </p:cNvPr>
          <p:cNvSpPr txBox="1"/>
          <p:nvPr/>
        </p:nvSpPr>
        <p:spPr>
          <a:xfrm>
            <a:off x="3446875" y="1266605"/>
            <a:ext cx="12618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highlight>
                  <a:srgbClr val="FF9421"/>
                </a:highlight>
                <a:latin typeface="APL385 Unicode" panose="020B0709000202000203" pitchFamily="49" charset="0"/>
              </a:rPr>
              <a:t>1 2 3 4</a:t>
            </a:r>
          </a:p>
          <a:p>
            <a:r>
              <a:rPr lang="en-GB" sz="2000" dirty="0">
                <a:latin typeface="APL385 Unicode" panose="020B0709000202000203" pitchFamily="49" charset="0"/>
              </a:rPr>
              <a:t>5 6 7 8</a:t>
            </a:r>
          </a:p>
        </p:txBody>
      </p:sp>
    </p:spTree>
    <p:extLst>
      <p:ext uri="{BB962C8B-B14F-4D97-AF65-F5344CB8AC3E}">
        <p14:creationId xmlns:p14="http://schemas.microsoft.com/office/powerpoint/2010/main" val="4816513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Laminate+				( </a:t>
            </a:r>
            <a:r>
              <a:rPr lang="en-GB" dirty="0">
                <a:latin typeface="APL385 Unicode" panose="020B0709000202000203" pitchFamily="49" charset="0"/>
              </a:rPr>
              <a:t>,[0.5])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'</a:t>
            </a:r>
            <a:r>
              <a:rPr lang="pt-BR" sz="2000" dirty="0">
                <a:highlight>
                  <a:srgbClr val="FF9421"/>
                </a:highlight>
                <a:latin typeface="APL385 Unicode" panose="020B0709000202000203" pitchFamily="49" charset="0"/>
              </a:rPr>
              <a:t>ABCD</a:t>
            </a:r>
            <a:r>
              <a:rPr lang="pt-BR" sz="2000" dirty="0">
                <a:latin typeface="APL385 Unicode" panose="020B0709000202000203" pitchFamily="49" charset="0"/>
              </a:rPr>
              <a:t>' (,⍤0</a:t>
            </a:r>
            <a:r>
              <a:rPr lang="pt-BR" sz="2000" dirty="0">
                <a:highlight>
                  <a:srgbClr val="FF9421"/>
                </a:highlight>
                <a:latin typeface="APL385 Unicode" panose="020B0709000202000203" pitchFamily="49" charset="0"/>
              </a:rPr>
              <a:t>⍤1</a:t>
            </a:r>
            <a:r>
              <a:rPr lang="pt-BR" sz="2000" dirty="0">
                <a:latin typeface="APL385 Unicode" panose="020B0709000202000203" pitchFamily="49" charset="0"/>
              </a:rPr>
              <a:t>)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7EF3E5A-5DD2-472C-92CE-0B7142006DDA}"/>
              </a:ext>
            </a:extLst>
          </p:cNvPr>
          <p:cNvSpPr txBox="1"/>
          <p:nvPr/>
        </p:nvSpPr>
        <p:spPr>
          <a:xfrm>
            <a:off x="3446875" y="1266605"/>
            <a:ext cx="12618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APL385 Unicode" panose="020B0709000202000203" pitchFamily="49" charset="0"/>
              </a:rPr>
              <a:t>1 2 3 4</a:t>
            </a:r>
          </a:p>
          <a:p>
            <a:r>
              <a:rPr lang="en-GB" sz="2000" dirty="0">
                <a:highlight>
                  <a:srgbClr val="FF9421"/>
                </a:highlight>
                <a:latin typeface="APL385 Unicode" panose="020B0709000202000203" pitchFamily="49" charset="0"/>
              </a:rPr>
              <a:t>5 6 7 8</a:t>
            </a:r>
          </a:p>
        </p:txBody>
      </p:sp>
    </p:spTree>
    <p:extLst>
      <p:ext uri="{BB962C8B-B14F-4D97-AF65-F5344CB8AC3E}">
        <p14:creationId xmlns:p14="http://schemas.microsoft.com/office/powerpoint/2010/main" val="2355250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1EC9A-FFD3-4195-988B-3B987FD2B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Previously…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9D3596-8327-4D4F-8AA1-4DA2BA8BCB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dirty="0"/>
              <a:t>Dyalog Webinars: The Rank Operator</a:t>
            </a:r>
          </a:p>
          <a:p>
            <a:pPr marL="0" indent="0" algn="ctr">
              <a:buNone/>
            </a:pPr>
            <a:r>
              <a:rPr lang="en-GB" dirty="0">
                <a:hlinkClick r:id="rId2"/>
              </a:rPr>
              <a:t>dyalog.tv/</a:t>
            </a:r>
            <a:r>
              <a:rPr lang="en-GB" dirty="0" err="1">
                <a:hlinkClick r:id="rId2"/>
              </a:rPr>
              <a:t>Webinar?v</a:t>
            </a:r>
            <a:r>
              <a:rPr lang="en-GB" dirty="0">
                <a:hlinkClick r:id="rId2"/>
              </a:rPr>
              <a:t>=IBct81IopRk</a:t>
            </a:r>
            <a:r>
              <a:rPr lang="en-GB" dirty="0"/>
              <a:t>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74534B-117D-4F5D-963D-7786DFD8FA5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87451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Laminate+				( </a:t>
            </a:r>
            <a:r>
              <a:rPr lang="en-GB" dirty="0">
                <a:latin typeface="APL385 Unicode" panose="020B0709000202000203" pitchFamily="49" charset="0"/>
              </a:rPr>
              <a:t>,[0.5])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'</a:t>
            </a:r>
            <a:r>
              <a:rPr lang="pt-BR" sz="2000" dirty="0">
                <a:solidFill>
                  <a:schemeClr val="bg1"/>
                </a:solidFill>
                <a:highlight>
                  <a:srgbClr val="7C7DCF"/>
                </a:highlight>
                <a:latin typeface="APL385 Unicode" panose="020B0709000202000203" pitchFamily="49" charset="0"/>
              </a:rPr>
              <a:t>A</a:t>
            </a:r>
            <a:r>
              <a:rPr lang="pt-BR" sz="2000" dirty="0">
                <a:highlight>
                  <a:srgbClr val="FF9421"/>
                </a:highlight>
                <a:latin typeface="APL385 Unicode" panose="020B0709000202000203" pitchFamily="49" charset="0"/>
              </a:rPr>
              <a:t>BCD</a:t>
            </a:r>
            <a:r>
              <a:rPr lang="pt-BR" sz="2000" dirty="0">
                <a:latin typeface="APL385 Unicode" panose="020B0709000202000203" pitchFamily="49" charset="0"/>
              </a:rPr>
              <a:t>' (,</a:t>
            </a:r>
            <a:r>
              <a:rPr lang="pt-BR" sz="2000" dirty="0">
                <a:solidFill>
                  <a:schemeClr val="bg1"/>
                </a:solidFill>
                <a:highlight>
                  <a:srgbClr val="7C7DCF"/>
                </a:highlight>
                <a:latin typeface="APL385 Unicode" panose="020B0709000202000203" pitchFamily="49" charset="0"/>
              </a:rPr>
              <a:t>⍤0</a:t>
            </a:r>
            <a:r>
              <a:rPr lang="pt-BR" sz="2000" dirty="0">
                <a:highlight>
                  <a:srgbClr val="FF9421"/>
                </a:highlight>
                <a:latin typeface="APL385 Unicode" panose="020B0709000202000203" pitchFamily="49" charset="0"/>
              </a:rPr>
              <a:t>⍤1</a:t>
            </a:r>
            <a:r>
              <a:rPr lang="pt-BR" sz="2000" dirty="0">
                <a:latin typeface="APL385 Unicode" panose="020B0709000202000203" pitchFamily="49" charset="0"/>
              </a:rPr>
              <a:t>)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A 1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7EF3E5A-5DD2-472C-92CE-0B7142006DDA}"/>
              </a:ext>
            </a:extLst>
          </p:cNvPr>
          <p:cNvSpPr txBox="1"/>
          <p:nvPr/>
        </p:nvSpPr>
        <p:spPr>
          <a:xfrm>
            <a:off x="3446875" y="1266605"/>
            <a:ext cx="12618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  <a:highlight>
                  <a:srgbClr val="7C7DCF"/>
                </a:highlight>
                <a:latin typeface="APL385 Unicode" panose="020B0709000202000203" pitchFamily="49" charset="0"/>
              </a:rPr>
              <a:t>1</a:t>
            </a:r>
            <a:r>
              <a:rPr lang="en-GB" sz="2000" dirty="0">
                <a:highlight>
                  <a:srgbClr val="FF9421"/>
                </a:highlight>
                <a:latin typeface="APL385 Unicode" panose="020B0709000202000203" pitchFamily="49" charset="0"/>
              </a:rPr>
              <a:t> 2 3 4</a:t>
            </a:r>
          </a:p>
          <a:p>
            <a:r>
              <a:rPr lang="en-GB" sz="2000" dirty="0">
                <a:latin typeface="APL385 Unicode" panose="020B0709000202000203" pitchFamily="49" charset="0"/>
              </a:rPr>
              <a:t>5 6 7 8</a:t>
            </a:r>
          </a:p>
        </p:txBody>
      </p:sp>
    </p:spTree>
    <p:extLst>
      <p:ext uri="{BB962C8B-B14F-4D97-AF65-F5344CB8AC3E}">
        <p14:creationId xmlns:p14="http://schemas.microsoft.com/office/powerpoint/2010/main" val="21687030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Laminate+				( </a:t>
            </a:r>
            <a:r>
              <a:rPr lang="en-GB" dirty="0">
                <a:latin typeface="APL385 Unicode" panose="020B0709000202000203" pitchFamily="49" charset="0"/>
              </a:rPr>
              <a:t>,[0.5])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'</a:t>
            </a:r>
            <a:r>
              <a:rPr lang="pt-BR" sz="2000" dirty="0">
                <a:highlight>
                  <a:srgbClr val="FF9421"/>
                </a:highlight>
                <a:latin typeface="APL385 Unicode" panose="020B0709000202000203" pitchFamily="49" charset="0"/>
              </a:rPr>
              <a:t>A</a:t>
            </a:r>
            <a:r>
              <a:rPr lang="pt-BR" sz="2000" dirty="0">
                <a:solidFill>
                  <a:schemeClr val="bg1"/>
                </a:solidFill>
                <a:highlight>
                  <a:srgbClr val="7C7DCF"/>
                </a:highlight>
                <a:latin typeface="APL385 Unicode" panose="020B0709000202000203" pitchFamily="49" charset="0"/>
              </a:rPr>
              <a:t>B</a:t>
            </a:r>
            <a:r>
              <a:rPr lang="pt-BR" sz="2000" dirty="0">
                <a:highlight>
                  <a:srgbClr val="FF9421"/>
                </a:highlight>
                <a:latin typeface="APL385 Unicode" panose="020B0709000202000203" pitchFamily="49" charset="0"/>
              </a:rPr>
              <a:t>CD</a:t>
            </a:r>
            <a:r>
              <a:rPr lang="pt-BR" sz="2000" dirty="0">
                <a:latin typeface="APL385 Unicode" panose="020B0709000202000203" pitchFamily="49" charset="0"/>
              </a:rPr>
              <a:t>' (,</a:t>
            </a:r>
            <a:r>
              <a:rPr lang="pt-BR" sz="2000" dirty="0">
                <a:solidFill>
                  <a:schemeClr val="bg1"/>
                </a:solidFill>
                <a:highlight>
                  <a:srgbClr val="7C7DCF"/>
                </a:highlight>
                <a:latin typeface="APL385 Unicode" panose="020B0709000202000203" pitchFamily="49" charset="0"/>
              </a:rPr>
              <a:t>⍤0</a:t>
            </a:r>
            <a:r>
              <a:rPr lang="pt-BR" sz="2000" dirty="0">
                <a:highlight>
                  <a:srgbClr val="FF9421"/>
                </a:highlight>
                <a:latin typeface="APL385 Unicode" panose="020B0709000202000203" pitchFamily="49" charset="0"/>
              </a:rPr>
              <a:t>⍤1</a:t>
            </a:r>
            <a:r>
              <a:rPr lang="pt-BR" sz="2000" dirty="0">
                <a:latin typeface="APL385 Unicode" panose="020B0709000202000203" pitchFamily="49" charset="0"/>
              </a:rPr>
              <a:t>)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A 1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B 2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7EF3E5A-5DD2-472C-92CE-0B7142006DDA}"/>
              </a:ext>
            </a:extLst>
          </p:cNvPr>
          <p:cNvSpPr txBox="1"/>
          <p:nvPr/>
        </p:nvSpPr>
        <p:spPr>
          <a:xfrm>
            <a:off x="3446875" y="1266605"/>
            <a:ext cx="12618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highlight>
                  <a:srgbClr val="FF9421"/>
                </a:highlight>
                <a:latin typeface="APL385 Unicode" panose="020B0709000202000203" pitchFamily="49" charset="0"/>
              </a:rPr>
              <a:t>1 </a:t>
            </a:r>
            <a:r>
              <a:rPr lang="en-GB" sz="2000" dirty="0">
                <a:solidFill>
                  <a:schemeClr val="bg1"/>
                </a:solidFill>
                <a:highlight>
                  <a:srgbClr val="7C7DCF"/>
                </a:highlight>
                <a:latin typeface="APL385 Unicode" panose="020B0709000202000203" pitchFamily="49" charset="0"/>
              </a:rPr>
              <a:t>2</a:t>
            </a:r>
            <a:r>
              <a:rPr lang="en-GB" sz="2000" dirty="0">
                <a:highlight>
                  <a:srgbClr val="FF9421"/>
                </a:highlight>
                <a:latin typeface="APL385 Unicode" panose="020B0709000202000203" pitchFamily="49" charset="0"/>
              </a:rPr>
              <a:t> 3 4</a:t>
            </a:r>
          </a:p>
          <a:p>
            <a:r>
              <a:rPr lang="en-GB" sz="2000" dirty="0">
                <a:latin typeface="APL385 Unicode" panose="020B0709000202000203" pitchFamily="49" charset="0"/>
              </a:rPr>
              <a:t>5 6 7 8</a:t>
            </a:r>
          </a:p>
        </p:txBody>
      </p:sp>
    </p:spTree>
    <p:extLst>
      <p:ext uri="{BB962C8B-B14F-4D97-AF65-F5344CB8AC3E}">
        <p14:creationId xmlns:p14="http://schemas.microsoft.com/office/powerpoint/2010/main" val="20161138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Laminate+				( </a:t>
            </a:r>
            <a:r>
              <a:rPr lang="en-GB" dirty="0">
                <a:latin typeface="APL385 Unicode" panose="020B0709000202000203" pitchFamily="49" charset="0"/>
              </a:rPr>
              <a:t>,[0.5])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'</a:t>
            </a:r>
            <a:r>
              <a:rPr lang="pt-BR" sz="2000" dirty="0">
                <a:highlight>
                  <a:srgbClr val="FF9421"/>
                </a:highlight>
                <a:latin typeface="APL385 Unicode" panose="020B0709000202000203" pitchFamily="49" charset="0"/>
              </a:rPr>
              <a:t>AB</a:t>
            </a:r>
            <a:r>
              <a:rPr lang="pt-BR" sz="2000" dirty="0">
                <a:solidFill>
                  <a:schemeClr val="bg1"/>
                </a:solidFill>
                <a:highlight>
                  <a:srgbClr val="7C7DCF"/>
                </a:highlight>
                <a:latin typeface="APL385 Unicode" panose="020B0709000202000203" pitchFamily="49" charset="0"/>
              </a:rPr>
              <a:t>C</a:t>
            </a:r>
            <a:r>
              <a:rPr lang="pt-BR" sz="2000" dirty="0">
                <a:highlight>
                  <a:srgbClr val="FF9421"/>
                </a:highlight>
                <a:latin typeface="APL385 Unicode" panose="020B0709000202000203" pitchFamily="49" charset="0"/>
              </a:rPr>
              <a:t>D</a:t>
            </a:r>
            <a:r>
              <a:rPr lang="pt-BR" sz="2000" dirty="0">
                <a:latin typeface="APL385 Unicode" panose="020B0709000202000203" pitchFamily="49" charset="0"/>
              </a:rPr>
              <a:t>' (,</a:t>
            </a:r>
            <a:r>
              <a:rPr lang="pt-BR" sz="2000" dirty="0">
                <a:solidFill>
                  <a:schemeClr val="bg1"/>
                </a:solidFill>
                <a:highlight>
                  <a:srgbClr val="7C7DCF"/>
                </a:highlight>
                <a:latin typeface="APL385 Unicode" panose="020B0709000202000203" pitchFamily="49" charset="0"/>
              </a:rPr>
              <a:t>⍤0</a:t>
            </a:r>
            <a:r>
              <a:rPr lang="pt-BR" sz="2000" dirty="0">
                <a:highlight>
                  <a:srgbClr val="FF9421"/>
                </a:highlight>
                <a:latin typeface="APL385 Unicode" panose="020B0709000202000203" pitchFamily="49" charset="0"/>
              </a:rPr>
              <a:t>⍤1</a:t>
            </a:r>
            <a:r>
              <a:rPr lang="pt-BR" sz="2000" dirty="0">
                <a:latin typeface="APL385 Unicode" panose="020B0709000202000203" pitchFamily="49" charset="0"/>
              </a:rPr>
              <a:t>)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A 1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B 2 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C 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7EF3E5A-5DD2-472C-92CE-0B7142006DDA}"/>
              </a:ext>
            </a:extLst>
          </p:cNvPr>
          <p:cNvSpPr txBox="1"/>
          <p:nvPr/>
        </p:nvSpPr>
        <p:spPr>
          <a:xfrm>
            <a:off x="3446875" y="1266605"/>
            <a:ext cx="12618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highlight>
                  <a:srgbClr val="FF9421"/>
                </a:highlight>
                <a:latin typeface="APL385 Unicode" panose="020B0709000202000203" pitchFamily="49" charset="0"/>
              </a:rPr>
              <a:t>1 2 </a:t>
            </a:r>
            <a:r>
              <a:rPr lang="en-GB" sz="2000" dirty="0">
                <a:solidFill>
                  <a:schemeClr val="bg1"/>
                </a:solidFill>
                <a:highlight>
                  <a:srgbClr val="7C7DCF"/>
                </a:highlight>
                <a:latin typeface="APL385 Unicode" panose="020B0709000202000203" pitchFamily="49" charset="0"/>
              </a:rPr>
              <a:t>3</a:t>
            </a:r>
            <a:r>
              <a:rPr lang="en-GB" sz="2000" dirty="0">
                <a:highlight>
                  <a:srgbClr val="FF9421"/>
                </a:highlight>
                <a:latin typeface="APL385 Unicode" panose="020B0709000202000203" pitchFamily="49" charset="0"/>
              </a:rPr>
              <a:t> 4</a:t>
            </a:r>
          </a:p>
          <a:p>
            <a:r>
              <a:rPr lang="en-GB" sz="2000" dirty="0">
                <a:latin typeface="APL385 Unicode" panose="020B0709000202000203" pitchFamily="49" charset="0"/>
              </a:rPr>
              <a:t>5 6 7 8</a:t>
            </a:r>
          </a:p>
        </p:txBody>
      </p:sp>
    </p:spTree>
    <p:extLst>
      <p:ext uri="{BB962C8B-B14F-4D97-AF65-F5344CB8AC3E}">
        <p14:creationId xmlns:p14="http://schemas.microsoft.com/office/powerpoint/2010/main" val="23884754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Laminate+				( </a:t>
            </a:r>
            <a:r>
              <a:rPr lang="en-GB" dirty="0">
                <a:latin typeface="APL385 Unicode" panose="020B0709000202000203" pitchFamily="49" charset="0"/>
              </a:rPr>
              <a:t>,[0.5])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'</a:t>
            </a:r>
            <a:r>
              <a:rPr lang="pt-BR" sz="2000" dirty="0">
                <a:highlight>
                  <a:srgbClr val="FF9421"/>
                </a:highlight>
                <a:latin typeface="APL385 Unicode" panose="020B0709000202000203" pitchFamily="49" charset="0"/>
              </a:rPr>
              <a:t>ABC</a:t>
            </a:r>
            <a:r>
              <a:rPr lang="pt-BR" sz="2000" dirty="0">
                <a:solidFill>
                  <a:schemeClr val="bg1"/>
                </a:solidFill>
                <a:highlight>
                  <a:srgbClr val="7C7DCF"/>
                </a:highlight>
                <a:latin typeface="APL385 Unicode" panose="020B0709000202000203" pitchFamily="49" charset="0"/>
              </a:rPr>
              <a:t>D</a:t>
            </a:r>
            <a:r>
              <a:rPr lang="pt-BR" sz="2000" dirty="0">
                <a:latin typeface="APL385 Unicode" panose="020B0709000202000203" pitchFamily="49" charset="0"/>
              </a:rPr>
              <a:t>' (,</a:t>
            </a:r>
            <a:r>
              <a:rPr lang="pt-BR" sz="2000" dirty="0">
                <a:solidFill>
                  <a:schemeClr val="bg1"/>
                </a:solidFill>
                <a:highlight>
                  <a:srgbClr val="7C7DCF"/>
                </a:highlight>
                <a:latin typeface="APL385 Unicode" panose="020B0709000202000203" pitchFamily="49" charset="0"/>
              </a:rPr>
              <a:t>⍤0</a:t>
            </a:r>
            <a:r>
              <a:rPr lang="pt-BR" sz="2000" dirty="0">
                <a:highlight>
                  <a:srgbClr val="FF9421"/>
                </a:highlight>
                <a:latin typeface="APL385 Unicode" panose="020B0709000202000203" pitchFamily="49" charset="0"/>
              </a:rPr>
              <a:t>⍤1</a:t>
            </a:r>
            <a:r>
              <a:rPr lang="pt-BR" sz="2000" dirty="0">
                <a:latin typeface="APL385 Unicode" panose="020B0709000202000203" pitchFamily="49" charset="0"/>
              </a:rPr>
              <a:t>)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A 1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B 2 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C 3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D 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7EF3E5A-5DD2-472C-92CE-0B7142006DDA}"/>
              </a:ext>
            </a:extLst>
          </p:cNvPr>
          <p:cNvSpPr txBox="1"/>
          <p:nvPr/>
        </p:nvSpPr>
        <p:spPr>
          <a:xfrm>
            <a:off x="3446875" y="1266605"/>
            <a:ext cx="12618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highlight>
                  <a:srgbClr val="FF9421"/>
                </a:highlight>
                <a:latin typeface="APL385 Unicode" panose="020B0709000202000203" pitchFamily="49" charset="0"/>
              </a:rPr>
              <a:t>1 2 3 </a:t>
            </a:r>
            <a:r>
              <a:rPr lang="en-GB" sz="2000" dirty="0">
                <a:solidFill>
                  <a:schemeClr val="bg1"/>
                </a:solidFill>
                <a:highlight>
                  <a:srgbClr val="7C7DCF"/>
                </a:highlight>
                <a:latin typeface="APL385 Unicode" panose="020B0709000202000203" pitchFamily="49" charset="0"/>
              </a:rPr>
              <a:t>4</a:t>
            </a:r>
          </a:p>
          <a:p>
            <a:r>
              <a:rPr lang="en-GB" sz="2000" dirty="0">
                <a:latin typeface="APL385 Unicode" panose="020B0709000202000203" pitchFamily="49" charset="0"/>
              </a:rPr>
              <a:t>5 6 7 8</a:t>
            </a:r>
          </a:p>
        </p:txBody>
      </p:sp>
    </p:spTree>
    <p:extLst>
      <p:ext uri="{BB962C8B-B14F-4D97-AF65-F5344CB8AC3E}">
        <p14:creationId xmlns:p14="http://schemas.microsoft.com/office/powerpoint/2010/main" val="7600372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Laminate+				( </a:t>
            </a:r>
            <a:r>
              <a:rPr lang="en-GB" dirty="0">
                <a:latin typeface="APL385 Unicode" panose="020B0709000202000203" pitchFamily="49" charset="0"/>
              </a:rPr>
              <a:t>,[0.5])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'</a:t>
            </a:r>
            <a:r>
              <a:rPr lang="pt-BR" sz="2000" dirty="0">
                <a:solidFill>
                  <a:schemeClr val="bg1"/>
                </a:solidFill>
                <a:highlight>
                  <a:srgbClr val="7C7DCF"/>
                </a:highlight>
                <a:latin typeface="APL385 Unicode" panose="020B0709000202000203" pitchFamily="49" charset="0"/>
              </a:rPr>
              <a:t>A</a:t>
            </a:r>
            <a:r>
              <a:rPr lang="pt-BR" sz="2000" dirty="0">
                <a:highlight>
                  <a:srgbClr val="FF9421"/>
                </a:highlight>
                <a:latin typeface="APL385 Unicode" panose="020B0709000202000203" pitchFamily="49" charset="0"/>
              </a:rPr>
              <a:t>BCD</a:t>
            </a:r>
            <a:r>
              <a:rPr lang="pt-BR" sz="2000" dirty="0">
                <a:latin typeface="APL385 Unicode" panose="020B0709000202000203" pitchFamily="49" charset="0"/>
              </a:rPr>
              <a:t>' (,</a:t>
            </a:r>
            <a:r>
              <a:rPr lang="pt-BR" sz="2000" dirty="0">
                <a:solidFill>
                  <a:schemeClr val="bg1"/>
                </a:solidFill>
                <a:highlight>
                  <a:srgbClr val="7C7DCF"/>
                </a:highlight>
                <a:latin typeface="APL385 Unicode" panose="020B0709000202000203" pitchFamily="49" charset="0"/>
              </a:rPr>
              <a:t>⍤0</a:t>
            </a:r>
            <a:r>
              <a:rPr lang="pt-BR" sz="2000" dirty="0">
                <a:highlight>
                  <a:srgbClr val="FF9421"/>
                </a:highlight>
                <a:latin typeface="APL385 Unicode" panose="020B0709000202000203" pitchFamily="49" charset="0"/>
              </a:rPr>
              <a:t>⍤1</a:t>
            </a:r>
            <a:r>
              <a:rPr lang="pt-BR" sz="2000" dirty="0">
                <a:latin typeface="APL385 Unicode" panose="020B0709000202000203" pitchFamily="49" charset="0"/>
              </a:rPr>
              <a:t>)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A 1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B 2 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C 3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D 4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A 5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7EF3E5A-5DD2-472C-92CE-0B7142006DDA}"/>
              </a:ext>
            </a:extLst>
          </p:cNvPr>
          <p:cNvSpPr txBox="1"/>
          <p:nvPr/>
        </p:nvSpPr>
        <p:spPr>
          <a:xfrm>
            <a:off x="3446875" y="1266605"/>
            <a:ext cx="12618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APL385 Unicode" panose="020B0709000202000203" pitchFamily="49" charset="0"/>
              </a:rPr>
              <a:t>1 2 3 4</a:t>
            </a:r>
          </a:p>
          <a:p>
            <a:r>
              <a:rPr lang="en-GB" sz="2000" dirty="0">
                <a:solidFill>
                  <a:schemeClr val="bg1"/>
                </a:solidFill>
                <a:highlight>
                  <a:srgbClr val="7C7DCF"/>
                </a:highlight>
                <a:latin typeface="APL385 Unicode" panose="020B0709000202000203" pitchFamily="49" charset="0"/>
              </a:rPr>
              <a:t>5</a:t>
            </a:r>
            <a:r>
              <a:rPr lang="en-GB" sz="2000" dirty="0">
                <a:highlight>
                  <a:srgbClr val="FF9421"/>
                </a:highlight>
                <a:latin typeface="APL385 Unicode" panose="020B0709000202000203" pitchFamily="49" charset="0"/>
              </a:rPr>
              <a:t> 6 7 8</a:t>
            </a:r>
          </a:p>
        </p:txBody>
      </p:sp>
    </p:spTree>
    <p:extLst>
      <p:ext uri="{BB962C8B-B14F-4D97-AF65-F5344CB8AC3E}">
        <p14:creationId xmlns:p14="http://schemas.microsoft.com/office/powerpoint/2010/main" val="65557122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Laminate+				( </a:t>
            </a:r>
            <a:r>
              <a:rPr lang="en-GB" dirty="0">
                <a:latin typeface="APL385 Unicode" panose="020B0709000202000203" pitchFamily="49" charset="0"/>
              </a:rPr>
              <a:t>,[0.5])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'</a:t>
            </a:r>
            <a:r>
              <a:rPr lang="pt-BR" sz="2000" dirty="0">
                <a:highlight>
                  <a:srgbClr val="FF9421"/>
                </a:highlight>
                <a:latin typeface="APL385 Unicode" panose="020B0709000202000203" pitchFamily="49" charset="0"/>
              </a:rPr>
              <a:t>A</a:t>
            </a:r>
            <a:r>
              <a:rPr lang="pt-BR" sz="2000" dirty="0">
                <a:solidFill>
                  <a:schemeClr val="bg1"/>
                </a:solidFill>
                <a:highlight>
                  <a:srgbClr val="7C7DCF"/>
                </a:highlight>
                <a:latin typeface="APL385 Unicode" panose="020B0709000202000203" pitchFamily="49" charset="0"/>
              </a:rPr>
              <a:t>B</a:t>
            </a:r>
            <a:r>
              <a:rPr lang="pt-BR" sz="2000" dirty="0">
                <a:highlight>
                  <a:srgbClr val="FF9421"/>
                </a:highlight>
                <a:latin typeface="APL385 Unicode" panose="020B0709000202000203" pitchFamily="49" charset="0"/>
              </a:rPr>
              <a:t>CD</a:t>
            </a:r>
            <a:r>
              <a:rPr lang="pt-BR" sz="2000" dirty="0">
                <a:latin typeface="APL385 Unicode" panose="020B0709000202000203" pitchFamily="49" charset="0"/>
              </a:rPr>
              <a:t>' (,</a:t>
            </a:r>
            <a:r>
              <a:rPr lang="pt-BR" sz="2000" dirty="0">
                <a:solidFill>
                  <a:schemeClr val="bg1"/>
                </a:solidFill>
                <a:highlight>
                  <a:srgbClr val="7C7DCF"/>
                </a:highlight>
                <a:latin typeface="APL385 Unicode" panose="020B0709000202000203" pitchFamily="49" charset="0"/>
              </a:rPr>
              <a:t>⍤0</a:t>
            </a:r>
            <a:r>
              <a:rPr lang="pt-BR" sz="2000" dirty="0">
                <a:highlight>
                  <a:srgbClr val="FF9421"/>
                </a:highlight>
                <a:latin typeface="APL385 Unicode" panose="020B0709000202000203" pitchFamily="49" charset="0"/>
              </a:rPr>
              <a:t>⍤1</a:t>
            </a:r>
            <a:r>
              <a:rPr lang="pt-BR" sz="2000" dirty="0">
                <a:latin typeface="APL385 Unicode" panose="020B0709000202000203" pitchFamily="49" charset="0"/>
              </a:rPr>
              <a:t>)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A 1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B 2 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C 3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D 4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A 5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B 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7EF3E5A-5DD2-472C-92CE-0B7142006DDA}"/>
              </a:ext>
            </a:extLst>
          </p:cNvPr>
          <p:cNvSpPr txBox="1"/>
          <p:nvPr/>
        </p:nvSpPr>
        <p:spPr>
          <a:xfrm>
            <a:off x="3446875" y="1266605"/>
            <a:ext cx="12618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APL385 Unicode" panose="020B0709000202000203" pitchFamily="49" charset="0"/>
              </a:rPr>
              <a:t>1 2 3 4</a:t>
            </a:r>
          </a:p>
          <a:p>
            <a:r>
              <a:rPr lang="en-GB" sz="2000" dirty="0">
                <a:highlight>
                  <a:srgbClr val="FF9421"/>
                </a:highlight>
                <a:latin typeface="APL385 Unicode" panose="020B0709000202000203" pitchFamily="49" charset="0"/>
              </a:rPr>
              <a:t>5 </a:t>
            </a:r>
            <a:r>
              <a:rPr lang="en-GB" sz="2000" dirty="0">
                <a:solidFill>
                  <a:schemeClr val="bg1"/>
                </a:solidFill>
                <a:highlight>
                  <a:srgbClr val="7C7DCF"/>
                </a:highlight>
                <a:latin typeface="APL385 Unicode" panose="020B0709000202000203" pitchFamily="49" charset="0"/>
              </a:rPr>
              <a:t>6</a:t>
            </a:r>
            <a:r>
              <a:rPr lang="en-GB" sz="2000" dirty="0">
                <a:highlight>
                  <a:srgbClr val="FF9421"/>
                </a:highlight>
                <a:latin typeface="APL385 Unicode" panose="020B0709000202000203" pitchFamily="49" charset="0"/>
              </a:rPr>
              <a:t> 7 8</a:t>
            </a:r>
          </a:p>
        </p:txBody>
      </p:sp>
    </p:spTree>
    <p:extLst>
      <p:ext uri="{BB962C8B-B14F-4D97-AF65-F5344CB8AC3E}">
        <p14:creationId xmlns:p14="http://schemas.microsoft.com/office/powerpoint/2010/main" val="40509264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Laminate+				( </a:t>
            </a:r>
            <a:r>
              <a:rPr lang="en-GB" dirty="0">
                <a:latin typeface="APL385 Unicode" panose="020B0709000202000203" pitchFamily="49" charset="0"/>
              </a:rPr>
              <a:t>,[0.5])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'</a:t>
            </a:r>
            <a:r>
              <a:rPr lang="pt-BR" sz="2000" dirty="0">
                <a:highlight>
                  <a:srgbClr val="FF9421"/>
                </a:highlight>
                <a:latin typeface="APL385 Unicode" panose="020B0709000202000203" pitchFamily="49" charset="0"/>
              </a:rPr>
              <a:t>AB</a:t>
            </a:r>
            <a:r>
              <a:rPr lang="pt-BR" sz="2000" dirty="0">
                <a:solidFill>
                  <a:schemeClr val="bg1"/>
                </a:solidFill>
                <a:highlight>
                  <a:srgbClr val="7C7DCF"/>
                </a:highlight>
                <a:latin typeface="APL385 Unicode" panose="020B0709000202000203" pitchFamily="49" charset="0"/>
              </a:rPr>
              <a:t>C</a:t>
            </a:r>
            <a:r>
              <a:rPr lang="pt-BR" sz="2000" dirty="0">
                <a:highlight>
                  <a:srgbClr val="FF9421"/>
                </a:highlight>
                <a:latin typeface="APL385 Unicode" panose="020B0709000202000203" pitchFamily="49" charset="0"/>
              </a:rPr>
              <a:t>D</a:t>
            </a:r>
            <a:r>
              <a:rPr lang="pt-BR" sz="2000" dirty="0">
                <a:latin typeface="APL385 Unicode" panose="020B0709000202000203" pitchFamily="49" charset="0"/>
              </a:rPr>
              <a:t>' (,</a:t>
            </a:r>
            <a:r>
              <a:rPr lang="pt-BR" sz="2000" dirty="0">
                <a:solidFill>
                  <a:schemeClr val="bg1"/>
                </a:solidFill>
                <a:highlight>
                  <a:srgbClr val="7C7DCF"/>
                </a:highlight>
                <a:latin typeface="APL385 Unicode" panose="020B0709000202000203" pitchFamily="49" charset="0"/>
              </a:rPr>
              <a:t>⍤0</a:t>
            </a:r>
            <a:r>
              <a:rPr lang="pt-BR" sz="2000" dirty="0">
                <a:highlight>
                  <a:srgbClr val="FF9421"/>
                </a:highlight>
                <a:latin typeface="APL385 Unicode" panose="020B0709000202000203" pitchFamily="49" charset="0"/>
              </a:rPr>
              <a:t>⍤1</a:t>
            </a:r>
            <a:r>
              <a:rPr lang="pt-BR" sz="2000" dirty="0">
                <a:latin typeface="APL385 Unicode" panose="020B0709000202000203" pitchFamily="49" charset="0"/>
              </a:rPr>
              <a:t>)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A 1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B 2 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C 3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D 4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A 5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B 6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C 7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7EF3E5A-5DD2-472C-92CE-0B7142006DDA}"/>
              </a:ext>
            </a:extLst>
          </p:cNvPr>
          <p:cNvSpPr txBox="1"/>
          <p:nvPr/>
        </p:nvSpPr>
        <p:spPr>
          <a:xfrm>
            <a:off x="3446875" y="1266605"/>
            <a:ext cx="12618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APL385 Unicode" panose="020B0709000202000203" pitchFamily="49" charset="0"/>
              </a:rPr>
              <a:t>1 2 3 4</a:t>
            </a:r>
          </a:p>
          <a:p>
            <a:r>
              <a:rPr lang="en-GB" sz="2000" dirty="0">
                <a:highlight>
                  <a:srgbClr val="FF9421"/>
                </a:highlight>
                <a:latin typeface="APL385 Unicode" panose="020B0709000202000203" pitchFamily="49" charset="0"/>
              </a:rPr>
              <a:t>5 6 </a:t>
            </a:r>
            <a:r>
              <a:rPr lang="en-GB" sz="2000" dirty="0">
                <a:solidFill>
                  <a:schemeClr val="bg1"/>
                </a:solidFill>
                <a:highlight>
                  <a:srgbClr val="7C7DCF"/>
                </a:highlight>
                <a:latin typeface="APL385 Unicode" panose="020B0709000202000203" pitchFamily="49" charset="0"/>
              </a:rPr>
              <a:t>7</a:t>
            </a:r>
            <a:r>
              <a:rPr lang="en-GB" sz="2000" dirty="0">
                <a:highlight>
                  <a:srgbClr val="FF9421"/>
                </a:highlight>
                <a:latin typeface="APL385 Unicode" panose="020B0709000202000203" pitchFamily="49" charset="0"/>
              </a:rPr>
              <a:t> 8</a:t>
            </a:r>
          </a:p>
        </p:txBody>
      </p:sp>
    </p:spTree>
    <p:extLst>
      <p:ext uri="{BB962C8B-B14F-4D97-AF65-F5344CB8AC3E}">
        <p14:creationId xmlns:p14="http://schemas.microsoft.com/office/powerpoint/2010/main" val="244487875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Laminate+				( </a:t>
            </a:r>
            <a:r>
              <a:rPr lang="en-GB" dirty="0">
                <a:latin typeface="APL385 Unicode" panose="020B0709000202000203" pitchFamily="49" charset="0"/>
              </a:rPr>
              <a:t>,[0.5])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'</a:t>
            </a:r>
            <a:r>
              <a:rPr lang="pt-BR" sz="2000" dirty="0">
                <a:highlight>
                  <a:srgbClr val="FF9421"/>
                </a:highlight>
                <a:latin typeface="APL385 Unicode" panose="020B0709000202000203" pitchFamily="49" charset="0"/>
              </a:rPr>
              <a:t>ABC</a:t>
            </a:r>
            <a:r>
              <a:rPr lang="pt-BR" sz="2000" dirty="0">
                <a:solidFill>
                  <a:schemeClr val="bg1"/>
                </a:solidFill>
                <a:highlight>
                  <a:srgbClr val="7C7DCF"/>
                </a:highlight>
                <a:latin typeface="APL385 Unicode" panose="020B0709000202000203" pitchFamily="49" charset="0"/>
              </a:rPr>
              <a:t>D</a:t>
            </a:r>
            <a:r>
              <a:rPr lang="pt-BR" sz="2000" dirty="0">
                <a:latin typeface="APL385 Unicode" panose="020B0709000202000203" pitchFamily="49" charset="0"/>
              </a:rPr>
              <a:t>' (,</a:t>
            </a:r>
            <a:r>
              <a:rPr lang="pt-BR" sz="2000" dirty="0">
                <a:solidFill>
                  <a:schemeClr val="bg1"/>
                </a:solidFill>
                <a:highlight>
                  <a:srgbClr val="7C7DCF"/>
                </a:highlight>
                <a:latin typeface="APL385 Unicode" panose="020B0709000202000203" pitchFamily="49" charset="0"/>
              </a:rPr>
              <a:t>⍤0</a:t>
            </a:r>
            <a:r>
              <a:rPr lang="pt-BR" sz="2000" dirty="0">
                <a:highlight>
                  <a:srgbClr val="FF9421"/>
                </a:highlight>
                <a:latin typeface="APL385 Unicode" panose="020B0709000202000203" pitchFamily="49" charset="0"/>
              </a:rPr>
              <a:t>⍤1</a:t>
            </a:r>
            <a:r>
              <a:rPr lang="pt-BR" sz="2000" dirty="0">
                <a:latin typeface="APL385 Unicode" panose="020B0709000202000203" pitchFamily="49" charset="0"/>
              </a:rPr>
              <a:t>)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A 1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B 2 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C 3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D 4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A 5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B 6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C 7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D 8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7EF3E5A-5DD2-472C-92CE-0B7142006DDA}"/>
              </a:ext>
            </a:extLst>
          </p:cNvPr>
          <p:cNvSpPr txBox="1"/>
          <p:nvPr/>
        </p:nvSpPr>
        <p:spPr>
          <a:xfrm>
            <a:off x="3446875" y="1266605"/>
            <a:ext cx="12618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APL385 Unicode" panose="020B0709000202000203" pitchFamily="49" charset="0"/>
              </a:rPr>
              <a:t>1 2 3 4</a:t>
            </a:r>
          </a:p>
          <a:p>
            <a:r>
              <a:rPr lang="en-GB" sz="2000" dirty="0">
                <a:highlight>
                  <a:srgbClr val="FF9421"/>
                </a:highlight>
                <a:latin typeface="APL385 Unicode" panose="020B0709000202000203" pitchFamily="49" charset="0"/>
              </a:rPr>
              <a:t>5 6 7 </a:t>
            </a:r>
            <a:r>
              <a:rPr lang="en-GB" sz="2000" dirty="0">
                <a:solidFill>
                  <a:schemeClr val="bg1"/>
                </a:solidFill>
                <a:highlight>
                  <a:srgbClr val="7C7DCF"/>
                </a:highlight>
                <a:latin typeface="APL385 Unicode" panose="020B0709000202000203" pitchFamily="49" charset="0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274466236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Laminate+				( </a:t>
            </a:r>
            <a:r>
              <a:rPr lang="en-GB" dirty="0">
                <a:latin typeface="APL385 Unicode" panose="020B0709000202000203" pitchFamily="49" charset="0"/>
              </a:rPr>
              <a:t>,[0.5])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'ABCD'{(⍺⍴⍨⍴⍵),[2.5]⍵}2 4⍴⍳8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A 1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B 2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C 3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D 4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A 5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B 6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C 7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D 8</a:t>
            </a:r>
          </a:p>
        </p:txBody>
      </p:sp>
    </p:spTree>
    <p:extLst>
      <p:ext uri="{BB962C8B-B14F-4D97-AF65-F5344CB8AC3E}">
        <p14:creationId xmlns:p14="http://schemas.microsoft.com/office/powerpoint/2010/main" val="296618853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Laminate+				( </a:t>
            </a:r>
            <a:r>
              <a:rPr lang="en-GB" dirty="0">
                <a:latin typeface="APL385 Unicode" panose="020B0709000202000203" pitchFamily="49" charset="0"/>
              </a:rPr>
              <a:t>,[0.5])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'ABCD' (,⍤0⍤1) 2 4⍴⍳8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A 1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B 2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C 3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D 4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A 5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B 6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C 7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D 8</a:t>
            </a:r>
          </a:p>
        </p:txBody>
      </p:sp>
    </p:spTree>
    <p:extLst>
      <p:ext uri="{BB962C8B-B14F-4D97-AF65-F5344CB8AC3E}">
        <p14:creationId xmlns:p14="http://schemas.microsoft.com/office/powerpoint/2010/main" val="2868446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65FE1-1232-4DEE-AE2D-8F5945DD6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Advanced Use of The Rank Operator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DB8C48-A8A5-4417-91A9-F823DC973C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Negative Rank         </a:t>
            </a:r>
            <a:r>
              <a:rPr lang="en-GB" dirty="0">
                <a:latin typeface="APL385 Unicode" panose="020B0709000202000203" pitchFamily="49" charset="0"/>
              </a:rPr>
              <a:t>⍤¯k</a:t>
            </a:r>
          </a:p>
          <a:p>
            <a:pPr marL="0" indent="0">
              <a:buNone/>
            </a:pPr>
            <a:r>
              <a:rPr lang="en-GB" dirty="0"/>
              <a:t>Multiple Rank          </a:t>
            </a:r>
            <a:r>
              <a:rPr lang="en-GB" dirty="0">
                <a:latin typeface="APL385 Unicode" panose="020B0709000202000203" pitchFamily="49" charset="0"/>
              </a:rPr>
              <a:t>⍤</a:t>
            </a:r>
            <a:r>
              <a:rPr lang="en-GB" dirty="0" err="1">
                <a:latin typeface="APL385 Unicode" panose="020B0709000202000203" pitchFamily="49" charset="0"/>
              </a:rPr>
              <a:t>j⍤k</a:t>
            </a:r>
            <a:r>
              <a:rPr lang="en-GB" dirty="0">
                <a:latin typeface="APL385 Unicode" panose="020B0709000202000203" pitchFamily="49" charset="0"/>
              </a:rPr>
              <a:t> 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4D5FFF-3DBF-40D6-B9D0-661F555AD617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827970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Laminate+				( </a:t>
            </a:r>
            <a:r>
              <a:rPr lang="en-GB" dirty="0">
                <a:latin typeface="APL385 Unicode" panose="020B0709000202000203" pitchFamily="49" charset="0"/>
              </a:rPr>
              <a:t>,[0.5])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544560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2" y="1269305"/>
            <a:ext cx="544560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(2 4⍴⍳8) (,⍤0⍤1) 'ABCD'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1 A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2 B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3 C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4 D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5 A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6 B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7 C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8 D</a:t>
            </a:r>
          </a:p>
        </p:txBody>
      </p:sp>
    </p:spTree>
    <p:extLst>
      <p:ext uri="{BB962C8B-B14F-4D97-AF65-F5344CB8AC3E}">
        <p14:creationId xmlns:p14="http://schemas.microsoft.com/office/powerpoint/2010/main" val="227607455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D8102-7512-4C1E-8931-90268467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_Table                              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EFEC-7837-47F5-BAED-4495BEBDB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888BF-DD45-46B9-80F3-7A280416A01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B880A3-4E2A-4CA7-9B62-82174F80A0C2}"/>
              </a:ext>
            </a:extLst>
          </p:cNvPr>
          <p:cNvSpPr/>
          <p:nvPr/>
        </p:nvSpPr>
        <p:spPr>
          <a:xfrm>
            <a:off x="206515" y="1200150"/>
            <a:ext cx="9676075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58E355-F9AC-4F67-9602-2B889091F227}"/>
              </a:ext>
            </a:extLst>
          </p:cNvPr>
          <p:cNvSpPr txBox="1"/>
          <p:nvPr/>
        </p:nvSpPr>
        <p:spPr>
          <a:xfrm>
            <a:off x="188290" y="1269305"/>
            <a:ext cx="969429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_Table←{⍺ ⍺⍺⍤1⍤1 99⊢⍵}</a:t>
            </a:r>
          </a:p>
          <a:p>
            <a:pPr marL="0" indent="0">
              <a:buNone/>
            </a:pPr>
            <a:r>
              <a:rPr lang="pt-BR" sz="2000" dirty="0">
                <a:latin typeface="APL385 Unicode" panose="020B0709000202000203" pitchFamily="49" charset="0"/>
              </a:rPr>
              <a:t>      pos←?1000 3⍴0</a:t>
            </a:r>
          </a:p>
          <a:p>
            <a:pPr marL="0" indent="0">
              <a:buNone/>
            </a:pPr>
            <a:endParaRPr lang="pt-BR" sz="2000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pt-BR" sz="1700" dirty="0">
                <a:latin typeface="APL385 Unicode" panose="020B0709000202000203" pitchFamily="49" charset="0"/>
              </a:rPr>
              <a:t> ]runtime -c "↑∘.+⍨↓pos" "+_Table⍨pos"</a:t>
            </a:r>
          </a:p>
          <a:p>
            <a:pPr marL="0" indent="0">
              <a:buNone/>
            </a:pPr>
            <a:r>
              <a:rPr lang="pt-BR" sz="1700" dirty="0">
                <a:latin typeface="APL385 Unicode" panose="020B0709000202000203" pitchFamily="49" charset="0"/>
              </a:rPr>
              <a:t>                                                                       </a:t>
            </a:r>
          </a:p>
          <a:p>
            <a:pPr marL="0" indent="0">
              <a:buNone/>
            </a:pPr>
            <a:r>
              <a:rPr lang="pt-BR" sz="1700" dirty="0">
                <a:latin typeface="APL385 Unicode" panose="020B0709000202000203" pitchFamily="49" charset="0"/>
              </a:rPr>
              <a:t>  ↑∘.+⍨↓pos   → 8.8E¯2 |   0% ⎕⎕⎕⎕⎕⎕⎕⎕⎕⎕⎕⎕⎕⎕⎕⎕⎕⎕⎕⎕⎕⎕⎕⎕⎕⎕⎕⎕⎕⎕⎕⎕⎕⎕⎕⎕⎕⎕⎕⎕⎕⎕ </a:t>
            </a:r>
          </a:p>
          <a:p>
            <a:pPr marL="0" indent="0">
              <a:buNone/>
            </a:pPr>
            <a:r>
              <a:rPr lang="pt-BR" sz="1700" dirty="0">
                <a:latin typeface="APL385 Unicode" panose="020B0709000202000203" pitchFamily="49" charset="0"/>
              </a:rPr>
              <a:t>  +_Table⍨pos → 5.5E¯3 | -94% ⎕⎕ </a:t>
            </a:r>
          </a:p>
        </p:txBody>
      </p:sp>
    </p:spTree>
    <p:extLst>
      <p:ext uri="{BB962C8B-B14F-4D97-AF65-F5344CB8AC3E}">
        <p14:creationId xmlns:p14="http://schemas.microsoft.com/office/powerpoint/2010/main" val="424223054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65FE1-1232-4DEE-AE2D-8F5945DD6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Advanced Use of The Rank Operator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DB8C48-A8A5-4417-91A9-F823DC973C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Negative Rank         </a:t>
            </a:r>
            <a:r>
              <a:rPr lang="en-GB" dirty="0">
                <a:latin typeface="APL385 Unicode" panose="020B0709000202000203" pitchFamily="49" charset="0"/>
              </a:rPr>
              <a:t>⍤¯k</a:t>
            </a:r>
          </a:p>
          <a:p>
            <a:pPr marL="0" indent="0">
              <a:buNone/>
            </a:pPr>
            <a:r>
              <a:rPr lang="en-GB" dirty="0"/>
              <a:t>Multiple Rank          </a:t>
            </a:r>
            <a:r>
              <a:rPr lang="en-GB" dirty="0">
                <a:latin typeface="APL385 Unicode" panose="020B0709000202000203" pitchFamily="49" charset="0"/>
              </a:rPr>
              <a:t>⍤</a:t>
            </a:r>
            <a:r>
              <a:rPr lang="en-GB" dirty="0" err="1">
                <a:latin typeface="APL385 Unicode" panose="020B0709000202000203" pitchFamily="49" charset="0"/>
              </a:rPr>
              <a:t>j⍤k</a:t>
            </a:r>
            <a:endParaRPr lang="en-GB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4D5FFF-3DBF-40D6-B9D0-661F555AD617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00999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65FE1-1232-4DEE-AE2D-8F5945DD6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Future Webinar…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DB8C48-A8A5-4417-91A9-F823DC973C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dirty="0"/>
              <a:t>The Rank Operator and Transpose</a:t>
            </a:r>
          </a:p>
          <a:p>
            <a:pPr marL="0" indent="0">
              <a:buNone/>
            </a:pPr>
            <a:endParaRPr lang="en-GB" sz="2500" dirty="0"/>
          </a:p>
          <a:p>
            <a:pPr marL="0" indent="0" algn="ctr">
              <a:buNone/>
            </a:pPr>
            <a:r>
              <a:rPr lang="en-GB" dirty="0">
                <a:latin typeface="APL385 Unicode" panose="020B0709000202000203" pitchFamily="49" charset="0"/>
              </a:rPr>
              <a:t>⍤</a:t>
            </a:r>
            <a:r>
              <a:rPr lang="en-GB" dirty="0" err="1">
                <a:latin typeface="APL385 Unicode" panose="020B0709000202000203" pitchFamily="49" charset="0"/>
              </a:rPr>
              <a:t>k⊢p</a:t>
            </a:r>
            <a:r>
              <a:rPr lang="en-GB" dirty="0">
                <a:latin typeface="APL385 Unicode" panose="020B0709000202000203" pitchFamily="49" charset="0"/>
              </a:rPr>
              <a:t>⍉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4D5FFF-3DBF-40D6-B9D0-661F555AD617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676034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494CFF-DA79-417A-9CA1-43DAA590C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Next Webinar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34B746-F824-4D01-88F5-7C30430F5E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3000" b="1" dirty="0"/>
              <a:t>Language Features of </a:t>
            </a:r>
          </a:p>
          <a:p>
            <a:pPr marL="0" indent="0" algn="ctr">
              <a:buNone/>
            </a:pPr>
            <a:r>
              <a:rPr lang="en-US" sz="3000" b="1" dirty="0"/>
              <a:t>Dyalog version 18.0 in Depth (Part 5)</a:t>
            </a:r>
            <a:r>
              <a:rPr lang="en-US" sz="3000" dirty="0"/>
              <a:t> </a:t>
            </a:r>
          </a:p>
          <a:p>
            <a:pPr marL="0" indent="0" algn="ctr">
              <a:buNone/>
            </a:pPr>
            <a:r>
              <a:rPr lang="en-US" sz="2500" b="1" dirty="0"/>
              <a:t>September 3</a:t>
            </a:r>
            <a:r>
              <a:rPr lang="en-US" sz="2500" b="1" baseline="30000" dirty="0"/>
              <a:t>rd 	</a:t>
            </a:r>
            <a:r>
              <a:rPr lang="en-US" sz="2500" b="1" dirty="0"/>
              <a:t>15:00 UTC 	    </a:t>
            </a:r>
            <a:r>
              <a:rPr lang="en-US" sz="2500" dirty="0"/>
              <a:t>Adám Brudzewsky</a:t>
            </a:r>
            <a:endParaRPr lang="en-US" sz="2500" b="1" baseline="30000" dirty="0"/>
          </a:p>
          <a:p>
            <a:pPr marL="0" indent="0" algn="ctr">
              <a:buNone/>
            </a:pPr>
            <a:endParaRPr lang="en-US" sz="30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D0DB6D-F90F-4CF0-B52A-5E7C04407514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277928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494CFF-DA79-417A-9CA1-43DAA590C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Next Week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34B746-F824-4D01-88F5-7C30430F5E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3000" b="1" dirty="0"/>
              <a:t>British APL Association Open Session</a:t>
            </a:r>
          </a:p>
          <a:p>
            <a:pPr marL="0" indent="0" algn="ctr">
              <a:buNone/>
            </a:pPr>
            <a:r>
              <a:rPr lang="en-US" sz="2700" dirty="0">
                <a:hlinkClick r:id="rId2"/>
              </a:rPr>
              <a:t>britishaplassociation.org/webinar-schedule-2020</a:t>
            </a:r>
            <a:r>
              <a:rPr lang="en-US" sz="2700" dirty="0"/>
              <a:t> </a:t>
            </a:r>
          </a:p>
          <a:p>
            <a:pPr marL="0" indent="0" algn="ctr">
              <a:buNone/>
            </a:pPr>
            <a:r>
              <a:rPr lang="en-US" sz="2500" b="1" dirty="0"/>
              <a:t>August 27</a:t>
            </a:r>
            <a:r>
              <a:rPr lang="en-US" sz="2500" b="1" baseline="30000" dirty="0"/>
              <a:t>th 	</a:t>
            </a:r>
            <a:r>
              <a:rPr lang="en-US" sz="2500" b="1" dirty="0"/>
              <a:t>15:00 UTC</a:t>
            </a:r>
            <a:endParaRPr lang="en-US" sz="2500" b="1" baseline="30000" dirty="0"/>
          </a:p>
          <a:p>
            <a:pPr marL="0" indent="0" algn="ctr">
              <a:buNone/>
            </a:pPr>
            <a:endParaRPr lang="en-US" sz="30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D0DB6D-F90F-4CF0-B52A-5E7C04407514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35718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EB4A1-6AA3-4561-A3CA-9F2053555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                 Rank         </a:t>
            </a:r>
            <a:r>
              <a:rPr lang="en-GB" dirty="0" err="1">
                <a:latin typeface="APL385 Unicode" panose="020B0709000202000203" pitchFamily="49" charset="0"/>
              </a:rPr>
              <a:t>f⍤k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1AF5E5-0B43-4197-AC38-3C05337C74C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9A4620B-528A-455A-B719-A1E961A9219F}"/>
              </a:ext>
            </a:extLst>
          </p:cNvPr>
          <p:cNvSpPr/>
          <p:nvPr/>
        </p:nvSpPr>
        <p:spPr>
          <a:xfrm>
            <a:off x="206516" y="1200150"/>
            <a:ext cx="2160240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A57D781-CA54-4D14-8724-472799722DEC}"/>
              </a:ext>
            </a:extLst>
          </p:cNvPr>
          <p:cNvSpPr txBox="1"/>
          <p:nvPr/>
        </p:nvSpPr>
        <p:spPr>
          <a:xfrm>
            <a:off x="188292" y="1269305"/>
            <a:ext cx="2223468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   ⎕←a←2 3 4⍴⎕A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MNOP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UVWX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D71408-34F2-4572-A646-5D1E5AF6B3E2}"/>
              </a:ext>
            </a:extLst>
          </p:cNvPr>
          <p:cNvSpPr/>
          <p:nvPr/>
        </p:nvSpPr>
        <p:spPr>
          <a:xfrm>
            <a:off x="2528771" y="1201073"/>
            <a:ext cx="3214799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4D95729-D457-460F-86D5-0AFEB4E762AF}"/>
              </a:ext>
            </a:extLst>
          </p:cNvPr>
          <p:cNvSpPr txBox="1"/>
          <p:nvPr/>
        </p:nvSpPr>
        <p:spPr>
          <a:xfrm>
            <a:off x="2591780" y="1277344"/>
            <a:ext cx="306034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      (⊂⍤</a:t>
            </a:r>
            <a:r>
              <a:rPr lang="en-GB" sz="1700" dirty="0">
                <a:highlight>
                  <a:srgbClr val="FFFF00"/>
                </a:highlight>
                <a:latin typeface="APL385 Unicode" panose="020B0709000202000203" pitchFamily="49" charset="0"/>
              </a:rPr>
              <a:t>1</a:t>
            </a:r>
            <a:r>
              <a:rPr lang="en-GB" sz="1700" dirty="0">
                <a:latin typeface="APL385 Unicode" panose="020B0709000202000203" pitchFamily="49" charset="0"/>
              </a:rPr>
              <a:t>)2 3 </a:t>
            </a:r>
            <a:r>
              <a:rPr lang="en-GB" sz="1700" dirty="0">
                <a:highlight>
                  <a:srgbClr val="FFFF00"/>
                </a:highlight>
                <a:latin typeface="APL385 Unicode" panose="020B0709000202000203" pitchFamily="49" charset="0"/>
              </a:rPr>
              <a:t>4</a:t>
            </a:r>
            <a:r>
              <a:rPr lang="en-GB" sz="1700" dirty="0">
                <a:latin typeface="APL385 Unicode" panose="020B0709000202000203" pitchFamily="49" charset="0"/>
              </a:rPr>
              <a:t>⍴⎕A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┌────┬────┬────┐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│ABCD│EFGH│IJKL│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├────┼────┼────┤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│MNOP│QRST│UVWX│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└────┴────┴────┘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1BFF8CE-24BF-4AF9-8F9A-D604E9EAF6DB}"/>
              </a:ext>
            </a:extLst>
          </p:cNvPr>
          <p:cNvSpPr/>
          <p:nvPr/>
        </p:nvSpPr>
        <p:spPr>
          <a:xfrm>
            <a:off x="5929200" y="548878"/>
            <a:ext cx="3098295" cy="21578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2EBF178-078E-45E6-8DE4-FBC346B3A29B}"/>
              </a:ext>
            </a:extLst>
          </p:cNvPr>
          <p:cNvSpPr txBox="1"/>
          <p:nvPr/>
        </p:nvSpPr>
        <p:spPr>
          <a:xfrm>
            <a:off x="5967154" y="573528"/>
            <a:ext cx="299672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      (⊖⍤</a:t>
            </a:r>
            <a:r>
              <a:rPr lang="en-GB" sz="1500" dirty="0">
                <a:highlight>
                  <a:srgbClr val="FFFF00"/>
                </a:highlight>
                <a:latin typeface="APL385 Unicode" panose="020B0709000202000203" pitchFamily="49" charset="0"/>
              </a:rPr>
              <a:t>1</a:t>
            </a:r>
            <a:r>
              <a:rPr lang="en-GB" sz="1500" dirty="0">
                <a:latin typeface="APL385 Unicode" panose="020B0709000202000203" pitchFamily="49" charset="0"/>
              </a:rPr>
              <a:t>)2 3 </a:t>
            </a:r>
            <a:r>
              <a:rPr lang="en-GB" sz="1500" dirty="0">
                <a:highlight>
                  <a:srgbClr val="FFFF00"/>
                </a:highlight>
                <a:latin typeface="APL385 Unicode" panose="020B0709000202000203" pitchFamily="49" charset="0"/>
              </a:rPr>
              <a:t>4</a:t>
            </a:r>
            <a:r>
              <a:rPr lang="en-GB" sz="1500" dirty="0">
                <a:latin typeface="APL385 Unicode" panose="020B0709000202000203" pitchFamily="49" charset="0"/>
              </a:rPr>
              <a:t>⍴⎕A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DCBA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HGFE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LKJI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PONM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TSRQ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XWVU</a:t>
            </a:r>
          </a:p>
        </p:txBody>
      </p:sp>
    </p:spTree>
    <p:extLst>
      <p:ext uri="{BB962C8B-B14F-4D97-AF65-F5344CB8AC3E}">
        <p14:creationId xmlns:p14="http://schemas.microsoft.com/office/powerpoint/2010/main" val="20962132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EB4A1-6AA3-4561-A3CA-9F2053555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   		 Rank         </a:t>
            </a:r>
            <a:r>
              <a:rPr lang="en-GB" dirty="0" err="1">
                <a:latin typeface="APL385 Unicode" panose="020B0709000202000203" pitchFamily="49" charset="0"/>
              </a:rPr>
              <a:t>f⍤k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1AF5E5-0B43-4197-AC38-3C05337C74C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9A4620B-528A-455A-B719-A1E961A9219F}"/>
              </a:ext>
            </a:extLst>
          </p:cNvPr>
          <p:cNvSpPr/>
          <p:nvPr/>
        </p:nvSpPr>
        <p:spPr>
          <a:xfrm>
            <a:off x="206516" y="1200150"/>
            <a:ext cx="2160240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A57D781-CA54-4D14-8724-472799722DEC}"/>
              </a:ext>
            </a:extLst>
          </p:cNvPr>
          <p:cNvSpPr txBox="1"/>
          <p:nvPr/>
        </p:nvSpPr>
        <p:spPr>
          <a:xfrm>
            <a:off x="188292" y="1269305"/>
            <a:ext cx="2223468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   ⎕←a←2 3 4⍴⎕A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MNOP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UVWX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D71408-34F2-4572-A646-5D1E5AF6B3E2}"/>
              </a:ext>
            </a:extLst>
          </p:cNvPr>
          <p:cNvSpPr/>
          <p:nvPr/>
        </p:nvSpPr>
        <p:spPr>
          <a:xfrm>
            <a:off x="2528771" y="1201073"/>
            <a:ext cx="3214799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4D95729-D457-460F-86D5-0AFEB4E762AF}"/>
              </a:ext>
            </a:extLst>
          </p:cNvPr>
          <p:cNvSpPr txBox="1"/>
          <p:nvPr/>
        </p:nvSpPr>
        <p:spPr>
          <a:xfrm>
            <a:off x="2591780" y="1277344"/>
            <a:ext cx="306034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      (⊂⍤</a:t>
            </a:r>
            <a:r>
              <a:rPr lang="en-GB" sz="1700" dirty="0">
                <a:highlight>
                  <a:srgbClr val="FFFF00"/>
                </a:highlight>
                <a:latin typeface="APL385 Unicode" panose="020B0709000202000203" pitchFamily="49" charset="0"/>
              </a:rPr>
              <a:t>2</a:t>
            </a:r>
            <a:r>
              <a:rPr lang="en-GB" sz="1700" dirty="0">
                <a:latin typeface="APL385 Unicode" panose="020B0709000202000203" pitchFamily="49" charset="0"/>
              </a:rPr>
              <a:t>)2 </a:t>
            </a:r>
            <a:r>
              <a:rPr lang="en-GB" sz="1700" dirty="0">
                <a:highlight>
                  <a:srgbClr val="FFFF00"/>
                </a:highlight>
                <a:latin typeface="APL385 Unicode" panose="020B0709000202000203" pitchFamily="49" charset="0"/>
              </a:rPr>
              <a:t>3 4</a:t>
            </a:r>
            <a:r>
              <a:rPr lang="en-GB" sz="1700" dirty="0">
                <a:latin typeface="APL385 Unicode" panose="020B0709000202000203" pitchFamily="49" charset="0"/>
              </a:rPr>
              <a:t>⍴⎕A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┌────┬────┐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│ABCD│MNOP│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│EFGH│QRST│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│IJKL│UVWX│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└────┴────┘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68D8A41-E236-4A02-BAD8-29929BEB649C}"/>
              </a:ext>
            </a:extLst>
          </p:cNvPr>
          <p:cNvSpPr/>
          <p:nvPr/>
        </p:nvSpPr>
        <p:spPr>
          <a:xfrm>
            <a:off x="5929200" y="548878"/>
            <a:ext cx="3098295" cy="21578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AFADC55-8C59-447D-8CB7-BD9F053FF4DD}"/>
              </a:ext>
            </a:extLst>
          </p:cNvPr>
          <p:cNvSpPr txBox="1"/>
          <p:nvPr/>
        </p:nvSpPr>
        <p:spPr>
          <a:xfrm>
            <a:off x="5967154" y="573528"/>
            <a:ext cx="299672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      (⊖⍤</a:t>
            </a:r>
            <a:r>
              <a:rPr lang="en-GB" sz="1500" dirty="0">
                <a:highlight>
                  <a:srgbClr val="FFFF00"/>
                </a:highlight>
                <a:latin typeface="APL385 Unicode" panose="020B0709000202000203" pitchFamily="49" charset="0"/>
              </a:rPr>
              <a:t>2</a:t>
            </a:r>
            <a:r>
              <a:rPr lang="en-GB" sz="1500" dirty="0">
                <a:latin typeface="APL385 Unicode" panose="020B0709000202000203" pitchFamily="49" charset="0"/>
              </a:rPr>
              <a:t>)2 </a:t>
            </a:r>
            <a:r>
              <a:rPr lang="en-GB" sz="1500" dirty="0">
                <a:highlight>
                  <a:srgbClr val="FFFF00"/>
                </a:highlight>
                <a:latin typeface="APL385 Unicode" panose="020B0709000202000203" pitchFamily="49" charset="0"/>
              </a:rPr>
              <a:t>3</a:t>
            </a:r>
            <a:r>
              <a:rPr lang="en-GB" sz="1500" dirty="0">
                <a:latin typeface="APL385 Unicode" panose="020B0709000202000203" pitchFamily="49" charset="0"/>
              </a:rPr>
              <a:t> 4⍴⎕A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UVWX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MNOP</a:t>
            </a:r>
          </a:p>
        </p:txBody>
      </p:sp>
    </p:spTree>
    <p:extLst>
      <p:ext uri="{BB962C8B-B14F-4D97-AF65-F5344CB8AC3E}">
        <p14:creationId xmlns:p14="http://schemas.microsoft.com/office/powerpoint/2010/main" val="78774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EB4A1-6AA3-4561-A3CA-9F2053555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                 Rank         </a:t>
            </a:r>
            <a:r>
              <a:rPr lang="en-GB" dirty="0" err="1">
                <a:latin typeface="APL385 Unicode" panose="020B0709000202000203" pitchFamily="49" charset="0"/>
              </a:rPr>
              <a:t>f⍤k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1AF5E5-0B43-4197-AC38-3C05337C74C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9A4620B-528A-455A-B719-A1E961A9219F}"/>
              </a:ext>
            </a:extLst>
          </p:cNvPr>
          <p:cNvSpPr/>
          <p:nvPr/>
        </p:nvSpPr>
        <p:spPr>
          <a:xfrm>
            <a:off x="206516" y="1200150"/>
            <a:ext cx="2160240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A57D781-CA54-4D14-8724-472799722DEC}"/>
              </a:ext>
            </a:extLst>
          </p:cNvPr>
          <p:cNvSpPr txBox="1"/>
          <p:nvPr/>
        </p:nvSpPr>
        <p:spPr>
          <a:xfrm>
            <a:off x="188292" y="1269305"/>
            <a:ext cx="2223468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   ⎕←a←2 3 4⍴⎕A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MNOP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UVWX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D71408-34F2-4572-A646-5D1E5AF6B3E2}"/>
              </a:ext>
            </a:extLst>
          </p:cNvPr>
          <p:cNvSpPr/>
          <p:nvPr/>
        </p:nvSpPr>
        <p:spPr>
          <a:xfrm>
            <a:off x="2528771" y="1201073"/>
            <a:ext cx="3214799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4D95729-D457-460F-86D5-0AFEB4E762AF}"/>
              </a:ext>
            </a:extLst>
          </p:cNvPr>
          <p:cNvSpPr txBox="1"/>
          <p:nvPr/>
        </p:nvSpPr>
        <p:spPr>
          <a:xfrm>
            <a:off x="2591780" y="1277344"/>
            <a:ext cx="3060340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      (⊂⍤</a:t>
            </a:r>
            <a:r>
              <a:rPr lang="en-GB" sz="1700" dirty="0">
                <a:highlight>
                  <a:srgbClr val="FFFF00"/>
                </a:highlight>
                <a:latin typeface="APL385 Unicode" panose="020B0709000202000203" pitchFamily="49" charset="0"/>
              </a:rPr>
              <a:t>3</a:t>
            </a:r>
            <a:r>
              <a:rPr lang="en-GB" sz="1700" dirty="0">
                <a:latin typeface="APL385 Unicode" panose="020B0709000202000203" pitchFamily="49" charset="0"/>
              </a:rPr>
              <a:t>)</a:t>
            </a:r>
            <a:r>
              <a:rPr lang="en-GB" sz="1700" dirty="0">
                <a:highlight>
                  <a:srgbClr val="FFFF00"/>
                </a:highlight>
                <a:latin typeface="APL385 Unicode" panose="020B0709000202000203" pitchFamily="49" charset="0"/>
              </a:rPr>
              <a:t>2 3 4</a:t>
            </a:r>
            <a:r>
              <a:rPr lang="en-GB" sz="1700" dirty="0">
                <a:latin typeface="APL385 Unicode" panose="020B0709000202000203" pitchFamily="49" charset="0"/>
              </a:rPr>
              <a:t>⍴⎕A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┌────┐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│ABCD│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│EFGH│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│IJKL│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│    │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│MNOP│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│QRST│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│UVWX│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└────┘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5804885-30AF-461D-99DB-3DE264C60FB6}"/>
              </a:ext>
            </a:extLst>
          </p:cNvPr>
          <p:cNvSpPr/>
          <p:nvPr/>
        </p:nvSpPr>
        <p:spPr>
          <a:xfrm>
            <a:off x="5929200" y="548878"/>
            <a:ext cx="3098295" cy="21578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D1F8324-4F96-4297-B709-CB4F7EB67157}"/>
              </a:ext>
            </a:extLst>
          </p:cNvPr>
          <p:cNvSpPr txBox="1"/>
          <p:nvPr/>
        </p:nvSpPr>
        <p:spPr>
          <a:xfrm>
            <a:off x="5967154" y="573528"/>
            <a:ext cx="299672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      (⊖⍤</a:t>
            </a:r>
            <a:r>
              <a:rPr lang="en-GB" sz="1500" dirty="0">
                <a:highlight>
                  <a:srgbClr val="FFFF00"/>
                </a:highlight>
                <a:latin typeface="APL385 Unicode" panose="020B0709000202000203" pitchFamily="49" charset="0"/>
              </a:rPr>
              <a:t>3</a:t>
            </a:r>
            <a:r>
              <a:rPr lang="en-GB" sz="1500" dirty="0">
                <a:latin typeface="APL385 Unicode" panose="020B0709000202000203" pitchFamily="49" charset="0"/>
              </a:rPr>
              <a:t>)</a:t>
            </a:r>
            <a:r>
              <a:rPr lang="en-GB" sz="1500" dirty="0">
                <a:highlight>
                  <a:srgbClr val="FFFF00"/>
                </a:highlight>
                <a:latin typeface="APL385 Unicode" panose="020B0709000202000203" pitchFamily="49" charset="0"/>
              </a:rPr>
              <a:t>2</a:t>
            </a:r>
            <a:r>
              <a:rPr lang="en-GB" sz="1500" dirty="0">
                <a:latin typeface="APL385 Unicode" panose="020B0709000202000203" pitchFamily="49" charset="0"/>
              </a:rPr>
              <a:t> 3 4⍴⎕A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MNOP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UVWX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IJKL</a:t>
            </a:r>
          </a:p>
        </p:txBody>
      </p:sp>
    </p:spTree>
    <p:extLst>
      <p:ext uri="{BB962C8B-B14F-4D97-AF65-F5344CB8AC3E}">
        <p14:creationId xmlns:p14="http://schemas.microsoft.com/office/powerpoint/2010/main" val="626487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EB4A1-6AA3-4561-A3CA-9F2053555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 Relative</a:t>
            </a:r>
            <a:r>
              <a:rPr lang="en-GB" sz="3000" dirty="0"/>
              <a:t> </a:t>
            </a:r>
            <a:r>
              <a:rPr lang="en-GB" dirty="0"/>
              <a:t> Rank         </a:t>
            </a:r>
            <a:r>
              <a:rPr lang="en-GB" dirty="0">
                <a:latin typeface="APL385 Unicode" panose="020B0709000202000203" pitchFamily="49" charset="0"/>
              </a:rPr>
              <a:t>f⍤"∞"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1AF5E5-0B43-4197-AC38-3C05337C74C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9A4620B-528A-455A-B719-A1E961A9219F}"/>
              </a:ext>
            </a:extLst>
          </p:cNvPr>
          <p:cNvSpPr/>
          <p:nvPr/>
        </p:nvSpPr>
        <p:spPr>
          <a:xfrm>
            <a:off x="206516" y="1200150"/>
            <a:ext cx="2160240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A57D781-CA54-4D14-8724-472799722DEC}"/>
              </a:ext>
            </a:extLst>
          </p:cNvPr>
          <p:cNvSpPr txBox="1"/>
          <p:nvPr/>
        </p:nvSpPr>
        <p:spPr>
          <a:xfrm>
            <a:off x="188292" y="1269305"/>
            <a:ext cx="2223468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   ⎕←a←2 3 4⍴⎕A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MNOP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UVWX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D71408-34F2-4572-A646-5D1E5AF6B3E2}"/>
              </a:ext>
            </a:extLst>
          </p:cNvPr>
          <p:cNvSpPr/>
          <p:nvPr/>
        </p:nvSpPr>
        <p:spPr>
          <a:xfrm>
            <a:off x="2528771" y="1201073"/>
            <a:ext cx="3214799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4D95729-D457-460F-86D5-0AFEB4E762AF}"/>
              </a:ext>
            </a:extLst>
          </p:cNvPr>
          <p:cNvSpPr txBox="1"/>
          <p:nvPr/>
        </p:nvSpPr>
        <p:spPr>
          <a:xfrm>
            <a:off x="2591780" y="1277344"/>
            <a:ext cx="3060340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      (⊂⍤99)2 3 4⍴⎕A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┌────┐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│ABCD│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│EFGH│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│IJKL│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│    │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│MNOP│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│QRST│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│UVWX│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└────┘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B9E413F-0159-4F66-BBED-19A8DE952BD7}"/>
              </a:ext>
            </a:extLst>
          </p:cNvPr>
          <p:cNvSpPr/>
          <p:nvPr/>
        </p:nvSpPr>
        <p:spPr>
          <a:xfrm>
            <a:off x="5929200" y="548878"/>
            <a:ext cx="3098295" cy="21578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FB4175B-A1FF-456B-85AB-648B8172E586}"/>
              </a:ext>
            </a:extLst>
          </p:cNvPr>
          <p:cNvSpPr txBox="1"/>
          <p:nvPr/>
        </p:nvSpPr>
        <p:spPr>
          <a:xfrm>
            <a:off x="5967154" y="573528"/>
            <a:ext cx="299672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      (⊖⍤99)2 3 4⍴⎕A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MNOP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UVWX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IJKL</a:t>
            </a:r>
          </a:p>
        </p:txBody>
      </p:sp>
    </p:spTree>
    <p:extLst>
      <p:ext uri="{BB962C8B-B14F-4D97-AF65-F5344CB8AC3E}">
        <p14:creationId xmlns:p14="http://schemas.microsoft.com/office/powerpoint/2010/main" val="4954014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EB4A1-6AA3-4561-A3CA-9F2053555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 Relative</a:t>
            </a:r>
            <a:r>
              <a:rPr lang="en-GB" sz="3000" dirty="0"/>
              <a:t> </a:t>
            </a:r>
            <a:r>
              <a:rPr lang="en-GB" dirty="0"/>
              <a:t> Rank         </a:t>
            </a:r>
            <a:r>
              <a:rPr lang="en-GB" dirty="0">
                <a:latin typeface="APL385 Unicode" panose="020B0709000202000203" pitchFamily="49" charset="0"/>
              </a:rPr>
              <a:t>f⍤"∞"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1AF5E5-0B43-4197-AC38-3C05337C74C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9A4620B-528A-455A-B719-A1E961A9219F}"/>
              </a:ext>
            </a:extLst>
          </p:cNvPr>
          <p:cNvSpPr/>
          <p:nvPr/>
        </p:nvSpPr>
        <p:spPr>
          <a:xfrm>
            <a:off x="206516" y="1200150"/>
            <a:ext cx="2160240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A57D781-CA54-4D14-8724-472799722DEC}"/>
              </a:ext>
            </a:extLst>
          </p:cNvPr>
          <p:cNvSpPr txBox="1"/>
          <p:nvPr/>
        </p:nvSpPr>
        <p:spPr>
          <a:xfrm>
            <a:off x="188292" y="1269305"/>
            <a:ext cx="2223468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   ⎕←a←2 3 4⍴⎕A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MNOP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UVWX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D71408-34F2-4572-A646-5D1E5AF6B3E2}"/>
              </a:ext>
            </a:extLst>
          </p:cNvPr>
          <p:cNvSpPr/>
          <p:nvPr/>
        </p:nvSpPr>
        <p:spPr>
          <a:xfrm>
            <a:off x="2528771" y="1201073"/>
            <a:ext cx="3214799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4D95729-D457-460F-86D5-0AFEB4E762AF}"/>
              </a:ext>
            </a:extLst>
          </p:cNvPr>
          <p:cNvSpPr txBox="1"/>
          <p:nvPr/>
        </p:nvSpPr>
        <p:spPr>
          <a:xfrm>
            <a:off x="2591780" y="1277344"/>
            <a:ext cx="3060340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     (⊂⍤(⌊/⍬))2 3 4⍴⎕A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┌────┐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│ABCD│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│EFGH│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│IJKL│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│    │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│MNOP│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│QRST│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│UVWX│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└────┘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DC17BCA-9E79-4658-9A59-363944A8C446}"/>
              </a:ext>
            </a:extLst>
          </p:cNvPr>
          <p:cNvSpPr/>
          <p:nvPr/>
        </p:nvSpPr>
        <p:spPr>
          <a:xfrm>
            <a:off x="5929200" y="548878"/>
            <a:ext cx="3098295" cy="21578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887F6D3-A686-4BF1-8F11-24D6B7546302}"/>
              </a:ext>
            </a:extLst>
          </p:cNvPr>
          <p:cNvSpPr txBox="1"/>
          <p:nvPr/>
        </p:nvSpPr>
        <p:spPr>
          <a:xfrm>
            <a:off x="5967154" y="573528"/>
            <a:ext cx="299672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      (⊖⍤(⌊/⍬))2 3 4⍴⎕A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MNOP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UVWX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IJKL</a:t>
            </a:r>
          </a:p>
        </p:txBody>
      </p:sp>
    </p:spTree>
    <p:extLst>
      <p:ext uri="{BB962C8B-B14F-4D97-AF65-F5344CB8AC3E}">
        <p14:creationId xmlns:p14="http://schemas.microsoft.com/office/powerpoint/2010/main" val="6067491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EB4A1-6AA3-4561-A3CA-9F2053555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 Relative</a:t>
            </a:r>
            <a:r>
              <a:rPr lang="en-GB" sz="3000" dirty="0"/>
              <a:t> </a:t>
            </a:r>
            <a:r>
              <a:rPr lang="en-GB" dirty="0"/>
              <a:t> Rank         </a:t>
            </a:r>
            <a:r>
              <a:rPr lang="en-GB" dirty="0">
                <a:latin typeface="APL385 Unicode" panose="020B0709000202000203" pitchFamily="49" charset="0"/>
              </a:rPr>
              <a:t>f⍤¯k 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1AF5E5-0B43-4197-AC38-3C05337C74C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9A4620B-528A-455A-B719-A1E961A9219F}"/>
              </a:ext>
            </a:extLst>
          </p:cNvPr>
          <p:cNvSpPr/>
          <p:nvPr/>
        </p:nvSpPr>
        <p:spPr>
          <a:xfrm>
            <a:off x="206516" y="1200150"/>
            <a:ext cx="2160240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A57D781-CA54-4D14-8724-472799722DEC}"/>
              </a:ext>
            </a:extLst>
          </p:cNvPr>
          <p:cNvSpPr txBox="1"/>
          <p:nvPr/>
        </p:nvSpPr>
        <p:spPr>
          <a:xfrm>
            <a:off x="188292" y="1269305"/>
            <a:ext cx="2223468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   ⎕←a←2 3 4⍴⎕A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MNOP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UVWX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D71408-34F2-4572-A646-5D1E5AF6B3E2}"/>
              </a:ext>
            </a:extLst>
          </p:cNvPr>
          <p:cNvSpPr/>
          <p:nvPr/>
        </p:nvSpPr>
        <p:spPr>
          <a:xfrm>
            <a:off x="2528771" y="1201073"/>
            <a:ext cx="3214799" cy="345254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4D95729-D457-460F-86D5-0AFEB4E762AF}"/>
              </a:ext>
            </a:extLst>
          </p:cNvPr>
          <p:cNvSpPr txBox="1"/>
          <p:nvPr/>
        </p:nvSpPr>
        <p:spPr>
          <a:xfrm>
            <a:off x="2591780" y="1277344"/>
            <a:ext cx="306034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      (⊂⍤</a:t>
            </a:r>
            <a:r>
              <a:rPr lang="en-GB" sz="1700" dirty="0">
                <a:highlight>
                  <a:srgbClr val="00FFFF"/>
                </a:highlight>
                <a:latin typeface="APL385 Unicode" panose="020B0709000202000203" pitchFamily="49" charset="0"/>
              </a:rPr>
              <a:t>¯1</a:t>
            </a:r>
            <a:r>
              <a:rPr lang="en-GB" sz="1700" dirty="0">
                <a:latin typeface="APL385 Unicode" panose="020B0709000202000203" pitchFamily="49" charset="0"/>
              </a:rPr>
              <a:t>)</a:t>
            </a:r>
            <a:r>
              <a:rPr lang="en-GB" sz="1700" dirty="0">
                <a:highlight>
                  <a:srgbClr val="00FFFF"/>
                </a:highlight>
                <a:latin typeface="APL385 Unicode" panose="020B0709000202000203" pitchFamily="49" charset="0"/>
              </a:rPr>
              <a:t>2</a:t>
            </a:r>
            <a:r>
              <a:rPr lang="en-GB" sz="1700" dirty="0">
                <a:latin typeface="APL385 Unicode" panose="020B0709000202000203" pitchFamily="49" charset="0"/>
              </a:rPr>
              <a:t> 3 4⍴⎕A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┌────┬────┐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│ABCD│MNOP│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│EFGH│QRST│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│IJKL│UVWX│</a:t>
            </a:r>
          </a:p>
          <a:p>
            <a:pPr marL="0" indent="0">
              <a:buNone/>
            </a:pPr>
            <a:r>
              <a:rPr lang="en-GB" sz="1700" dirty="0">
                <a:latin typeface="APL385 Unicode" panose="020B0709000202000203" pitchFamily="49" charset="0"/>
              </a:rPr>
              <a:t>└────┴────┘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1C0A353-107B-4646-9C50-7722A6D55CC3}"/>
              </a:ext>
            </a:extLst>
          </p:cNvPr>
          <p:cNvSpPr/>
          <p:nvPr/>
        </p:nvSpPr>
        <p:spPr>
          <a:xfrm>
            <a:off x="5929200" y="548878"/>
            <a:ext cx="3098295" cy="21578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28F0EC-CC82-423D-A791-65D757D8E896}"/>
              </a:ext>
            </a:extLst>
          </p:cNvPr>
          <p:cNvSpPr txBox="1"/>
          <p:nvPr/>
        </p:nvSpPr>
        <p:spPr>
          <a:xfrm>
            <a:off x="5967154" y="573528"/>
            <a:ext cx="299672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      (⊖⍤</a:t>
            </a:r>
            <a:r>
              <a:rPr lang="en-GB" sz="1500" dirty="0">
                <a:highlight>
                  <a:srgbClr val="00FFFF"/>
                </a:highlight>
                <a:latin typeface="APL385 Unicode" panose="020B0709000202000203" pitchFamily="49" charset="0"/>
              </a:rPr>
              <a:t>¯1</a:t>
            </a:r>
            <a:r>
              <a:rPr lang="en-GB" sz="1500" dirty="0">
                <a:latin typeface="APL385 Unicode" panose="020B0709000202000203" pitchFamily="49" charset="0"/>
              </a:rPr>
              <a:t>)</a:t>
            </a:r>
            <a:r>
              <a:rPr lang="en-GB" sz="1500" dirty="0">
                <a:highlight>
                  <a:srgbClr val="00FFFF"/>
                </a:highlight>
                <a:latin typeface="APL385 Unicode" panose="020B0709000202000203" pitchFamily="49" charset="0"/>
              </a:rPr>
              <a:t>2</a:t>
            </a:r>
            <a:r>
              <a:rPr lang="en-GB" sz="1500" dirty="0">
                <a:latin typeface="APL385 Unicode" panose="020B0709000202000203" pitchFamily="49" charset="0"/>
              </a:rPr>
              <a:t> 3 4⍴⎕A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IJKL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EFGH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ABCD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    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UVWX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QRST</a:t>
            </a:r>
          </a:p>
          <a:p>
            <a:pPr marL="0" indent="0">
              <a:buNone/>
            </a:pPr>
            <a:r>
              <a:rPr lang="en-GB" sz="1500" dirty="0">
                <a:latin typeface="APL385 Unicode" panose="020B0709000202000203" pitchFamily="49" charset="0"/>
              </a:rPr>
              <a:t>MNOP</a:t>
            </a:r>
          </a:p>
        </p:txBody>
      </p:sp>
    </p:spTree>
    <p:extLst>
      <p:ext uri="{BB962C8B-B14F-4D97-AF65-F5344CB8AC3E}">
        <p14:creationId xmlns:p14="http://schemas.microsoft.com/office/powerpoint/2010/main" val="22595383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22542</TotalTime>
  <Words>1376</Words>
  <Application>Microsoft Office PowerPoint</Application>
  <PresentationFormat>On-screen Show (16:9)</PresentationFormat>
  <Paragraphs>408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3" baseType="lpstr">
      <vt:lpstr>Klavika Bold</vt:lpstr>
      <vt:lpstr>Klavika Medium</vt:lpstr>
      <vt:lpstr>APL385 Unicode</vt:lpstr>
      <vt:lpstr>Arial</vt:lpstr>
      <vt:lpstr>Calibri</vt:lpstr>
      <vt:lpstr>Courier New</vt:lpstr>
      <vt:lpstr>Wingdings</vt:lpstr>
      <vt:lpstr>Office Theme</vt:lpstr>
      <vt:lpstr>Advanced Use of The Rank Operator</vt:lpstr>
      <vt:lpstr>Previously…</vt:lpstr>
      <vt:lpstr>Advanced Use of The Rank Operator</vt:lpstr>
      <vt:lpstr>                 Rank         f⍤k</vt:lpstr>
      <vt:lpstr>      Rank         f⍤k</vt:lpstr>
      <vt:lpstr>                 Rank         f⍤k</vt:lpstr>
      <vt:lpstr> Relative  Rank         f⍤"∞"</vt:lpstr>
      <vt:lpstr> Relative  Rank         f⍤"∞"</vt:lpstr>
      <vt:lpstr> Relative  Rank         f⍤¯k </vt:lpstr>
      <vt:lpstr> Relative  Rank         f⍤¯k </vt:lpstr>
      <vt:lpstr> Relative  Rank         f⍤¯k </vt:lpstr>
      <vt:lpstr>Benefits of Rank</vt:lpstr>
      <vt:lpstr>Laminate    ( ,[0.5])</vt:lpstr>
      <vt:lpstr>Laminate    ( ,[0.5])</vt:lpstr>
      <vt:lpstr>Laminate+    ( ,[ ⎕ ])</vt:lpstr>
      <vt:lpstr>Laminate+    ( ,[ ⎕ ])</vt:lpstr>
      <vt:lpstr>Laminate+    ( ,[ ⎕ ])</vt:lpstr>
      <vt:lpstr>Laminate+    ( ,[0.5])</vt:lpstr>
      <vt:lpstr>Laminate+    ( ,[0.5])</vt:lpstr>
      <vt:lpstr>Laminate+    ( ,[0.5])</vt:lpstr>
      <vt:lpstr>Laminate+    ( ,[0.5])</vt:lpstr>
      <vt:lpstr>Laminate+    ( ,[0.5])</vt:lpstr>
      <vt:lpstr>Laminate+    ( ,[0.5])</vt:lpstr>
      <vt:lpstr>Laminate+    ( ,[0.5])</vt:lpstr>
      <vt:lpstr>Laminate+    ( ,[0.5])</vt:lpstr>
      <vt:lpstr>Laminate+    ( ,[0.5])</vt:lpstr>
      <vt:lpstr>Laminate+    ( ,[0.5])</vt:lpstr>
      <vt:lpstr>Laminate+    ( ,[0.5])</vt:lpstr>
      <vt:lpstr>Laminate+    ( ,[0.5])</vt:lpstr>
      <vt:lpstr>Laminate+    ( ,[0.5])</vt:lpstr>
      <vt:lpstr>_Table                              </vt:lpstr>
      <vt:lpstr>Advanced Use of The Rank Operator</vt:lpstr>
      <vt:lpstr>Future Webinar…</vt:lpstr>
      <vt:lpstr>Next Webinar</vt:lpstr>
      <vt:lpstr>Next Week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Fiona Smith</dc:creator>
  <cp:lastModifiedBy>Richard Park</cp:lastModifiedBy>
  <cp:revision>364</cp:revision>
  <dcterms:created xsi:type="dcterms:W3CDTF">2016-07-29T08:25:06Z</dcterms:created>
  <dcterms:modified xsi:type="dcterms:W3CDTF">2020-08-20T13:38:48Z</dcterms:modified>
</cp:coreProperties>
</file>