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62" r:id="rId2"/>
    <p:sldId id="379" r:id="rId3"/>
    <p:sldId id="380" r:id="rId4"/>
    <p:sldId id="391" r:id="rId5"/>
    <p:sldId id="264" r:id="rId6"/>
    <p:sldId id="265" r:id="rId7"/>
    <p:sldId id="349" r:id="rId8"/>
    <p:sldId id="350" r:id="rId9"/>
    <p:sldId id="303" r:id="rId10"/>
    <p:sldId id="274" r:id="rId11"/>
    <p:sldId id="393" r:id="rId12"/>
    <p:sldId id="351" r:id="rId13"/>
    <p:sldId id="275" r:id="rId14"/>
    <p:sldId id="272" r:id="rId15"/>
    <p:sldId id="286" r:id="rId16"/>
    <p:sldId id="291" r:id="rId17"/>
    <p:sldId id="368" r:id="rId18"/>
    <p:sldId id="369" r:id="rId19"/>
    <p:sldId id="295" r:id="rId20"/>
    <p:sldId id="354" r:id="rId21"/>
    <p:sldId id="356" r:id="rId22"/>
    <p:sldId id="294" r:id="rId23"/>
    <p:sldId id="296" r:id="rId24"/>
    <p:sldId id="359" r:id="rId25"/>
    <p:sldId id="360" r:id="rId26"/>
    <p:sldId id="361" r:id="rId27"/>
    <p:sldId id="358" r:id="rId28"/>
    <p:sldId id="395" r:id="rId29"/>
    <p:sldId id="394" r:id="rId30"/>
    <p:sldId id="314" r:id="rId31"/>
    <p:sldId id="373" r:id="rId32"/>
    <p:sldId id="311" r:id="rId33"/>
    <p:sldId id="372" r:id="rId34"/>
    <p:sldId id="309" r:id="rId35"/>
    <p:sldId id="312" r:id="rId36"/>
    <p:sldId id="370" r:id="rId37"/>
    <p:sldId id="315" r:id="rId38"/>
    <p:sldId id="366" r:id="rId39"/>
    <p:sldId id="383" r:id="rId40"/>
    <p:sldId id="384" r:id="rId41"/>
    <p:sldId id="389" r:id="rId42"/>
    <p:sldId id="385" r:id="rId43"/>
    <p:sldId id="386" r:id="rId44"/>
    <p:sldId id="387" r:id="rId45"/>
    <p:sldId id="388" r:id="rId46"/>
    <p:sldId id="362" r:id="rId47"/>
    <p:sldId id="317" r:id="rId48"/>
    <p:sldId id="319" r:id="rId49"/>
    <p:sldId id="322" r:id="rId50"/>
    <p:sldId id="371" r:id="rId51"/>
    <p:sldId id="278" r:id="rId5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421"/>
    <a:srgbClr val="7C7DCF"/>
    <a:srgbClr val="F97408"/>
    <a:srgbClr val="EFEFBE"/>
    <a:srgbClr val="F6F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78" autoAdjust="0"/>
  </p:normalViewPr>
  <p:slideViewPr>
    <p:cSldViewPr>
      <p:cViewPr varScale="1">
        <p:scale>
          <a:sx n="109" d="100"/>
          <a:sy n="109" d="100"/>
        </p:scale>
        <p:origin x="710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82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30" y="-8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/>
              <a:t>27/07/2020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AEF8A-5BB8-41C8-B8C2-160617C17EF4}" type="datetimeFigureOut">
              <a:rPr lang="en-GB" smtClean="0"/>
              <a:t>27/07/2020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0660A-27FD-4528-AE7F-EC6080404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843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48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550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83518"/>
            <a:ext cx="8363272" cy="504056"/>
          </a:xfrm>
        </p:spPr>
        <p:txBody>
          <a:bodyPr>
            <a:noAutofit/>
          </a:bodyPr>
          <a:lstStyle>
            <a:lvl1pPr algn="ctr">
              <a:defRPr sz="3600">
                <a:solidFill>
                  <a:schemeClr val="accent4">
                    <a:lumMod val="50000"/>
                  </a:schemeClr>
                </a:solidFill>
                <a:latin typeface="Klavika Bold" panose="02000803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1026" name="Picture 2" descr="C:\Users\fiona\Desktop\Comput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707654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1059583"/>
            <a:ext cx="8280400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chemeClr val="accent4">
                    <a:lumMod val="50000"/>
                  </a:schemeClr>
                </a:solidFill>
                <a:latin typeface="Klavika Medium" panose="02000603000000000000" pitchFamily="2" charset="0"/>
              </a:defRPr>
            </a:lvl1pPr>
          </a:lstStyle>
          <a:p>
            <a:pPr lvl="0"/>
            <a:r>
              <a:rPr lang="en-US" dirty="0"/>
              <a:t>Presenter (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yyyy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676456" y="51470"/>
            <a:ext cx="360040" cy="288032"/>
          </a:xfrm>
          <a:prstGeom prst="rect">
            <a:avLst/>
          </a:prstGeom>
          <a:solidFill>
            <a:srgbClr val="FF9421"/>
          </a:solidFill>
          <a:ln>
            <a:solidFill>
              <a:srgbClr val="FF94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573528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357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600" smtClean="0"/>
              <a:t>‹#›</a:t>
            </a:fld>
            <a:endParaRPr lang="en-GB" sz="1600" dirty="0"/>
          </a:p>
        </p:txBody>
      </p:sp>
      <p:pic>
        <p:nvPicPr>
          <p:cNvPr id="5" name="Picture 2" descr="C:\Users\fiona\Desktop\whiteDyalogLogo-darkshadow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96475"/>
            <a:ext cx="1080120" cy="19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U:\admin\Dyalog Logos Stationery\Webinar\PPT images\footer_text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867005"/>
            <a:ext cx="2421106" cy="1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nlh5qwwDuY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yalog.tv/Webinar/?v=AgYDvSF2Ff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Rank Operator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Richard Park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B26A3E-573F-4EBC-B75E-16AC032DFC4B}"/>
              </a:ext>
            </a:extLst>
          </p:cNvPr>
          <p:cNvSpPr txBox="1"/>
          <p:nvPr/>
        </p:nvSpPr>
        <p:spPr>
          <a:xfrm>
            <a:off x="4605575" y="1825000"/>
            <a:ext cx="42672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100" dirty="0">
                <a:solidFill>
                  <a:srgbClr val="F97408"/>
                </a:solidFill>
              </a:rPr>
              <a:t>⍤</a:t>
            </a:r>
          </a:p>
        </p:txBody>
      </p:sp>
    </p:spTree>
    <p:extLst>
      <p:ext uri="{BB962C8B-B14F-4D97-AF65-F5344CB8AC3E}">
        <p14:creationId xmlns:p14="http://schemas.microsoft.com/office/powerpoint/2010/main" val="263879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B5874C4B-0329-4C07-A56D-E85127E4C6C4}"/>
              </a:ext>
            </a:extLst>
          </p:cNvPr>
          <p:cNvGrpSpPr/>
          <p:nvPr/>
        </p:nvGrpSpPr>
        <p:grpSpPr>
          <a:xfrm>
            <a:off x="904092" y="1597728"/>
            <a:ext cx="1845204" cy="1462662"/>
            <a:chOff x="3401870" y="1739158"/>
            <a:chExt cx="1845204" cy="1462662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C0EB3AD1-9DCE-4F5D-94BB-CFD608B5B3AB}"/>
                </a:ext>
              </a:extLst>
            </p:cNvPr>
            <p:cNvGrpSpPr/>
            <p:nvPr/>
          </p:nvGrpSpPr>
          <p:grpSpPr>
            <a:xfrm>
              <a:off x="3401870" y="2571750"/>
              <a:ext cx="1845204" cy="630070"/>
              <a:chOff x="3401870" y="2571750"/>
              <a:chExt cx="1845204" cy="630070"/>
            </a:xfrm>
          </p:grpSpPr>
          <p:sp>
            <p:nvSpPr>
              <p:cNvPr id="68" name="Cube 67">
                <a:extLst>
                  <a:ext uri="{FF2B5EF4-FFF2-40B4-BE49-F238E27FC236}">
                    <a16:creationId xmlns:a16="http://schemas.microsoft.com/office/drawing/2014/main" id="{AEE42D7F-55A4-4CA9-80B9-B4D76F4A12C8}"/>
                  </a:ext>
                </a:extLst>
              </p:cNvPr>
              <p:cNvSpPr/>
              <p:nvPr/>
            </p:nvSpPr>
            <p:spPr>
              <a:xfrm>
                <a:off x="3401870" y="2571750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U</a:t>
                </a:r>
              </a:p>
            </p:txBody>
          </p:sp>
          <p:sp>
            <p:nvSpPr>
              <p:cNvPr id="69" name="Cube 68">
                <a:extLst>
                  <a:ext uri="{FF2B5EF4-FFF2-40B4-BE49-F238E27FC236}">
                    <a16:creationId xmlns:a16="http://schemas.microsoft.com/office/drawing/2014/main" id="{BEE4AF5D-3B5E-448D-A656-921B44D2E27D}"/>
                  </a:ext>
                </a:extLst>
              </p:cNvPr>
              <p:cNvSpPr/>
              <p:nvPr/>
            </p:nvSpPr>
            <p:spPr>
              <a:xfrm>
                <a:off x="3806915" y="2571750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V</a:t>
                </a:r>
              </a:p>
            </p:txBody>
          </p:sp>
          <p:sp>
            <p:nvSpPr>
              <p:cNvPr id="70" name="Cube 69">
                <a:extLst>
                  <a:ext uri="{FF2B5EF4-FFF2-40B4-BE49-F238E27FC236}">
                    <a16:creationId xmlns:a16="http://schemas.microsoft.com/office/drawing/2014/main" id="{CA3EBDEF-1105-4CE0-BCD0-B63DC2F6CFBE}"/>
                  </a:ext>
                </a:extLst>
              </p:cNvPr>
              <p:cNvSpPr/>
              <p:nvPr/>
            </p:nvSpPr>
            <p:spPr>
              <a:xfrm>
                <a:off x="4211960" y="2571750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W</a:t>
                </a:r>
              </a:p>
            </p:txBody>
          </p:sp>
          <p:sp>
            <p:nvSpPr>
              <p:cNvPr id="71" name="Cube 70">
                <a:extLst>
                  <a:ext uri="{FF2B5EF4-FFF2-40B4-BE49-F238E27FC236}">
                    <a16:creationId xmlns:a16="http://schemas.microsoft.com/office/drawing/2014/main" id="{814B3C09-3E15-4046-BCC7-566F0B912051}"/>
                  </a:ext>
                </a:extLst>
              </p:cNvPr>
              <p:cNvSpPr/>
              <p:nvPr/>
            </p:nvSpPr>
            <p:spPr>
              <a:xfrm>
                <a:off x="4617005" y="2571750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X</a:t>
                </a: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F6BE4EA3-D8DE-46E4-9ED3-5E04DBB197DB}"/>
                </a:ext>
              </a:extLst>
            </p:cNvPr>
            <p:cNvGrpSpPr/>
            <p:nvPr/>
          </p:nvGrpSpPr>
          <p:grpSpPr>
            <a:xfrm>
              <a:off x="3401870" y="2166705"/>
              <a:ext cx="1845204" cy="630070"/>
              <a:chOff x="3401870" y="2166705"/>
              <a:chExt cx="1845204" cy="630070"/>
            </a:xfrm>
          </p:grpSpPr>
          <p:sp>
            <p:nvSpPr>
              <p:cNvPr id="52" name="Cube 51">
                <a:extLst>
                  <a:ext uri="{FF2B5EF4-FFF2-40B4-BE49-F238E27FC236}">
                    <a16:creationId xmlns:a16="http://schemas.microsoft.com/office/drawing/2014/main" id="{4C232514-61CB-49C0-A959-32F40B1A99F0}"/>
                  </a:ext>
                </a:extLst>
              </p:cNvPr>
              <p:cNvSpPr/>
              <p:nvPr/>
            </p:nvSpPr>
            <p:spPr>
              <a:xfrm>
                <a:off x="3401870" y="2166705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Q</a:t>
                </a:r>
              </a:p>
            </p:txBody>
          </p:sp>
          <p:sp>
            <p:nvSpPr>
              <p:cNvPr id="65" name="Cube 64">
                <a:extLst>
                  <a:ext uri="{FF2B5EF4-FFF2-40B4-BE49-F238E27FC236}">
                    <a16:creationId xmlns:a16="http://schemas.microsoft.com/office/drawing/2014/main" id="{C82E8D74-2282-4BDC-B855-B525ABDB4B37}"/>
                  </a:ext>
                </a:extLst>
              </p:cNvPr>
              <p:cNvSpPr/>
              <p:nvPr/>
            </p:nvSpPr>
            <p:spPr>
              <a:xfrm>
                <a:off x="3806915" y="2166705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R</a:t>
                </a:r>
              </a:p>
            </p:txBody>
          </p:sp>
          <p:sp>
            <p:nvSpPr>
              <p:cNvPr id="66" name="Cube 65">
                <a:extLst>
                  <a:ext uri="{FF2B5EF4-FFF2-40B4-BE49-F238E27FC236}">
                    <a16:creationId xmlns:a16="http://schemas.microsoft.com/office/drawing/2014/main" id="{4EA571CB-172E-4BDA-AAE4-D0414ACDD0BD}"/>
                  </a:ext>
                </a:extLst>
              </p:cNvPr>
              <p:cNvSpPr/>
              <p:nvPr/>
            </p:nvSpPr>
            <p:spPr>
              <a:xfrm>
                <a:off x="4218283" y="2166705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S</a:t>
                </a:r>
              </a:p>
            </p:txBody>
          </p:sp>
          <p:sp>
            <p:nvSpPr>
              <p:cNvPr id="67" name="Cube 66">
                <a:extLst>
                  <a:ext uri="{FF2B5EF4-FFF2-40B4-BE49-F238E27FC236}">
                    <a16:creationId xmlns:a16="http://schemas.microsoft.com/office/drawing/2014/main" id="{1195ECAF-5AF1-4FCA-8B41-F05B989C3BAD}"/>
                  </a:ext>
                </a:extLst>
              </p:cNvPr>
              <p:cNvSpPr/>
              <p:nvPr/>
            </p:nvSpPr>
            <p:spPr>
              <a:xfrm>
                <a:off x="4617005" y="2166705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T</a:t>
                </a:r>
              </a:p>
            </p:txBody>
          </p:sp>
        </p:grp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693EDF3A-495B-4091-901A-BC1D6140797A}"/>
                </a:ext>
              </a:extLst>
            </p:cNvPr>
            <p:cNvSpPr/>
            <p:nvPr/>
          </p:nvSpPr>
          <p:spPr>
            <a:xfrm>
              <a:off x="3401870" y="173915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DE53244F-3EF7-4347-81ED-76A3D9EE73D1}"/>
                </a:ext>
              </a:extLst>
            </p:cNvPr>
            <p:cNvSpPr/>
            <p:nvPr/>
          </p:nvSpPr>
          <p:spPr>
            <a:xfrm>
              <a:off x="3806915" y="173915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38DAFF4E-B034-40B8-BB63-607B3A3C0866}"/>
                </a:ext>
              </a:extLst>
            </p:cNvPr>
            <p:cNvSpPr/>
            <p:nvPr/>
          </p:nvSpPr>
          <p:spPr>
            <a:xfrm>
              <a:off x="4218283" y="173915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90E1F508-302B-488E-960E-D762B704E094}"/>
                </a:ext>
              </a:extLst>
            </p:cNvPr>
            <p:cNvSpPr/>
            <p:nvPr/>
          </p:nvSpPr>
          <p:spPr>
            <a:xfrm>
              <a:off x="4617005" y="173915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724F15-14F8-4381-847F-FD172132D1C3}"/>
              </a:ext>
            </a:extLst>
          </p:cNvPr>
          <p:cNvSpPr txBox="1"/>
          <p:nvPr/>
        </p:nvSpPr>
        <p:spPr>
          <a:xfrm>
            <a:off x="5862500" y="735954"/>
            <a:ext cx="253492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dirty="0"/>
              <a:t>3D Array</a:t>
            </a:r>
          </a:p>
          <a:p>
            <a:r>
              <a:rPr lang="en-GB" sz="2500" b="1" dirty="0"/>
              <a:t>Major cell</a:t>
            </a:r>
            <a:r>
              <a:rPr lang="en-GB" sz="2500" dirty="0"/>
              <a:t>: Matrix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0EB6547-AB29-4595-8383-4232DCB05233}"/>
              </a:ext>
            </a:extLst>
          </p:cNvPr>
          <p:cNvGrpSpPr/>
          <p:nvPr/>
        </p:nvGrpSpPr>
        <p:grpSpPr>
          <a:xfrm>
            <a:off x="701570" y="2616755"/>
            <a:ext cx="1845204" cy="630070"/>
            <a:chOff x="701570" y="2616755"/>
            <a:chExt cx="1845204" cy="630070"/>
          </a:xfrm>
        </p:grpSpPr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270F234F-7691-4CFD-8375-8E0DAB38C9C2}"/>
                </a:ext>
              </a:extLst>
            </p:cNvPr>
            <p:cNvSpPr/>
            <p:nvPr/>
          </p:nvSpPr>
          <p:spPr>
            <a:xfrm>
              <a:off x="701570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I</a:t>
              </a:r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607C6F69-8AE4-4A03-A6E2-DCE0D87C6E0E}"/>
                </a:ext>
              </a:extLst>
            </p:cNvPr>
            <p:cNvSpPr/>
            <p:nvPr/>
          </p:nvSpPr>
          <p:spPr>
            <a:xfrm>
              <a:off x="1106615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J</a:t>
              </a:r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76EF6AD5-8F86-40BD-8475-72BA907073CC}"/>
                </a:ext>
              </a:extLst>
            </p:cNvPr>
            <p:cNvSpPr/>
            <p:nvPr/>
          </p:nvSpPr>
          <p:spPr>
            <a:xfrm>
              <a:off x="1511660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K</a:t>
              </a:r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037648B0-CBF3-49FA-A801-DE886F0EFC4F}"/>
                </a:ext>
              </a:extLst>
            </p:cNvPr>
            <p:cNvSpPr/>
            <p:nvPr/>
          </p:nvSpPr>
          <p:spPr>
            <a:xfrm>
              <a:off x="1916705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L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235095D-5EF3-471E-902C-EA5C44AF6BF4}"/>
              </a:ext>
            </a:extLst>
          </p:cNvPr>
          <p:cNvGrpSpPr/>
          <p:nvPr/>
        </p:nvGrpSpPr>
        <p:grpSpPr>
          <a:xfrm>
            <a:off x="701570" y="2211710"/>
            <a:ext cx="1845204" cy="630070"/>
            <a:chOff x="701570" y="2211710"/>
            <a:chExt cx="1845204" cy="630070"/>
          </a:xfrm>
        </p:grpSpPr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404DEFF9-DB17-4907-BC76-064872388F54}"/>
                </a:ext>
              </a:extLst>
            </p:cNvPr>
            <p:cNvSpPr/>
            <p:nvPr/>
          </p:nvSpPr>
          <p:spPr>
            <a:xfrm>
              <a:off x="701570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2845AC9E-3CCA-4228-9288-D328622548C3}"/>
                </a:ext>
              </a:extLst>
            </p:cNvPr>
            <p:cNvSpPr/>
            <p:nvPr/>
          </p:nvSpPr>
          <p:spPr>
            <a:xfrm>
              <a:off x="1106615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1B65C523-F9C1-4BEF-A97B-69FC468FACFF}"/>
                </a:ext>
              </a:extLst>
            </p:cNvPr>
            <p:cNvSpPr/>
            <p:nvPr/>
          </p:nvSpPr>
          <p:spPr>
            <a:xfrm>
              <a:off x="1511660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D9E3F331-2725-4FFE-97FB-D8EE971701A9}"/>
                </a:ext>
              </a:extLst>
            </p:cNvPr>
            <p:cNvSpPr/>
            <p:nvPr/>
          </p:nvSpPr>
          <p:spPr>
            <a:xfrm>
              <a:off x="1916705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A5A9347-62CA-43D6-B40F-96FCC33B8A2A}"/>
              </a:ext>
            </a:extLst>
          </p:cNvPr>
          <p:cNvGrpSpPr/>
          <p:nvPr/>
        </p:nvGrpSpPr>
        <p:grpSpPr>
          <a:xfrm>
            <a:off x="701570" y="1784163"/>
            <a:ext cx="1845204" cy="630070"/>
            <a:chOff x="701570" y="1784163"/>
            <a:chExt cx="1845204" cy="630070"/>
          </a:xfrm>
        </p:grpSpPr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98B482C0-594C-4358-9865-9D125E0A4398}"/>
                </a:ext>
              </a:extLst>
            </p:cNvPr>
            <p:cNvSpPr/>
            <p:nvPr/>
          </p:nvSpPr>
          <p:spPr>
            <a:xfrm>
              <a:off x="701570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47BEFB1B-A064-4B46-900A-A086351EB483}"/>
                </a:ext>
              </a:extLst>
            </p:cNvPr>
            <p:cNvSpPr/>
            <p:nvPr/>
          </p:nvSpPr>
          <p:spPr>
            <a:xfrm>
              <a:off x="1106615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386BA2D7-3BEA-4F59-AC9D-0C299E5EB142}"/>
                </a:ext>
              </a:extLst>
            </p:cNvPr>
            <p:cNvSpPr/>
            <p:nvPr/>
          </p:nvSpPr>
          <p:spPr>
            <a:xfrm>
              <a:off x="1511660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3BBFF944-8D76-41F8-9E47-2F67D1462934}"/>
                </a:ext>
              </a:extLst>
            </p:cNvPr>
            <p:cNvSpPr/>
            <p:nvPr/>
          </p:nvSpPr>
          <p:spPr>
            <a:xfrm>
              <a:off x="1916705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D13C6667-30A2-4B6A-9FF3-71DC66B75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94" y="324800"/>
            <a:ext cx="8363272" cy="594066"/>
          </a:xfrm>
        </p:spPr>
        <p:txBody>
          <a:bodyPr>
            <a:noAutofit/>
          </a:bodyPr>
          <a:lstStyle/>
          <a:p>
            <a:r>
              <a:rPr lang="en-GB" sz="3000" dirty="0"/>
              <a:t>Cells, subarrays and elements</a:t>
            </a:r>
          </a:p>
        </p:txBody>
      </p:sp>
    </p:spTree>
    <p:extLst>
      <p:ext uri="{BB962C8B-B14F-4D97-AF65-F5344CB8AC3E}">
        <p14:creationId xmlns:p14="http://schemas.microsoft.com/office/powerpoint/2010/main" val="437301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B5874C4B-0329-4C07-A56D-E85127E4C6C4}"/>
              </a:ext>
            </a:extLst>
          </p:cNvPr>
          <p:cNvGrpSpPr/>
          <p:nvPr/>
        </p:nvGrpSpPr>
        <p:grpSpPr>
          <a:xfrm>
            <a:off x="904092" y="1597728"/>
            <a:ext cx="1845204" cy="1462662"/>
            <a:chOff x="3401870" y="1739158"/>
            <a:chExt cx="1845204" cy="1462662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C0EB3AD1-9DCE-4F5D-94BB-CFD608B5B3AB}"/>
                </a:ext>
              </a:extLst>
            </p:cNvPr>
            <p:cNvGrpSpPr/>
            <p:nvPr/>
          </p:nvGrpSpPr>
          <p:grpSpPr>
            <a:xfrm>
              <a:off x="3401870" y="2571750"/>
              <a:ext cx="1845204" cy="630070"/>
              <a:chOff x="3401870" y="2571750"/>
              <a:chExt cx="1845204" cy="630070"/>
            </a:xfrm>
          </p:grpSpPr>
          <p:sp>
            <p:nvSpPr>
              <p:cNvPr id="68" name="Cube 67">
                <a:extLst>
                  <a:ext uri="{FF2B5EF4-FFF2-40B4-BE49-F238E27FC236}">
                    <a16:creationId xmlns:a16="http://schemas.microsoft.com/office/drawing/2014/main" id="{AEE42D7F-55A4-4CA9-80B9-B4D76F4A12C8}"/>
                  </a:ext>
                </a:extLst>
              </p:cNvPr>
              <p:cNvSpPr/>
              <p:nvPr/>
            </p:nvSpPr>
            <p:spPr>
              <a:xfrm>
                <a:off x="3401870" y="2571750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U</a:t>
                </a:r>
              </a:p>
            </p:txBody>
          </p:sp>
          <p:sp>
            <p:nvSpPr>
              <p:cNvPr id="69" name="Cube 68">
                <a:extLst>
                  <a:ext uri="{FF2B5EF4-FFF2-40B4-BE49-F238E27FC236}">
                    <a16:creationId xmlns:a16="http://schemas.microsoft.com/office/drawing/2014/main" id="{BEE4AF5D-3B5E-448D-A656-921B44D2E27D}"/>
                  </a:ext>
                </a:extLst>
              </p:cNvPr>
              <p:cNvSpPr/>
              <p:nvPr/>
            </p:nvSpPr>
            <p:spPr>
              <a:xfrm>
                <a:off x="3806915" y="2571750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V</a:t>
                </a:r>
              </a:p>
            </p:txBody>
          </p:sp>
          <p:sp>
            <p:nvSpPr>
              <p:cNvPr id="70" name="Cube 69">
                <a:extLst>
                  <a:ext uri="{FF2B5EF4-FFF2-40B4-BE49-F238E27FC236}">
                    <a16:creationId xmlns:a16="http://schemas.microsoft.com/office/drawing/2014/main" id="{CA3EBDEF-1105-4CE0-BCD0-B63DC2F6CFBE}"/>
                  </a:ext>
                </a:extLst>
              </p:cNvPr>
              <p:cNvSpPr/>
              <p:nvPr/>
            </p:nvSpPr>
            <p:spPr>
              <a:xfrm>
                <a:off x="4211960" y="2571750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W</a:t>
                </a:r>
              </a:p>
            </p:txBody>
          </p:sp>
          <p:sp>
            <p:nvSpPr>
              <p:cNvPr id="71" name="Cube 70">
                <a:extLst>
                  <a:ext uri="{FF2B5EF4-FFF2-40B4-BE49-F238E27FC236}">
                    <a16:creationId xmlns:a16="http://schemas.microsoft.com/office/drawing/2014/main" id="{814B3C09-3E15-4046-BCC7-566F0B912051}"/>
                  </a:ext>
                </a:extLst>
              </p:cNvPr>
              <p:cNvSpPr/>
              <p:nvPr/>
            </p:nvSpPr>
            <p:spPr>
              <a:xfrm>
                <a:off x="4617005" y="2571750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X</a:t>
                </a: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F6BE4EA3-D8DE-46E4-9ED3-5E04DBB197DB}"/>
                </a:ext>
              </a:extLst>
            </p:cNvPr>
            <p:cNvGrpSpPr/>
            <p:nvPr/>
          </p:nvGrpSpPr>
          <p:grpSpPr>
            <a:xfrm>
              <a:off x="3401870" y="2166705"/>
              <a:ext cx="1845204" cy="630070"/>
              <a:chOff x="3401870" y="2166705"/>
              <a:chExt cx="1845204" cy="630070"/>
            </a:xfrm>
          </p:grpSpPr>
          <p:sp>
            <p:nvSpPr>
              <p:cNvPr id="52" name="Cube 51">
                <a:extLst>
                  <a:ext uri="{FF2B5EF4-FFF2-40B4-BE49-F238E27FC236}">
                    <a16:creationId xmlns:a16="http://schemas.microsoft.com/office/drawing/2014/main" id="{4C232514-61CB-49C0-A959-32F40B1A99F0}"/>
                  </a:ext>
                </a:extLst>
              </p:cNvPr>
              <p:cNvSpPr/>
              <p:nvPr/>
            </p:nvSpPr>
            <p:spPr>
              <a:xfrm>
                <a:off x="3401870" y="2166705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Q</a:t>
                </a:r>
              </a:p>
            </p:txBody>
          </p:sp>
          <p:sp>
            <p:nvSpPr>
              <p:cNvPr id="65" name="Cube 64">
                <a:extLst>
                  <a:ext uri="{FF2B5EF4-FFF2-40B4-BE49-F238E27FC236}">
                    <a16:creationId xmlns:a16="http://schemas.microsoft.com/office/drawing/2014/main" id="{C82E8D74-2282-4BDC-B855-B525ABDB4B37}"/>
                  </a:ext>
                </a:extLst>
              </p:cNvPr>
              <p:cNvSpPr/>
              <p:nvPr/>
            </p:nvSpPr>
            <p:spPr>
              <a:xfrm>
                <a:off x="3806915" y="2166705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R</a:t>
                </a:r>
              </a:p>
            </p:txBody>
          </p:sp>
          <p:sp>
            <p:nvSpPr>
              <p:cNvPr id="66" name="Cube 65">
                <a:extLst>
                  <a:ext uri="{FF2B5EF4-FFF2-40B4-BE49-F238E27FC236}">
                    <a16:creationId xmlns:a16="http://schemas.microsoft.com/office/drawing/2014/main" id="{4EA571CB-172E-4BDA-AAE4-D0414ACDD0BD}"/>
                  </a:ext>
                </a:extLst>
              </p:cNvPr>
              <p:cNvSpPr/>
              <p:nvPr/>
            </p:nvSpPr>
            <p:spPr>
              <a:xfrm>
                <a:off x="4218283" y="2166705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S</a:t>
                </a:r>
              </a:p>
            </p:txBody>
          </p:sp>
          <p:sp>
            <p:nvSpPr>
              <p:cNvPr id="67" name="Cube 66">
                <a:extLst>
                  <a:ext uri="{FF2B5EF4-FFF2-40B4-BE49-F238E27FC236}">
                    <a16:creationId xmlns:a16="http://schemas.microsoft.com/office/drawing/2014/main" id="{1195ECAF-5AF1-4FCA-8B41-F05B989C3BAD}"/>
                  </a:ext>
                </a:extLst>
              </p:cNvPr>
              <p:cNvSpPr/>
              <p:nvPr/>
            </p:nvSpPr>
            <p:spPr>
              <a:xfrm>
                <a:off x="4617005" y="2166705"/>
                <a:ext cx="630069" cy="630070"/>
              </a:xfrm>
              <a:prstGeom prst="cube">
                <a:avLst>
                  <a:gd name="adj" fmla="val 31838"/>
                </a:avLst>
              </a:prstGeom>
              <a:solidFill>
                <a:srgbClr val="FFFF00">
                  <a:alpha val="65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</a:rPr>
                  <a:t>T</a:t>
                </a:r>
              </a:p>
            </p:txBody>
          </p:sp>
        </p:grp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693EDF3A-495B-4091-901A-BC1D6140797A}"/>
                </a:ext>
              </a:extLst>
            </p:cNvPr>
            <p:cNvSpPr/>
            <p:nvPr/>
          </p:nvSpPr>
          <p:spPr>
            <a:xfrm>
              <a:off x="3401870" y="173915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DE53244F-3EF7-4347-81ED-76A3D9EE73D1}"/>
                </a:ext>
              </a:extLst>
            </p:cNvPr>
            <p:cNvSpPr/>
            <p:nvPr/>
          </p:nvSpPr>
          <p:spPr>
            <a:xfrm>
              <a:off x="3806915" y="173915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38DAFF4E-B034-40B8-BB63-607B3A3C0866}"/>
                </a:ext>
              </a:extLst>
            </p:cNvPr>
            <p:cNvSpPr/>
            <p:nvPr/>
          </p:nvSpPr>
          <p:spPr>
            <a:xfrm>
              <a:off x="4218283" y="173915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90E1F508-302B-488E-960E-D762B704E094}"/>
                </a:ext>
              </a:extLst>
            </p:cNvPr>
            <p:cNvSpPr/>
            <p:nvPr/>
          </p:nvSpPr>
          <p:spPr>
            <a:xfrm>
              <a:off x="4617005" y="173915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en-GB" dirty="0">
                <a:latin typeface="APL385 Unicode" panose="020B0709000202000203" pitchFamily="49" charset="0"/>
              </a:rPr>
              <a:t> 3 4⍴⎕A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724F15-14F8-4381-847F-FD172132D1C3}"/>
              </a:ext>
            </a:extLst>
          </p:cNvPr>
          <p:cNvSpPr txBox="1"/>
          <p:nvPr/>
        </p:nvSpPr>
        <p:spPr>
          <a:xfrm>
            <a:off x="5862500" y="735954"/>
            <a:ext cx="253492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dirty="0"/>
              <a:t>3D Array</a:t>
            </a:r>
          </a:p>
          <a:p>
            <a:r>
              <a:rPr lang="en-GB" sz="2500" b="1" dirty="0"/>
              <a:t>Major cell</a:t>
            </a:r>
            <a:r>
              <a:rPr lang="en-GB" sz="2500" dirty="0"/>
              <a:t>: Matrix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0EB6547-AB29-4595-8383-4232DCB05233}"/>
              </a:ext>
            </a:extLst>
          </p:cNvPr>
          <p:cNvGrpSpPr/>
          <p:nvPr/>
        </p:nvGrpSpPr>
        <p:grpSpPr>
          <a:xfrm>
            <a:off x="701570" y="2616755"/>
            <a:ext cx="1845204" cy="630070"/>
            <a:chOff x="701570" y="2616755"/>
            <a:chExt cx="1845204" cy="630070"/>
          </a:xfrm>
        </p:grpSpPr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270F234F-7691-4CFD-8375-8E0DAB38C9C2}"/>
                </a:ext>
              </a:extLst>
            </p:cNvPr>
            <p:cNvSpPr/>
            <p:nvPr/>
          </p:nvSpPr>
          <p:spPr>
            <a:xfrm>
              <a:off x="701570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I</a:t>
              </a:r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607C6F69-8AE4-4A03-A6E2-DCE0D87C6E0E}"/>
                </a:ext>
              </a:extLst>
            </p:cNvPr>
            <p:cNvSpPr/>
            <p:nvPr/>
          </p:nvSpPr>
          <p:spPr>
            <a:xfrm>
              <a:off x="1106615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J</a:t>
              </a:r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76EF6AD5-8F86-40BD-8475-72BA907073CC}"/>
                </a:ext>
              </a:extLst>
            </p:cNvPr>
            <p:cNvSpPr/>
            <p:nvPr/>
          </p:nvSpPr>
          <p:spPr>
            <a:xfrm>
              <a:off x="1511660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K</a:t>
              </a:r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037648B0-CBF3-49FA-A801-DE886F0EFC4F}"/>
                </a:ext>
              </a:extLst>
            </p:cNvPr>
            <p:cNvSpPr/>
            <p:nvPr/>
          </p:nvSpPr>
          <p:spPr>
            <a:xfrm>
              <a:off x="1916705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L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235095D-5EF3-471E-902C-EA5C44AF6BF4}"/>
              </a:ext>
            </a:extLst>
          </p:cNvPr>
          <p:cNvGrpSpPr/>
          <p:nvPr/>
        </p:nvGrpSpPr>
        <p:grpSpPr>
          <a:xfrm>
            <a:off x="701570" y="2211710"/>
            <a:ext cx="1845204" cy="630070"/>
            <a:chOff x="701570" y="2211710"/>
            <a:chExt cx="1845204" cy="630070"/>
          </a:xfrm>
        </p:grpSpPr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404DEFF9-DB17-4907-BC76-064872388F54}"/>
                </a:ext>
              </a:extLst>
            </p:cNvPr>
            <p:cNvSpPr/>
            <p:nvPr/>
          </p:nvSpPr>
          <p:spPr>
            <a:xfrm>
              <a:off x="701570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2845AC9E-3CCA-4228-9288-D328622548C3}"/>
                </a:ext>
              </a:extLst>
            </p:cNvPr>
            <p:cNvSpPr/>
            <p:nvPr/>
          </p:nvSpPr>
          <p:spPr>
            <a:xfrm>
              <a:off x="1106615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1B65C523-F9C1-4BEF-A97B-69FC468FACFF}"/>
                </a:ext>
              </a:extLst>
            </p:cNvPr>
            <p:cNvSpPr/>
            <p:nvPr/>
          </p:nvSpPr>
          <p:spPr>
            <a:xfrm>
              <a:off x="1511660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D9E3F331-2725-4FFE-97FB-D8EE971701A9}"/>
                </a:ext>
              </a:extLst>
            </p:cNvPr>
            <p:cNvSpPr/>
            <p:nvPr/>
          </p:nvSpPr>
          <p:spPr>
            <a:xfrm>
              <a:off x="1916705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A5A9347-62CA-43D6-B40F-96FCC33B8A2A}"/>
              </a:ext>
            </a:extLst>
          </p:cNvPr>
          <p:cNvGrpSpPr/>
          <p:nvPr/>
        </p:nvGrpSpPr>
        <p:grpSpPr>
          <a:xfrm>
            <a:off x="701570" y="1784163"/>
            <a:ext cx="1845204" cy="630070"/>
            <a:chOff x="701570" y="1784163"/>
            <a:chExt cx="1845204" cy="630070"/>
          </a:xfrm>
        </p:grpSpPr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98B482C0-594C-4358-9865-9D125E0A4398}"/>
                </a:ext>
              </a:extLst>
            </p:cNvPr>
            <p:cNvSpPr/>
            <p:nvPr/>
          </p:nvSpPr>
          <p:spPr>
            <a:xfrm>
              <a:off x="701570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47BEFB1B-A064-4B46-900A-A086351EB483}"/>
                </a:ext>
              </a:extLst>
            </p:cNvPr>
            <p:cNvSpPr/>
            <p:nvPr/>
          </p:nvSpPr>
          <p:spPr>
            <a:xfrm>
              <a:off x="1106615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386BA2D7-3BEA-4F59-AC9D-0C299E5EB142}"/>
                </a:ext>
              </a:extLst>
            </p:cNvPr>
            <p:cNvSpPr/>
            <p:nvPr/>
          </p:nvSpPr>
          <p:spPr>
            <a:xfrm>
              <a:off x="1511660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3BBFF944-8D76-41F8-9E47-2F67D1462934}"/>
                </a:ext>
              </a:extLst>
            </p:cNvPr>
            <p:cNvSpPr/>
            <p:nvPr/>
          </p:nvSpPr>
          <p:spPr>
            <a:xfrm>
              <a:off x="1916705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D13C6667-30A2-4B6A-9FF3-71DC66B75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94" y="324800"/>
            <a:ext cx="8363272" cy="594066"/>
          </a:xfrm>
        </p:spPr>
        <p:txBody>
          <a:bodyPr>
            <a:noAutofit/>
          </a:bodyPr>
          <a:lstStyle/>
          <a:p>
            <a:r>
              <a:rPr lang="en-GB" sz="3000" dirty="0"/>
              <a:t>Cells, subarrays and elements</a:t>
            </a:r>
          </a:p>
        </p:txBody>
      </p:sp>
    </p:spTree>
    <p:extLst>
      <p:ext uri="{BB962C8B-B14F-4D97-AF65-F5344CB8AC3E}">
        <p14:creationId xmlns:p14="http://schemas.microsoft.com/office/powerpoint/2010/main" val="2671074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22222E-6 L 0.27343 0.027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63" y="13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92F587C-1647-450B-8860-559D10905D5D}"/>
              </a:ext>
            </a:extLst>
          </p:cNvPr>
          <p:cNvGrpSpPr/>
          <p:nvPr/>
        </p:nvGrpSpPr>
        <p:grpSpPr>
          <a:xfrm>
            <a:off x="3401870" y="2571750"/>
            <a:ext cx="1845204" cy="630070"/>
            <a:chOff x="3401870" y="2571750"/>
            <a:chExt cx="1845204" cy="630070"/>
          </a:xfrm>
        </p:grpSpPr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45853F9F-5CB9-47EA-9ACC-7896D99A380B}"/>
                </a:ext>
              </a:extLst>
            </p:cNvPr>
            <p:cNvSpPr/>
            <p:nvPr/>
          </p:nvSpPr>
          <p:spPr>
            <a:xfrm>
              <a:off x="3401870" y="257175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E52DA9A4-BB6F-466D-B65B-1E9517234633}"/>
                </a:ext>
              </a:extLst>
            </p:cNvPr>
            <p:cNvSpPr/>
            <p:nvPr/>
          </p:nvSpPr>
          <p:spPr>
            <a:xfrm>
              <a:off x="3806915" y="257175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03E3F399-F0D7-4719-B883-DBEDE915FA17}"/>
                </a:ext>
              </a:extLst>
            </p:cNvPr>
            <p:cNvSpPr/>
            <p:nvPr/>
          </p:nvSpPr>
          <p:spPr>
            <a:xfrm>
              <a:off x="4211960" y="257175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78C72575-4B70-4EE3-A6FB-1F2FB0DE02A3}"/>
                </a:ext>
              </a:extLst>
            </p:cNvPr>
            <p:cNvSpPr/>
            <p:nvPr/>
          </p:nvSpPr>
          <p:spPr>
            <a:xfrm>
              <a:off x="4617005" y="257175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3B626E6-D37E-4F33-8531-81F484D60DAD}"/>
              </a:ext>
            </a:extLst>
          </p:cNvPr>
          <p:cNvGrpSpPr/>
          <p:nvPr/>
        </p:nvGrpSpPr>
        <p:grpSpPr>
          <a:xfrm>
            <a:off x="3401870" y="2166705"/>
            <a:ext cx="1845204" cy="630070"/>
            <a:chOff x="3401870" y="2166705"/>
            <a:chExt cx="1845204" cy="630070"/>
          </a:xfrm>
        </p:grpSpPr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B9215E9D-FD8A-4B8C-A6BB-E6813C789880}"/>
                </a:ext>
              </a:extLst>
            </p:cNvPr>
            <p:cNvSpPr/>
            <p:nvPr/>
          </p:nvSpPr>
          <p:spPr>
            <a:xfrm>
              <a:off x="3401870" y="216670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D2E7E673-82F9-4269-9F0E-C9377CDF8DAC}"/>
                </a:ext>
              </a:extLst>
            </p:cNvPr>
            <p:cNvSpPr/>
            <p:nvPr/>
          </p:nvSpPr>
          <p:spPr>
            <a:xfrm>
              <a:off x="3806915" y="216670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BF9D9BF6-8450-4C10-B953-7C906F94E2E1}"/>
                </a:ext>
              </a:extLst>
            </p:cNvPr>
            <p:cNvSpPr/>
            <p:nvPr/>
          </p:nvSpPr>
          <p:spPr>
            <a:xfrm>
              <a:off x="4218283" y="216670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AF8BF993-3686-4F82-93D2-F54B0BF593F4}"/>
                </a:ext>
              </a:extLst>
            </p:cNvPr>
            <p:cNvSpPr/>
            <p:nvPr/>
          </p:nvSpPr>
          <p:spPr>
            <a:xfrm>
              <a:off x="4617005" y="216670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T</a:t>
              </a:r>
            </a:p>
          </p:txBody>
        </p:sp>
      </p:grpSp>
      <p:sp>
        <p:nvSpPr>
          <p:cNvPr id="59" name="Cube 58">
            <a:extLst>
              <a:ext uri="{FF2B5EF4-FFF2-40B4-BE49-F238E27FC236}">
                <a16:creationId xmlns:a16="http://schemas.microsoft.com/office/drawing/2014/main" id="{38DD12DA-6866-42DA-B0D8-371A962953B2}"/>
              </a:ext>
            </a:extLst>
          </p:cNvPr>
          <p:cNvSpPr/>
          <p:nvPr/>
        </p:nvSpPr>
        <p:spPr>
          <a:xfrm>
            <a:off x="3401870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60" name="Cube 59">
            <a:extLst>
              <a:ext uri="{FF2B5EF4-FFF2-40B4-BE49-F238E27FC236}">
                <a16:creationId xmlns:a16="http://schemas.microsoft.com/office/drawing/2014/main" id="{83313B8C-F937-4E39-BC96-A61365D54B78}"/>
              </a:ext>
            </a:extLst>
          </p:cNvPr>
          <p:cNvSpPr/>
          <p:nvPr/>
        </p:nvSpPr>
        <p:spPr>
          <a:xfrm>
            <a:off x="3806915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61" name="Cube 60">
            <a:extLst>
              <a:ext uri="{FF2B5EF4-FFF2-40B4-BE49-F238E27FC236}">
                <a16:creationId xmlns:a16="http://schemas.microsoft.com/office/drawing/2014/main" id="{3BF5A01C-7979-4409-86E2-BA4A43A7FA6F}"/>
              </a:ext>
            </a:extLst>
          </p:cNvPr>
          <p:cNvSpPr/>
          <p:nvPr/>
        </p:nvSpPr>
        <p:spPr>
          <a:xfrm>
            <a:off x="4218283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64" name="Cube 63">
            <a:extLst>
              <a:ext uri="{FF2B5EF4-FFF2-40B4-BE49-F238E27FC236}">
                <a16:creationId xmlns:a16="http://schemas.microsoft.com/office/drawing/2014/main" id="{204DED1C-CAB4-48EA-A1E5-49CAAB02D697}"/>
              </a:ext>
            </a:extLst>
          </p:cNvPr>
          <p:cNvSpPr/>
          <p:nvPr/>
        </p:nvSpPr>
        <p:spPr>
          <a:xfrm>
            <a:off x="4617005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3</a:t>
            </a:r>
            <a:r>
              <a:rPr lang="en-GB" dirty="0">
                <a:latin typeface="APL385 Unicode" panose="020B0709000202000203" pitchFamily="49" charset="0"/>
              </a:rPr>
              <a:t> 4⍴⎕A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724F15-14F8-4381-847F-FD172132D1C3}"/>
              </a:ext>
            </a:extLst>
          </p:cNvPr>
          <p:cNvSpPr txBox="1"/>
          <p:nvPr/>
        </p:nvSpPr>
        <p:spPr>
          <a:xfrm>
            <a:off x="5862500" y="735954"/>
            <a:ext cx="2534925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dirty="0"/>
              <a:t>3D Array</a:t>
            </a:r>
          </a:p>
          <a:p>
            <a:r>
              <a:rPr lang="en-GB" sz="2500" b="1" dirty="0"/>
              <a:t>Major cell</a:t>
            </a:r>
            <a:r>
              <a:rPr lang="en-GB" sz="2500" dirty="0"/>
              <a:t>: Matrix</a:t>
            </a:r>
          </a:p>
          <a:p>
            <a:r>
              <a:rPr lang="en-GB" sz="2500" b="1" dirty="0"/>
              <a:t>         1-cell</a:t>
            </a:r>
            <a:r>
              <a:rPr lang="en-GB" sz="2500" dirty="0"/>
              <a:t>:</a:t>
            </a:r>
            <a:r>
              <a:rPr lang="en-GB" sz="2500" b="1" dirty="0"/>
              <a:t> </a:t>
            </a:r>
            <a:r>
              <a:rPr lang="en-GB" sz="2500" dirty="0"/>
              <a:t>Vector</a:t>
            </a:r>
            <a:endParaRPr lang="en-GB" sz="2500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0EB6547-AB29-4595-8383-4232DCB05233}"/>
              </a:ext>
            </a:extLst>
          </p:cNvPr>
          <p:cNvGrpSpPr/>
          <p:nvPr/>
        </p:nvGrpSpPr>
        <p:grpSpPr>
          <a:xfrm>
            <a:off x="701570" y="2616755"/>
            <a:ext cx="1845204" cy="630070"/>
            <a:chOff x="701570" y="2616755"/>
            <a:chExt cx="1845204" cy="630070"/>
          </a:xfrm>
        </p:grpSpPr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270F234F-7691-4CFD-8375-8E0DAB38C9C2}"/>
                </a:ext>
              </a:extLst>
            </p:cNvPr>
            <p:cNvSpPr/>
            <p:nvPr/>
          </p:nvSpPr>
          <p:spPr>
            <a:xfrm>
              <a:off x="701570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I</a:t>
              </a:r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607C6F69-8AE4-4A03-A6E2-DCE0D87C6E0E}"/>
                </a:ext>
              </a:extLst>
            </p:cNvPr>
            <p:cNvSpPr/>
            <p:nvPr/>
          </p:nvSpPr>
          <p:spPr>
            <a:xfrm>
              <a:off x="1106615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J</a:t>
              </a:r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76EF6AD5-8F86-40BD-8475-72BA907073CC}"/>
                </a:ext>
              </a:extLst>
            </p:cNvPr>
            <p:cNvSpPr/>
            <p:nvPr/>
          </p:nvSpPr>
          <p:spPr>
            <a:xfrm>
              <a:off x="1511660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K</a:t>
              </a:r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037648B0-CBF3-49FA-A801-DE886F0EFC4F}"/>
                </a:ext>
              </a:extLst>
            </p:cNvPr>
            <p:cNvSpPr/>
            <p:nvPr/>
          </p:nvSpPr>
          <p:spPr>
            <a:xfrm>
              <a:off x="1916705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L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235095D-5EF3-471E-902C-EA5C44AF6BF4}"/>
              </a:ext>
            </a:extLst>
          </p:cNvPr>
          <p:cNvGrpSpPr/>
          <p:nvPr/>
        </p:nvGrpSpPr>
        <p:grpSpPr>
          <a:xfrm>
            <a:off x="701570" y="2211710"/>
            <a:ext cx="1845204" cy="630070"/>
            <a:chOff x="701570" y="2211710"/>
            <a:chExt cx="1845204" cy="630070"/>
          </a:xfrm>
        </p:grpSpPr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404DEFF9-DB17-4907-BC76-064872388F54}"/>
                </a:ext>
              </a:extLst>
            </p:cNvPr>
            <p:cNvSpPr/>
            <p:nvPr/>
          </p:nvSpPr>
          <p:spPr>
            <a:xfrm>
              <a:off x="701570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2845AC9E-3CCA-4228-9288-D328622548C3}"/>
                </a:ext>
              </a:extLst>
            </p:cNvPr>
            <p:cNvSpPr/>
            <p:nvPr/>
          </p:nvSpPr>
          <p:spPr>
            <a:xfrm>
              <a:off x="1106615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1B65C523-F9C1-4BEF-A97B-69FC468FACFF}"/>
                </a:ext>
              </a:extLst>
            </p:cNvPr>
            <p:cNvSpPr/>
            <p:nvPr/>
          </p:nvSpPr>
          <p:spPr>
            <a:xfrm>
              <a:off x="1511660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D9E3F331-2725-4FFE-97FB-D8EE971701A9}"/>
                </a:ext>
              </a:extLst>
            </p:cNvPr>
            <p:cNvSpPr/>
            <p:nvPr/>
          </p:nvSpPr>
          <p:spPr>
            <a:xfrm>
              <a:off x="1916705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A5A9347-62CA-43D6-B40F-96FCC33B8A2A}"/>
              </a:ext>
            </a:extLst>
          </p:cNvPr>
          <p:cNvGrpSpPr/>
          <p:nvPr/>
        </p:nvGrpSpPr>
        <p:grpSpPr>
          <a:xfrm>
            <a:off x="701570" y="1784163"/>
            <a:ext cx="1845204" cy="630070"/>
            <a:chOff x="701570" y="1784163"/>
            <a:chExt cx="1845204" cy="630070"/>
          </a:xfrm>
        </p:grpSpPr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98B482C0-594C-4358-9865-9D125E0A4398}"/>
                </a:ext>
              </a:extLst>
            </p:cNvPr>
            <p:cNvSpPr/>
            <p:nvPr/>
          </p:nvSpPr>
          <p:spPr>
            <a:xfrm>
              <a:off x="701570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47BEFB1B-A064-4B46-900A-A086351EB483}"/>
                </a:ext>
              </a:extLst>
            </p:cNvPr>
            <p:cNvSpPr/>
            <p:nvPr/>
          </p:nvSpPr>
          <p:spPr>
            <a:xfrm>
              <a:off x="1106615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386BA2D7-3BEA-4F59-AC9D-0C299E5EB142}"/>
                </a:ext>
              </a:extLst>
            </p:cNvPr>
            <p:cNvSpPr/>
            <p:nvPr/>
          </p:nvSpPr>
          <p:spPr>
            <a:xfrm>
              <a:off x="1511660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3BBFF944-8D76-41F8-9E47-2F67D1462934}"/>
                </a:ext>
              </a:extLst>
            </p:cNvPr>
            <p:cNvSpPr/>
            <p:nvPr/>
          </p:nvSpPr>
          <p:spPr>
            <a:xfrm>
              <a:off x="1916705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D13C6667-30A2-4B6A-9FF3-71DC66B75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94" y="324800"/>
            <a:ext cx="8363272" cy="594066"/>
          </a:xfrm>
        </p:spPr>
        <p:txBody>
          <a:bodyPr>
            <a:noAutofit/>
          </a:bodyPr>
          <a:lstStyle/>
          <a:p>
            <a:r>
              <a:rPr lang="en-GB" sz="3000" dirty="0"/>
              <a:t>Cells, subarrays and elements</a:t>
            </a:r>
          </a:p>
        </p:txBody>
      </p:sp>
    </p:spTree>
    <p:extLst>
      <p:ext uri="{BB962C8B-B14F-4D97-AF65-F5344CB8AC3E}">
        <p14:creationId xmlns:p14="http://schemas.microsoft.com/office/powerpoint/2010/main" val="342796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08642E-6 L -0.00243 0.1663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830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6.17284E-7 L -4.72222E-6 0.078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700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00243 0.0848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422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00243 0.1663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830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be 58">
            <a:extLst>
              <a:ext uri="{FF2B5EF4-FFF2-40B4-BE49-F238E27FC236}">
                <a16:creationId xmlns:a16="http://schemas.microsoft.com/office/drawing/2014/main" id="{38DD12DA-6866-42DA-B0D8-371A962953B2}"/>
              </a:ext>
            </a:extLst>
          </p:cNvPr>
          <p:cNvSpPr/>
          <p:nvPr/>
        </p:nvSpPr>
        <p:spPr>
          <a:xfrm>
            <a:off x="3401870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60" name="Cube 59">
            <a:extLst>
              <a:ext uri="{FF2B5EF4-FFF2-40B4-BE49-F238E27FC236}">
                <a16:creationId xmlns:a16="http://schemas.microsoft.com/office/drawing/2014/main" id="{83313B8C-F937-4E39-BC96-A61365D54B78}"/>
              </a:ext>
            </a:extLst>
          </p:cNvPr>
          <p:cNvSpPr/>
          <p:nvPr/>
        </p:nvSpPr>
        <p:spPr>
          <a:xfrm>
            <a:off x="3806915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61" name="Cube 60">
            <a:extLst>
              <a:ext uri="{FF2B5EF4-FFF2-40B4-BE49-F238E27FC236}">
                <a16:creationId xmlns:a16="http://schemas.microsoft.com/office/drawing/2014/main" id="{3BF5A01C-7979-4409-86E2-BA4A43A7FA6F}"/>
              </a:ext>
            </a:extLst>
          </p:cNvPr>
          <p:cNvSpPr/>
          <p:nvPr/>
        </p:nvSpPr>
        <p:spPr>
          <a:xfrm>
            <a:off x="4218283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45853F9F-5CB9-47EA-9ACC-7896D99A380B}"/>
              </a:ext>
            </a:extLst>
          </p:cNvPr>
          <p:cNvSpPr/>
          <p:nvPr/>
        </p:nvSpPr>
        <p:spPr>
          <a:xfrm>
            <a:off x="3356865" y="342684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E52DA9A4-BB6F-466D-B65B-1E9517234633}"/>
              </a:ext>
            </a:extLst>
          </p:cNvPr>
          <p:cNvSpPr/>
          <p:nvPr/>
        </p:nvSpPr>
        <p:spPr>
          <a:xfrm>
            <a:off x="3761910" y="342684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03E3F399-F0D7-4719-B883-DBEDE915FA17}"/>
              </a:ext>
            </a:extLst>
          </p:cNvPr>
          <p:cNvSpPr/>
          <p:nvPr/>
        </p:nvSpPr>
        <p:spPr>
          <a:xfrm>
            <a:off x="4166955" y="342684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62" name="Cube 61">
            <a:extLst>
              <a:ext uri="{FF2B5EF4-FFF2-40B4-BE49-F238E27FC236}">
                <a16:creationId xmlns:a16="http://schemas.microsoft.com/office/drawing/2014/main" id="{78C72575-4B70-4EE3-A6FB-1F2FB0DE02A3}"/>
              </a:ext>
            </a:extLst>
          </p:cNvPr>
          <p:cNvSpPr/>
          <p:nvPr/>
        </p:nvSpPr>
        <p:spPr>
          <a:xfrm>
            <a:off x="4572000" y="342684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56" name="Cube 55">
            <a:extLst>
              <a:ext uri="{FF2B5EF4-FFF2-40B4-BE49-F238E27FC236}">
                <a16:creationId xmlns:a16="http://schemas.microsoft.com/office/drawing/2014/main" id="{B9215E9D-FD8A-4B8C-A6BB-E6813C789880}"/>
              </a:ext>
            </a:extLst>
          </p:cNvPr>
          <p:cNvSpPr/>
          <p:nvPr/>
        </p:nvSpPr>
        <p:spPr>
          <a:xfrm>
            <a:off x="3401870" y="2602834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57" name="Cube 56">
            <a:extLst>
              <a:ext uri="{FF2B5EF4-FFF2-40B4-BE49-F238E27FC236}">
                <a16:creationId xmlns:a16="http://schemas.microsoft.com/office/drawing/2014/main" id="{D2E7E673-82F9-4269-9F0E-C9377CDF8DAC}"/>
              </a:ext>
            </a:extLst>
          </p:cNvPr>
          <p:cNvSpPr/>
          <p:nvPr/>
        </p:nvSpPr>
        <p:spPr>
          <a:xfrm>
            <a:off x="3806915" y="2602834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58" name="Cube 57">
            <a:extLst>
              <a:ext uri="{FF2B5EF4-FFF2-40B4-BE49-F238E27FC236}">
                <a16:creationId xmlns:a16="http://schemas.microsoft.com/office/drawing/2014/main" id="{BF9D9BF6-8450-4C10-B953-7C906F94E2E1}"/>
              </a:ext>
            </a:extLst>
          </p:cNvPr>
          <p:cNvSpPr/>
          <p:nvPr/>
        </p:nvSpPr>
        <p:spPr>
          <a:xfrm>
            <a:off x="4218283" y="2602834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63" name="Cube 62">
            <a:extLst>
              <a:ext uri="{FF2B5EF4-FFF2-40B4-BE49-F238E27FC236}">
                <a16:creationId xmlns:a16="http://schemas.microsoft.com/office/drawing/2014/main" id="{AF8BF993-3686-4F82-93D2-F54B0BF593F4}"/>
              </a:ext>
            </a:extLst>
          </p:cNvPr>
          <p:cNvSpPr/>
          <p:nvPr/>
        </p:nvSpPr>
        <p:spPr>
          <a:xfrm>
            <a:off x="4617005" y="2602834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64" name="Cube 63">
            <a:extLst>
              <a:ext uri="{FF2B5EF4-FFF2-40B4-BE49-F238E27FC236}">
                <a16:creationId xmlns:a16="http://schemas.microsoft.com/office/drawing/2014/main" id="{204DED1C-CAB4-48EA-A1E5-49CAAB02D697}"/>
              </a:ext>
            </a:extLst>
          </p:cNvPr>
          <p:cNvSpPr/>
          <p:nvPr/>
        </p:nvSpPr>
        <p:spPr>
          <a:xfrm>
            <a:off x="4617005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724F15-14F8-4381-847F-FD172132D1C3}"/>
              </a:ext>
            </a:extLst>
          </p:cNvPr>
          <p:cNvSpPr txBox="1"/>
          <p:nvPr/>
        </p:nvSpPr>
        <p:spPr>
          <a:xfrm>
            <a:off x="5862500" y="735954"/>
            <a:ext cx="255243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dirty="0"/>
              <a:t>3D Array</a:t>
            </a:r>
          </a:p>
          <a:p>
            <a:r>
              <a:rPr lang="en-GB" sz="2500" b="1" dirty="0"/>
              <a:t>Major cell</a:t>
            </a:r>
            <a:r>
              <a:rPr lang="en-GB" sz="2500" dirty="0"/>
              <a:t>: Matrix</a:t>
            </a:r>
          </a:p>
          <a:p>
            <a:r>
              <a:rPr lang="en-GB" sz="2500" b="1" dirty="0"/>
              <a:t>         1-cell</a:t>
            </a:r>
            <a:r>
              <a:rPr lang="en-GB" sz="2500" dirty="0"/>
              <a:t>:</a:t>
            </a:r>
            <a:r>
              <a:rPr lang="en-GB" sz="2500" b="1" dirty="0"/>
              <a:t> </a:t>
            </a:r>
            <a:r>
              <a:rPr lang="en-GB" sz="2500" dirty="0"/>
              <a:t>Vector</a:t>
            </a:r>
          </a:p>
          <a:p>
            <a:r>
              <a:rPr lang="en-GB" sz="2500" b="1" dirty="0"/>
              <a:t>         0-cell: </a:t>
            </a:r>
            <a:r>
              <a:rPr lang="en-GB" sz="2500" dirty="0"/>
              <a:t>Scalar</a:t>
            </a:r>
            <a:endParaRPr lang="en-GB" sz="2500" b="1" dirty="0"/>
          </a:p>
        </p:txBody>
      </p:sp>
      <p:sp>
        <p:nvSpPr>
          <p:cNvPr id="29" name="Cube 28">
            <a:extLst>
              <a:ext uri="{FF2B5EF4-FFF2-40B4-BE49-F238E27FC236}">
                <a16:creationId xmlns:a16="http://schemas.microsoft.com/office/drawing/2014/main" id="{270F234F-7691-4CFD-8375-8E0DAB38C9C2}"/>
              </a:ext>
            </a:extLst>
          </p:cNvPr>
          <p:cNvSpPr/>
          <p:nvPr/>
        </p:nvSpPr>
        <p:spPr>
          <a:xfrm>
            <a:off x="701571" y="347185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0" name="Cube 29">
            <a:extLst>
              <a:ext uri="{FF2B5EF4-FFF2-40B4-BE49-F238E27FC236}">
                <a16:creationId xmlns:a16="http://schemas.microsoft.com/office/drawing/2014/main" id="{607C6F69-8AE4-4A03-A6E2-DCE0D87C6E0E}"/>
              </a:ext>
            </a:extLst>
          </p:cNvPr>
          <p:cNvSpPr/>
          <p:nvPr/>
        </p:nvSpPr>
        <p:spPr>
          <a:xfrm>
            <a:off x="1106616" y="347185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1" name="Cube 30">
            <a:extLst>
              <a:ext uri="{FF2B5EF4-FFF2-40B4-BE49-F238E27FC236}">
                <a16:creationId xmlns:a16="http://schemas.microsoft.com/office/drawing/2014/main" id="{76EF6AD5-8F86-40BD-8475-72BA907073CC}"/>
              </a:ext>
            </a:extLst>
          </p:cNvPr>
          <p:cNvSpPr/>
          <p:nvPr/>
        </p:nvSpPr>
        <p:spPr>
          <a:xfrm>
            <a:off x="1511661" y="347185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47" name="Cube 46">
            <a:extLst>
              <a:ext uri="{FF2B5EF4-FFF2-40B4-BE49-F238E27FC236}">
                <a16:creationId xmlns:a16="http://schemas.microsoft.com/office/drawing/2014/main" id="{037648B0-CBF3-49FA-A801-DE886F0EFC4F}"/>
              </a:ext>
            </a:extLst>
          </p:cNvPr>
          <p:cNvSpPr/>
          <p:nvPr/>
        </p:nvSpPr>
        <p:spPr>
          <a:xfrm>
            <a:off x="1916706" y="347185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41" name="Cube 40">
            <a:extLst>
              <a:ext uri="{FF2B5EF4-FFF2-40B4-BE49-F238E27FC236}">
                <a16:creationId xmlns:a16="http://schemas.microsoft.com/office/drawing/2014/main" id="{404DEFF9-DB17-4907-BC76-064872388F54}"/>
              </a:ext>
            </a:extLst>
          </p:cNvPr>
          <p:cNvSpPr/>
          <p:nvPr/>
        </p:nvSpPr>
        <p:spPr>
          <a:xfrm>
            <a:off x="701570" y="261675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42" name="Cube 41">
            <a:extLst>
              <a:ext uri="{FF2B5EF4-FFF2-40B4-BE49-F238E27FC236}">
                <a16:creationId xmlns:a16="http://schemas.microsoft.com/office/drawing/2014/main" id="{2845AC9E-3CCA-4228-9288-D328622548C3}"/>
              </a:ext>
            </a:extLst>
          </p:cNvPr>
          <p:cNvSpPr/>
          <p:nvPr/>
        </p:nvSpPr>
        <p:spPr>
          <a:xfrm>
            <a:off x="1106615" y="261675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43" name="Cube 42">
            <a:extLst>
              <a:ext uri="{FF2B5EF4-FFF2-40B4-BE49-F238E27FC236}">
                <a16:creationId xmlns:a16="http://schemas.microsoft.com/office/drawing/2014/main" id="{1B65C523-F9C1-4BEF-A97B-69FC468FACFF}"/>
              </a:ext>
            </a:extLst>
          </p:cNvPr>
          <p:cNvSpPr/>
          <p:nvPr/>
        </p:nvSpPr>
        <p:spPr>
          <a:xfrm>
            <a:off x="1511660" y="261675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48" name="Cube 47">
            <a:extLst>
              <a:ext uri="{FF2B5EF4-FFF2-40B4-BE49-F238E27FC236}">
                <a16:creationId xmlns:a16="http://schemas.microsoft.com/office/drawing/2014/main" id="{D9E3F331-2725-4FFE-97FB-D8EE971701A9}"/>
              </a:ext>
            </a:extLst>
          </p:cNvPr>
          <p:cNvSpPr/>
          <p:nvPr/>
        </p:nvSpPr>
        <p:spPr>
          <a:xfrm>
            <a:off x="1916705" y="261675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44" name="Cube 43">
            <a:extLst>
              <a:ext uri="{FF2B5EF4-FFF2-40B4-BE49-F238E27FC236}">
                <a16:creationId xmlns:a16="http://schemas.microsoft.com/office/drawing/2014/main" id="{98B482C0-594C-4358-9865-9D125E0A4398}"/>
              </a:ext>
            </a:extLst>
          </p:cNvPr>
          <p:cNvSpPr/>
          <p:nvPr/>
        </p:nvSpPr>
        <p:spPr>
          <a:xfrm>
            <a:off x="701570" y="178416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5" name="Cube 44">
            <a:extLst>
              <a:ext uri="{FF2B5EF4-FFF2-40B4-BE49-F238E27FC236}">
                <a16:creationId xmlns:a16="http://schemas.microsoft.com/office/drawing/2014/main" id="{47BEFB1B-A064-4B46-900A-A086351EB483}"/>
              </a:ext>
            </a:extLst>
          </p:cNvPr>
          <p:cNvSpPr/>
          <p:nvPr/>
        </p:nvSpPr>
        <p:spPr>
          <a:xfrm>
            <a:off x="1106615" y="178416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6" name="Cube 45">
            <a:extLst>
              <a:ext uri="{FF2B5EF4-FFF2-40B4-BE49-F238E27FC236}">
                <a16:creationId xmlns:a16="http://schemas.microsoft.com/office/drawing/2014/main" id="{386BA2D7-3BEA-4F59-AC9D-0C299E5EB142}"/>
              </a:ext>
            </a:extLst>
          </p:cNvPr>
          <p:cNvSpPr/>
          <p:nvPr/>
        </p:nvSpPr>
        <p:spPr>
          <a:xfrm>
            <a:off x="1511660" y="178416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49" name="Cube 48">
            <a:extLst>
              <a:ext uri="{FF2B5EF4-FFF2-40B4-BE49-F238E27FC236}">
                <a16:creationId xmlns:a16="http://schemas.microsoft.com/office/drawing/2014/main" id="{3BBFF944-8D76-41F8-9E47-2F67D1462934}"/>
              </a:ext>
            </a:extLst>
          </p:cNvPr>
          <p:cNvSpPr/>
          <p:nvPr/>
        </p:nvSpPr>
        <p:spPr>
          <a:xfrm>
            <a:off x="1916705" y="178416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C389CA04-6E88-4459-A929-12B357B80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94" y="324800"/>
            <a:ext cx="8363272" cy="594066"/>
          </a:xfrm>
        </p:spPr>
        <p:txBody>
          <a:bodyPr>
            <a:noAutofit/>
          </a:bodyPr>
          <a:lstStyle/>
          <a:p>
            <a:r>
              <a:rPr lang="en-GB" sz="3000" dirty="0"/>
              <a:t>Cells, subarrays and elements</a:t>
            </a:r>
          </a:p>
        </p:txBody>
      </p:sp>
    </p:spTree>
    <p:extLst>
      <p:ext uri="{BB962C8B-B14F-4D97-AF65-F5344CB8AC3E}">
        <p14:creationId xmlns:p14="http://schemas.microsoft.com/office/powerpoint/2010/main" val="148486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69136E-6 L -0.06892 -0.004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55" y="-2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08642E-6 L -0.06476 -0.0024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2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11111E-6 L -0.06389 -1.11111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4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-0.04427 -1.11111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08642E-6 L -0.04427 -3.08642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69136E-6 L -0.04427 -4.69136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11111E-6 L 0.02552 -1.11111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7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08642E-6 L 0.02552 -0.0024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7" y="-1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69136E-6 L 0.03455 0.0046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21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71605E-6 L -0.03923 -0.0043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2" y="-21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8.64198E-7 L -0.03437 0.0086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43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95062E-6 L -0.03437 -3.95062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8.64198E-7 L 0.04931 8.64198E-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95062E-6 L 0.05434 -3.95062E-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71605E-6 L 0.05434 -0.0043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-21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71605E-6 L 0.02396 -0.0043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8" y="-21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8.64198E-7 L 0.02952 8.64198E-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6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95062E-6 L 0.02899 -3.95062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1" grpId="0" animBg="1"/>
      <p:bldP spid="53" grpId="0" animBg="1"/>
      <p:bldP spid="55" grpId="0" animBg="1"/>
      <p:bldP spid="62" grpId="0" animBg="1"/>
      <p:bldP spid="56" grpId="0" animBg="1"/>
      <p:bldP spid="58" grpId="0" animBg="1"/>
      <p:bldP spid="63" grpId="0" animBg="1"/>
      <p:bldP spid="64" grpId="0" animBg="1"/>
      <p:bldP spid="29" grpId="0" animBg="1"/>
      <p:bldP spid="30" grpId="0" animBg="1"/>
      <p:bldP spid="47" grpId="0" animBg="1"/>
      <p:bldP spid="41" grpId="0" animBg="1"/>
      <p:bldP spid="42" grpId="0" animBg="1"/>
      <p:bldP spid="48" grpId="0" animBg="1"/>
      <p:bldP spid="44" grpId="0" animBg="1"/>
      <p:bldP spid="45" grpId="0" animBg="1"/>
      <p:bldP spid="4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56D3E-49E7-493B-AB52-41D84081E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570E6-8C41-4442-ADEE-A8ED12D12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95D312-4E5B-4B02-8592-DD8C8C54453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9C04C8-4344-4767-A2EF-74154FE919C4}"/>
              </a:ext>
            </a:extLst>
          </p:cNvPr>
          <p:cNvSpPr txBox="1"/>
          <p:nvPr/>
        </p:nvSpPr>
        <p:spPr>
          <a:xfrm>
            <a:off x="798733" y="1671650"/>
            <a:ext cx="7546533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dirty="0"/>
              <a:t>Hui, R.K. and Kromberg, M.J., 2020</a:t>
            </a:r>
          </a:p>
          <a:p>
            <a:pPr algn="ctr"/>
            <a:r>
              <a:rPr lang="en-US" sz="2500" b="1" dirty="0"/>
              <a:t>APL Since 1978</a:t>
            </a:r>
          </a:p>
          <a:p>
            <a:pPr algn="ctr"/>
            <a:r>
              <a:rPr lang="en-US" sz="2500" i="1" dirty="0"/>
              <a:t>Proceedings of the ACM on Programming Languages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1738614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56D3E-49E7-493B-AB52-41D84081E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570E6-8C41-4442-ADEE-A8ED12D12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95D312-4E5B-4B02-8592-DD8C8C54453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9C04C8-4344-4767-A2EF-74154FE919C4}"/>
              </a:ext>
            </a:extLst>
          </p:cNvPr>
          <p:cNvSpPr txBox="1"/>
          <p:nvPr/>
        </p:nvSpPr>
        <p:spPr>
          <a:xfrm>
            <a:off x="798733" y="1501790"/>
            <a:ext cx="754653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effectLst/>
              </a:rPr>
              <a:t>Kenneth E. Iverson, 1978</a:t>
            </a:r>
          </a:p>
          <a:p>
            <a:pPr algn="ctr"/>
            <a:r>
              <a:rPr lang="en-US" sz="2800" b="1" dirty="0">
                <a:effectLst/>
              </a:rPr>
              <a:t>Operators and Functions</a:t>
            </a:r>
            <a:endParaRPr lang="en-US" sz="2800" b="1" dirty="0"/>
          </a:p>
          <a:p>
            <a:pPr algn="ctr"/>
            <a:r>
              <a:rPr lang="en-US" sz="2800" i="1" dirty="0">
                <a:effectLst/>
              </a:rPr>
              <a:t>Research Report Number #RC7091</a:t>
            </a:r>
            <a:endParaRPr lang="en-GB" sz="2500" i="1" dirty="0"/>
          </a:p>
        </p:txBody>
      </p:sp>
    </p:spTree>
    <p:extLst>
      <p:ext uri="{BB962C8B-B14F-4D97-AF65-F5344CB8AC3E}">
        <p14:creationId xmlns:p14="http://schemas.microsoft.com/office/powerpoint/2010/main" val="4076672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EDF4B-EFC4-4B50-9ACB-C96803F4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Conformable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EBC6E-734D-43DB-ABF2-346B0FE32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≡⍥⍴ ∨ 0∊,⍥(≢⍴)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85B1A-F799-4953-8063-02AD9174DFD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899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EDF4B-EFC4-4B50-9ACB-C96803F4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Conformable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EBC6E-734D-43DB-ABF2-346B0FE32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 ≡⍥⍴ ∨ 1∊,⍥(×/⍴)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85B1A-F799-4953-8063-02AD9174DFD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358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B662-B664-488B-9FFB-9DEEDF643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Uniform Functions </a:t>
            </a:r>
            <a:r>
              <a:rPr lang="en-GB" dirty="0">
                <a:latin typeface="APL385 Unicode" panose="020B0709000202000203" pitchFamily="49" charset="0"/>
              </a:rPr>
              <a:t>f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ACE98-12F6-453D-93C3-EAB1ABDC5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        g⍥⍴ ≡ ⍴⍤f</a:t>
            </a: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            ,⍥⍴ ≡ ⍴⍤(∘.×) </a:t>
            </a: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    (,×/)⍥⍴ ≡ ⍴⍤,</a:t>
            </a: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⌽⍥⍴ ≡ ⍴⍤⍉</a:t>
            </a:r>
          </a:p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43B96-27DD-42E1-A248-4B13E4DA835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B39162-EB58-4826-B8EB-95DAF33E7060}"/>
              </a:ext>
            </a:extLst>
          </p:cNvPr>
          <p:cNvSpPr/>
          <p:nvPr/>
        </p:nvSpPr>
        <p:spPr>
          <a:xfrm>
            <a:off x="154462" y="1121824"/>
            <a:ext cx="3060339" cy="34525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C1CA35-A2EB-483D-9F7D-3CB318D49A79}"/>
              </a:ext>
            </a:extLst>
          </p:cNvPr>
          <p:cNvSpPr txBox="1"/>
          <p:nvPr/>
        </p:nvSpPr>
        <p:spPr>
          <a:xfrm>
            <a:off x="154461" y="1128739"/>
            <a:ext cx="306033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      n←2 3⍴0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      m←4 5⍴0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      ⍴n∘.×m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2 3 4 5</a:t>
            </a:r>
          </a:p>
          <a:p>
            <a:endParaRPr lang="en-GB" sz="2000" dirty="0">
              <a:latin typeface="APL385 Unicode" panose="020B0709000202000203" pitchFamily="49" charset="0"/>
            </a:endParaRPr>
          </a:p>
          <a:p>
            <a:r>
              <a:rPr lang="en-GB" sz="2000" dirty="0">
                <a:latin typeface="APL385 Unicode" panose="020B0709000202000203" pitchFamily="49" charset="0"/>
              </a:rPr>
              <a:t>      ⍴,n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6</a:t>
            </a:r>
          </a:p>
          <a:p>
            <a:pPr marL="0" indent="0">
              <a:buNone/>
            </a:pPr>
            <a:endParaRPr lang="en-GB" sz="2000" dirty="0">
              <a:latin typeface="APL385 Unicode" panose="020B0709000202000203" pitchFamily="49" charset="0"/>
            </a:endParaRPr>
          </a:p>
          <a:p>
            <a:r>
              <a:rPr lang="en-GB" sz="2000" dirty="0">
                <a:latin typeface="APL385 Unicode" panose="020B0709000202000203" pitchFamily="49" charset="0"/>
              </a:rPr>
              <a:t>      ⍴⍉n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3 2</a:t>
            </a:r>
          </a:p>
        </p:txBody>
      </p:sp>
    </p:spTree>
    <p:extLst>
      <p:ext uri="{BB962C8B-B14F-4D97-AF65-F5344CB8AC3E}">
        <p14:creationId xmlns:p14="http://schemas.microsoft.com/office/powerpoint/2010/main" val="340997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22234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⎕←n←2 3 2⍴⍳12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11 12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17FD0D-F068-41F1-984B-8BE2D99009DC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3428AF-6E19-4FE4-A641-5965216A404A}"/>
              </a:ext>
            </a:extLst>
          </p:cNvPr>
          <p:cNvSpPr txBox="1"/>
          <p:nvPr/>
        </p:nvSpPr>
        <p:spPr>
          <a:xfrm>
            <a:off x="2591780" y="1277345"/>
            <a:ext cx="22234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⊖n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11 12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5  6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4A51B153-E065-4651-BB76-8FE722AACC87}"/>
              </a:ext>
            </a:extLst>
          </p:cNvPr>
          <p:cNvSpPr/>
          <p:nvPr/>
        </p:nvSpPr>
        <p:spPr>
          <a:xfrm>
            <a:off x="3388478" y="2055853"/>
            <a:ext cx="643461" cy="1235977"/>
          </a:xfrm>
          <a:prstGeom prst="arc">
            <a:avLst>
              <a:gd name="adj1" fmla="val 16200000"/>
              <a:gd name="adj2" fmla="val 5433473"/>
            </a:avLst>
          </a:prstGeom>
          <a:ln w="28575">
            <a:solidFill>
              <a:srgbClr val="FF942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677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Problem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8749193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6605"/>
            <a:ext cx="86321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PL385 Unicode" panose="020B0709000202000203" pitchFamily="49" charset="0"/>
              </a:rPr>
              <a:t>      1 10 100 × 1 2 3   ⋄   1 10 100 × 4 5 6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1 20 300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4 50 600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      1 10 100 × 2 3⍴⍳6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RANK ERROR: Mismatched left and right argument ranks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      1 10 100×2 3⍴⍳6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              ∧</a:t>
            </a: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79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22234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⎕←n←2 3 2⍴⍳12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11 12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17FD0D-F068-41F1-984B-8BE2D99009DC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3428AF-6E19-4FE4-A641-5965216A404A}"/>
              </a:ext>
            </a:extLst>
          </p:cNvPr>
          <p:cNvSpPr txBox="1"/>
          <p:nvPr/>
        </p:nvSpPr>
        <p:spPr>
          <a:xfrm>
            <a:off x="2591780" y="1277345"/>
            <a:ext cx="22234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(⊖⍤2)n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11 12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7  8</a:t>
            </a:r>
            <a:endParaRPr lang="en-GB" sz="2000" dirty="0">
              <a:latin typeface="APL385 Unicode" panose="020B0709000202000203" pitchFamily="49" charset="0"/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698793DE-B777-4EB0-9720-8ADE51C51CB2}"/>
              </a:ext>
            </a:extLst>
          </p:cNvPr>
          <p:cNvSpPr/>
          <p:nvPr/>
        </p:nvSpPr>
        <p:spPr>
          <a:xfrm>
            <a:off x="3381784" y="1806665"/>
            <a:ext cx="605152" cy="585065"/>
          </a:xfrm>
          <a:prstGeom prst="arc">
            <a:avLst>
              <a:gd name="adj1" fmla="val 16200000"/>
              <a:gd name="adj2" fmla="val 5433473"/>
            </a:avLst>
          </a:prstGeom>
          <a:ln w="28575">
            <a:solidFill>
              <a:srgbClr val="FF942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369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22234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⎕←n←2 3 2⍴⍳12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11 12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17FD0D-F068-41F1-984B-8BE2D99009DC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3428AF-6E19-4FE4-A641-5965216A404A}"/>
              </a:ext>
            </a:extLst>
          </p:cNvPr>
          <p:cNvSpPr txBox="1"/>
          <p:nvPr/>
        </p:nvSpPr>
        <p:spPr>
          <a:xfrm>
            <a:off x="2591780" y="1277345"/>
            <a:ext cx="22234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(⊖⍤1)n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2  1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4  3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6  5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8  7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10  9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12 11</a:t>
            </a:r>
            <a:endParaRPr lang="en-GB" sz="2000" dirty="0">
              <a:latin typeface="APL385 Unicode" panose="020B0709000202000203" pitchFamily="49" charset="0"/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90816151-E673-4DC4-9BB4-B1A35ECD066D}"/>
              </a:ext>
            </a:extLst>
          </p:cNvPr>
          <p:cNvSpPr/>
          <p:nvPr/>
        </p:nvSpPr>
        <p:spPr>
          <a:xfrm rot="16200000">
            <a:off x="2846802" y="1386609"/>
            <a:ext cx="577574" cy="442558"/>
          </a:xfrm>
          <a:prstGeom prst="arc">
            <a:avLst>
              <a:gd name="adj1" fmla="val 16200000"/>
              <a:gd name="adj2" fmla="val 5433473"/>
            </a:avLst>
          </a:prstGeom>
          <a:ln w="28575">
            <a:solidFill>
              <a:srgbClr val="FF942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139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   n←2 3 2⍴⍳12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(⊂⍤1)n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┌───┬────┬─────┐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2│3 4 │5 6  │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├───┼────┼─────┤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8│9 10│11 12│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└───┴────┴─────┘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(+⌿⍤1)n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3  7 11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15 19 23</a:t>
            </a:r>
          </a:p>
        </p:txBody>
      </p:sp>
    </p:spTree>
    <p:extLst>
      <p:ext uri="{BB962C8B-B14F-4D97-AF65-F5344CB8AC3E}">
        <p14:creationId xmlns:p14="http://schemas.microsoft.com/office/powerpoint/2010/main" val="93489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(+/⍤3)n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3  7 11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15 19 23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(+/⍤2)n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3  7 11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15 19 23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(+/⍤1)n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3  7 11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15 19 23</a:t>
            </a:r>
            <a:endParaRPr lang="en-GB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764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(⌽⍤1)n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2  1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4  3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6  5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8  7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10  9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12 11</a:t>
            </a:r>
            <a:endParaRPr lang="en-GB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4111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(⌽⍤2)n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2  1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4  3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6  5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8  7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10  9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12 11</a:t>
            </a:r>
            <a:endParaRPr lang="en-GB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94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(⌽⍤3)n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2  1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4  3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6  5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8  7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10  9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12 11</a:t>
            </a:r>
            <a:endParaRPr lang="en-GB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951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{⍵[⍋⍵]}                  {(⊂⍋⍵)⌷⍵}</a:t>
            </a:r>
          </a:p>
          <a:p>
            <a:pPr marL="0" indent="0" algn="ctr">
              <a:buNone/>
            </a:pPr>
            <a:endParaRPr lang="en-GB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{(+/⍵)÷⍴⍵}                  (+⌿÷≢)</a:t>
            </a:r>
          </a:p>
        </p:txBody>
      </p:sp>
    </p:spTree>
    <p:extLst>
      <p:ext uri="{BB962C8B-B14F-4D97-AF65-F5344CB8AC3E}">
        <p14:creationId xmlns:p14="http://schemas.microsoft.com/office/powerpoint/2010/main" val="39806514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Monadic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{⍵[⍋⍵]}                  {(⊂⍋⍵)⌷⍵}</a:t>
            </a:r>
          </a:p>
          <a:p>
            <a:pPr marL="0" indent="0" algn="ctr">
              <a:buNone/>
            </a:pPr>
            <a:endParaRPr lang="en-GB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{(+/⍵)÷⍴⍵}                  (+⌿÷≢)</a:t>
            </a:r>
          </a:p>
          <a:p>
            <a:pPr marL="0" indent="0">
              <a:buNone/>
            </a:pPr>
            <a:endParaRPr lang="en-GB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en-GB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↓  ↓  ↓  ↓  ↓        +/[1]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1  2  3  4  5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6  7  8  9 10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11 12 13 14 15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16 17 18 19 20</a:t>
            </a:r>
          </a:p>
        </p:txBody>
      </p:sp>
    </p:spTree>
    <p:extLst>
      <p:ext uri="{BB962C8B-B14F-4D97-AF65-F5344CB8AC3E}">
        <p14:creationId xmlns:p14="http://schemas.microsoft.com/office/powerpoint/2010/main" val="35608462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39C55-AE83-4771-AAED-E2FF8098F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Benefits of 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4C26A-C73B-43AE-8ABE-934A077B3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⎕IO</a:t>
            </a:r>
            <a:r>
              <a:rPr lang="en-GB" dirty="0"/>
              <a:t> independent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    User defined functions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4A6BF-D2FA-4DF1-AB5B-FC9D26D0107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04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Problem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8749193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6605"/>
            <a:ext cx="86321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PL385 Unicode" panose="020B0709000202000203" pitchFamily="49" charset="0"/>
              </a:rPr>
              <a:t>      1 10 100 × 1 2 3   ⋄   1 10 100 × 4 5 6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1 20 300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4 50 600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      1 10 100 (× on vectors) 2 3⍴⍳6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1 20 300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4 50 600</a:t>
            </a:r>
          </a:p>
        </p:txBody>
      </p:sp>
    </p:spTree>
    <p:extLst>
      <p:ext uri="{BB962C8B-B14F-4D97-AF65-F5344CB8AC3E}">
        <p14:creationId xmlns:p14="http://schemas.microsoft.com/office/powerpoint/2010/main" val="33222753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 × 1 2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1 20 300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r>
              <a:rPr lang="pt-BR" sz="2000" dirty="0">
                <a:latin typeface="APL385 Unicode" panose="020B0709000202000203" pitchFamily="49" charset="0"/>
              </a:rPr>
              <a:t>     </a:t>
            </a:r>
            <a:r>
              <a:rPr lang="en-US" sz="2000" dirty="0">
                <a:latin typeface="APL385 Unicode" panose="020B0709000202000203" pitchFamily="49" charset="0"/>
              </a:rPr>
              <a:t> </a:t>
            </a:r>
            <a:r>
              <a:rPr lang="en-US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1 10 100</a:t>
            </a:r>
            <a:r>
              <a:rPr lang="en-US" sz="2000" dirty="0">
                <a:latin typeface="APL385 Unicode" panose="020B0709000202000203" pitchFamily="49" charset="0"/>
              </a:rPr>
              <a:t> × 2 </a:t>
            </a:r>
            <a:r>
              <a:rPr lang="en-US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en-US" sz="2000" dirty="0">
                <a:latin typeface="APL385 Unicode" panose="020B0709000202000203" pitchFamily="49" charset="0"/>
              </a:rPr>
              <a:t>⍴⍳6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RANK ERROR: Mismatched left and right argument ranks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      1 10 100×2 3⍴⍳6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              ∧</a:t>
            </a: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1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 ×[2] 2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pt-BR" sz="2000" dirty="0">
                <a:latin typeface="APL385 Unicode" panose="020B0709000202000203" pitchFamily="49" charset="0"/>
              </a:rPr>
              <a:t>⍴⍳6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1 20 300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4 50 600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 ×[2] 1 2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RANK ERROR: Invalid axis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10 100×[2]1 2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     ∧</a:t>
            </a:r>
          </a:p>
        </p:txBody>
      </p:sp>
    </p:spTree>
    <p:extLst>
      <p:ext uri="{BB962C8B-B14F-4D97-AF65-F5344CB8AC3E}">
        <p14:creationId xmlns:p14="http://schemas.microsoft.com/office/powerpoint/2010/main" val="362629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10 100(×⍤1 1)1 2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1 20 300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10 100(×⍤1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)2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pt-BR" sz="2000" dirty="0">
                <a:latin typeface="APL385 Unicode" panose="020B0709000202000203" pitchFamily="49" charset="0"/>
              </a:rPr>
              <a:t>⍴⍳6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1 20 300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4 50 600</a:t>
            </a:r>
          </a:p>
        </p:txBody>
      </p:sp>
    </p:spTree>
    <p:extLst>
      <p:ext uri="{BB962C8B-B14F-4D97-AF65-F5344CB8AC3E}">
        <p14:creationId xmlns:p14="http://schemas.microsoft.com/office/powerpoint/2010/main" val="390511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10 100(×⍤1)1 2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1 20 300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10 100(×⍤1)2 3⍴⍳6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1 20 300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4 50 600</a:t>
            </a:r>
          </a:p>
        </p:txBody>
      </p:sp>
    </p:spTree>
    <p:extLst>
      <p:ext uri="{BB962C8B-B14F-4D97-AF65-F5344CB8AC3E}">
        <p14:creationId xmlns:p14="http://schemas.microsoft.com/office/powerpoint/2010/main" val="34961673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 × 1 2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1 20 300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</a:t>
            </a:r>
            <a:r>
              <a:rPr lang="en-US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1 10 100</a:t>
            </a:r>
            <a:r>
              <a:rPr lang="en-US" sz="2000" dirty="0">
                <a:latin typeface="APL385 Unicode" panose="020B0709000202000203" pitchFamily="49" charset="0"/>
              </a:rPr>
              <a:t> × </a:t>
            </a:r>
            <a:r>
              <a:rPr lang="en-US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en-US" sz="2000" dirty="0">
                <a:latin typeface="APL385 Unicode" panose="020B0709000202000203" pitchFamily="49" charset="0"/>
              </a:rPr>
              <a:t> 2⍴⍳6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RANK ERROR: Mismatched left and right argument ranks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1 10 100×3 2⍴⍳6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        ∧</a:t>
            </a: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32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1 10 100</a:t>
            </a:r>
            <a:r>
              <a:rPr lang="pt-BR" sz="2000" dirty="0">
                <a:latin typeface="APL385 Unicode" panose="020B0709000202000203" pitchFamily="49" charset="0"/>
              </a:rPr>
              <a:t> ×[1]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pt-BR" sz="2000" dirty="0">
                <a:latin typeface="APL385 Unicode" panose="020B0709000202000203" pitchFamily="49" charset="0"/>
              </a:rPr>
              <a:t> 2⍴⍳6</a:t>
            </a:r>
          </a:p>
          <a:p>
            <a:r>
              <a:rPr lang="nl-NL" sz="2000" dirty="0">
                <a:latin typeface="APL385 Unicode" panose="020B0709000202000203" pitchFamily="49" charset="0"/>
              </a:rPr>
              <a:t> 1   2</a:t>
            </a:r>
          </a:p>
          <a:p>
            <a:r>
              <a:rPr lang="nl-NL" sz="2000" dirty="0">
                <a:latin typeface="APL385 Unicode" panose="020B0709000202000203" pitchFamily="49" charset="0"/>
              </a:rPr>
              <a:t> 30  40</a:t>
            </a:r>
          </a:p>
          <a:p>
            <a:r>
              <a:rPr lang="nl-NL" sz="2000" dirty="0">
                <a:latin typeface="APL385 Unicode" panose="020B0709000202000203" pitchFamily="49" charset="0"/>
              </a:rPr>
              <a:t>500 600</a:t>
            </a:r>
          </a:p>
          <a:p>
            <a:pPr marL="0" indent="0">
              <a:buNone/>
            </a:pPr>
            <a:r>
              <a:rPr lang="nl-NL" sz="2000" dirty="0">
                <a:latin typeface="APL385 Unicode" panose="020B0709000202000203" pitchFamily="49" charset="0"/>
              </a:rPr>
              <a:t>      1 10 100 ×[1] 1 2 3</a:t>
            </a:r>
          </a:p>
          <a:p>
            <a:pPr marL="0" indent="0">
              <a:buNone/>
            </a:pPr>
            <a:r>
              <a:rPr lang="nl-NL" sz="2000" dirty="0">
                <a:latin typeface="APL385 Unicode" panose="020B0709000202000203" pitchFamily="49" charset="0"/>
              </a:rPr>
              <a:t>1 20 300</a:t>
            </a:r>
          </a:p>
          <a:p>
            <a:r>
              <a:rPr lang="nl-NL" sz="2000" dirty="0">
                <a:latin typeface="APL385 Unicode" panose="020B0709000202000203" pitchFamily="49" charset="0"/>
              </a:rPr>
              <a:t>      1 10 100 ×[1] 1 </a:t>
            </a:r>
          </a:p>
          <a:p>
            <a:pPr marL="0" indent="0">
              <a:buNone/>
            </a:pPr>
            <a:r>
              <a:rPr lang="nl-NL" sz="2000" dirty="0">
                <a:latin typeface="APL385 Unicode" panose="020B0709000202000203" pitchFamily="49" charset="0"/>
              </a:rPr>
              <a:t>LENGTH ERROR: Invalid axis</a:t>
            </a:r>
          </a:p>
          <a:p>
            <a:pPr marL="0" indent="0">
              <a:buNone/>
            </a:pPr>
            <a:r>
              <a:rPr lang="nl-NL" sz="2000" dirty="0">
                <a:latin typeface="APL385 Unicode" panose="020B0709000202000203" pitchFamily="49" charset="0"/>
              </a:rPr>
              <a:t>      1 10 100×[1]1 </a:t>
            </a:r>
          </a:p>
          <a:p>
            <a:pPr marL="0" indent="0">
              <a:buNone/>
            </a:pPr>
            <a:r>
              <a:rPr lang="nl-NL" sz="2000" dirty="0">
                <a:latin typeface="APL385 Unicode" panose="020B0709000202000203" pitchFamily="49" charset="0"/>
              </a:rPr>
              <a:t>              ∧</a:t>
            </a: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2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×[1] 1 10 100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LENGTH ERROR: Invalid axis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1×[1]1 10 100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∧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×[2] 1 10 100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RANK ERROR: Invalid axis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1×[2]1 10 100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∧</a:t>
            </a:r>
          </a:p>
        </p:txBody>
      </p:sp>
    </p:spTree>
    <p:extLst>
      <p:ext uri="{BB962C8B-B14F-4D97-AF65-F5344CB8AC3E}">
        <p14:creationId xmlns:p14="http://schemas.microsoft.com/office/powerpoint/2010/main" val="20567056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10 100(×⍤0 1)3 2⍴⍳6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1   2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30  40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500 600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10 100(×⍤0 1)⍳3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1   2   3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10  20  30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100 200 300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1 10 100(×⍤0 1)3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3 30 300</a:t>
            </a:r>
          </a:p>
        </p:txBody>
      </p:sp>
    </p:spTree>
    <p:extLst>
      <p:ext uri="{BB962C8B-B14F-4D97-AF65-F5344CB8AC3E}">
        <p14:creationId xmlns:p14="http://schemas.microsoft.com/office/powerpoint/2010/main" val="183459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7" y="573528"/>
            <a:ext cx="8820473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  <a:endParaRPr lang="en-GB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643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1 10 100 (,⍥⊂⍤0 1) 3 2⍴⍳6  ⍝ {⍺⍵} 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┌───┬───┐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│1  │1 2│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├───┼───┤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│10 │3 4│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├───┼───┤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│100│5 6│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└───┴───┘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1 10 100(+⍤0 1)3 2⍴⍳6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2   3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13  14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105 106</a:t>
            </a:r>
          </a:p>
        </p:txBody>
      </p:sp>
    </p:spTree>
    <p:extLst>
      <p:ext uri="{BB962C8B-B14F-4D97-AF65-F5344CB8AC3E}">
        <p14:creationId xmlns:p14="http://schemas.microsoft.com/office/powerpoint/2010/main" val="7689397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7" y="573528"/>
            <a:ext cx="8820473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  <a:endParaRPr lang="en-GB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(scalars vectors matrices)←0 1 2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whole←⌊/⍬   ⍝ 99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1 10 100(,⍥⊂⍤scalars vectors)3 2⍴⍳6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┌───┬───┐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│1  │1 2│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├───┼───┤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│10 │3 4│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├───┼───┤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│100│5 6│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└───┴───┘</a:t>
            </a:r>
          </a:p>
        </p:txBody>
      </p:sp>
    </p:spTree>
    <p:extLst>
      <p:ext uri="{BB962C8B-B14F-4D97-AF65-F5344CB8AC3E}">
        <p14:creationId xmlns:p14="http://schemas.microsoft.com/office/powerpoint/2010/main" val="286523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Problem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8749193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6605"/>
            <a:ext cx="86321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PL385 Unicode" panose="020B0709000202000203" pitchFamily="49" charset="0"/>
              </a:rPr>
              <a:t>      1 10 100 × 1 2 3   ⋄   1 10 100 × 4 5 6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1 20 300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4 50 600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      1 10 100 (×    ⍤    1 ) 2 3⍴⍳6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1 20 300</a:t>
            </a:r>
          </a:p>
          <a:p>
            <a:r>
              <a:rPr lang="en-US" sz="2000" dirty="0">
                <a:latin typeface="APL385 Unicode" panose="020B0709000202000203" pitchFamily="49" charset="0"/>
              </a:rPr>
              <a:t>4 50 600</a:t>
            </a:r>
          </a:p>
        </p:txBody>
      </p:sp>
    </p:spTree>
    <p:extLst>
      <p:ext uri="{BB962C8B-B14F-4D97-AF65-F5344CB8AC3E}">
        <p14:creationId xmlns:p14="http://schemas.microsoft.com/office/powerpoint/2010/main" val="404617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7" y="573528"/>
            <a:ext cx="8820473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  <a:endParaRPr lang="en-GB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(scalars vectors matrices)←0 1 2</a:t>
            </a:r>
          </a:p>
          <a:p>
            <a:r>
              <a:rPr lang="pt-BR" dirty="0">
                <a:latin typeface="APL385 Unicode" panose="020B0709000202000203" pitchFamily="49" charset="0"/>
              </a:rPr>
              <a:t>  whole←⌊/⍬   ⍝ 99</a:t>
            </a:r>
          </a:p>
          <a:p>
            <a:r>
              <a:rPr lang="pt-BR" dirty="0">
                <a:latin typeface="APL385 Unicode" panose="020B0709000202000203" pitchFamily="49" charset="0"/>
              </a:rPr>
              <a:t>  1 10 100(,⍥⊂⍤scalars matrices)3 2⍴⍳6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┌───┬───┐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│1  │1 2│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│3 4│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│5 6│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├───┼───┤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│10 │1 2│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│3 4│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│5 6│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├───┼───┤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│100│1 2│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│3 4│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│5 6│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└───┴───┘</a:t>
            </a:r>
          </a:p>
        </p:txBody>
      </p:sp>
    </p:spTree>
    <p:extLst>
      <p:ext uri="{BB962C8B-B14F-4D97-AF65-F5344CB8AC3E}">
        <p14:creationId xmlns:p14="http://schemas.microsoft.com/office/powerpoint/2010/main" val="33129533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7" y="573528"/>
            <a:ext cx="8820473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Dyadic </a:t>
            </a:r>
            <a:r>
              <a:rPr lang="en-GB" dirty="0" err="1">
                <a:latin typeface="APL385 Unicode" panose="020B0709000202000203" pitchFamily="49" charset="0"/>
              </a:rPr>
              <a:t>f⍤l</a:t>
            </a:r>
            <a:r>
              <a:rPr lang="en-GB" dirty="0">
                <a:latin typeface="APL385 Unicode" panose="020B0709000202000203" pitchFamily="49" charset="0"/>
              </a:rPr>
              <a:t> r</a:t>
            </a:r>
            <a:endParaRPr lang="en-GB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(scalars vectors matrices)←0 1 2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whole←⌊/⍬   ⍝ 99</a:t>
            </a:r>
          </a:p>
          <a:p>
            <a:r>
              <a:rPr lang="pt-BR" dirty="0">
                <a:latin typeface="APL385 Unicode" panose="020B0709000202000203" pitchFamily="49" charset="0"/>
              </a:rPr>
              <a:t>  1 10 100(,⍥⊂⍤scalars whole)3 2⍴⍳6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┌───┬───┐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│1  │1 2│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│3 4│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│5 6│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├───┼───┤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│10 │1 2│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│3 4│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│5 6│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├───┼───┤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│100│1 2│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│3 4│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│   │5 6│</a:t>
            </a:r>
          </a:p>
          <a:p>
            <a:r>
              <a:rPr lang="pt-BR" sz="1100" dirty="0">
                <a:latin typeface="APL385 Unicode" panose="020B0709000202000203" pitchFamily="49" charset="0"/>
              </a:rPr>
              <a:t>└───┴───┘</a:t>
            </a:r>
          </a:p>
        </p:txBody>
      </p:sp>
    </p:spTree>
    <p:extLst>
      <p:ext uri="{BB962C8B-B14F-4D97-AF65-F5344CB8AC3E}">
        <p14:creationId xmlns:p14="http://schemas.microsoft.com/office/powerpoint/2010/main" val="24809260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7" y="573528"/>
            <a:ext cx="8820473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Outer Product</a:t>
            </a:r>
            <a:endParaRPr lang="en-GB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PL385 Unicode" panose="020B0709000202000203" pitchFamily="49" charset="0"/>
              </a:rPr>
              <a:t>      1 2 3∘.≡1 2 3 4</a:t>
            </a:r>
          </a:p>
          <a:p>
            <a:r>
              <a:rPr lang="pt-BR" dirty="0">
                <a:latin typeface="APL385 Unicode" panose="020B0709000202000203" pitchFamily="49" charset="0"/>
              </a:rPr>
              <a:t>1 0 0 0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0 1 0 0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0 0 1 0</a:t>
            </a:r>
          </a:p>
          <a:p>
            <a:r>
              <a:rPr lang="pt-BR" dirty="0">
                <a:latin typeface="APL385 Unicode" panose="020B0709000202000203" pitchFamily="49" charset="0"/>
              </a:rPr>
              <a:t>      1 2 3(≡⍤0 99)1 2 3 4</a:t>
            </a:r>
          </a:p>
          <a:p>
            <a:r>
              <a:rPr lang="pt-BR" dirty="0">
                <a:latin typeface="APL385 Unicode" panose="020B0709000202000203" pitchFamily="49" charset="0"/>
              </a:rPr>
              <a:t>0 0 0</a:t>
            </a:r>
            <a:endParaRPr lang="pt-BR" sz="11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06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7" y="573528"/>
            <a:ext cx="8820473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Outer Product</a:t>
            </a:r>
            <a:endParaRPr lang="en-GB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PL385 Unicode" panose="020B0709000202000203" pitchFamily="49" charset="0"/>
              </a:rPr>
              <a:t>      1 2 3∘.≡1 2 3 4</a:t>
            </a:r>
          </a:p>
          <a:p>
            <a:r>
              <a:rPr lang="pt-BR" dirty="0">
                <a:latin typeface="APL385 Unicode" panose="020B0709000202000203" pitchFamily="49" charset="0"/>
              </a:rPr>
              <a:t>1 0 0 0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0 1 0 0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0 0 1 0</a:t>
            </a:r>
          </a:p>
          <a:p>
            <a:r>
              <a:rPr lang="pt-BR" dirty="0">
                <a:latin typeface="APL385 Unicode" panose="020B0709000202000203" pitchFamily="49" charset="0"/>
              </a:rPr>
              <a:t>      1 2 3(,⍥⊂⍤0 99)1 2 3 4</a:t>
            </a:r>
          </a:p>
          <a:p>
            <a:r>
              <a:rPr lang="pt-BR" dirty="0">
                <a:latin typeface="APL385 Unicode" panose="020B0709000202000203" pitchFamily="49" charset="0"/>
              </a:rPr>
              <a:t>┌─┬───────┐</a:t>
            </a:r>
          </a:p>
          <a:p>
            <a:r>
              <a:rPr lang="pt-BR" dirty="0">
                <a:latin typeface="APL385 Unicode" panose="020B0709000202000203" pitchFamily="49" charset="0"/>
              </a:rPr>
              <a:t>│1│1 2 3 4│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├─┼───────┤</a:t>
            </a:r>
          </a:p>
          <a:p>
            <a:r>
              <a:rPr lang="pt-BR" dirty="0">
                <a:latin typeface="APL385 Unicode" panose="020B0709000202000203" pitchFamily="49" charset="0"/>
              </a:rPr>
              <a:t>│2│1 2 3 4│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├─┼───────┤</a:t>
            </a:r>
          </a:p>
          <a:p>
            <a:r>
              <a:rPr lang="pt-BR" dirty="0">
                <a:latin typeface="APL385 Unicode" panose="020B0709000202000203" pitchFamily="49" charset="0"/>
              </a:rPr>
              <a:t>│3│1 2 3 4│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└─┴───────┘</a:t>
            </a:r>
            <a:endParaRPr lang="pt-BR" sz="11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1767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7" y="573528"/>
            <a:ext cx="8820473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Outer Product</a:t>
            </a:r>
            <a:endParaRPr lang="en-GB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PL385 Unicode" panose="020B0709000202000203" pitchFamily="49" charset="0"/>
              </a:rPr>
              <a:t>      1 2 3∘.≡1 2 3 4</a:t>
            </a:r>
          </a:p>
          <a:p>
            <a:r>
              <a:rPr lang="pt-BR" dirty="0">
                <a:latin typeface="APL385 Unicode" panose="020B0709000202000203" pitchFamily="49" charset="0"/>
              </a:rPr>
              <a:t>1 0 0 0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0 1 0 0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0 0 1 0</a:t>
            </a:r>
          </a:p>
          <a:p>
            <a:r>
              <a:rPr lang="pt-BR" dirty="0">
                <a:latin typeface="APL385 Unicode" panose="020B0709000202000203" pitchFamily="49" charset="0"/>
              </a:rPr>
              <a:t>      1 2 3(,⍥⊂¨⍤0 99)1 2 3 4</a:t>
            </a:r>
          </a:p>
          <a:p>
            <a:r>
              <a:rPr lang="pt-BR" dirty="0">
                <a:latin typeface="APL385 Unicode" panose="020B0709000202000203" pitchFamily="49" charset="0"/>
              </a:rPr>
              <a:t>┌───┬───┬───┬───┐</a:t>
            </a:r>
          </a:p>
          <a:p>
            <a:r>
              <a:rPr lang="pt-BR" dirty="0">
                <a:latin typeface="APL385 Unicode" panose="020B0709000202000203" pitchFamily="49" charset="0"/>
              </a:rPr>
              <a:t>│1 1│1 2│1 3│1 4│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├───┼───┼───┼───┤</a:t>
            </a:r>
          </a:p>
          <a:p>
            <a:r>
              <a:rPr lang="pt-BR" dirty="0">
                <a:latin typeface="APL385 Unicode" panose="020B0709000202000203" pitchFamily="49" charset="0"/>
              </a:rPr>
              <a:t>│2 1│2 2│2 3│2 4│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├───┼───┼───┼───┤</a:t>
            </a:r>
          </a:p>
          <a:p>
            <a:r>
              <a:rPr lang="pt-BR" dirty="0">
                <a:latin typeface="APL385 Unicode" panose="020B0709000202000203" pitchFamily="49" charset="0"/>
              </a:rPr>
              <a:t>│3 1│3 2│3 3│3 4│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└───┴───┴───┴───┘</a:t>
            </a:r>
            <a:endParaRPr lang="pt-BR" sz="11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4464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7" y="573528"/>
            <a:ext cx="8820473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Outer Product</a:t>
            </a:r>
            <a:endParaRPr lang="en-GB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PL385 Unicode" panose="020B0709000202000203" pitchFamily="49" charset="0"/>
              </a:rPr>
              <a:t>      1 2 3∘.≡1 2 3 4</a:t>
            </a:r>
          </a:p>
          <a:p>
            <a:r>
              <a:rPr lang="pt-BR" dirty="0">
                <a:latin typeface="APL385 Unicode" panose="020B0709000202000203" pitchFamily="49" charset="0"/>
              </a:rPr>
              <a:t>1 0 0 0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0 1 0 0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0 0 1 0</a:t>
            </a:r>
          </a:p>
          <a:p>
            <a:r>
              <a:rPr lang="pt-BR" dirty="0">
                <a:latin typeface="APL385 Unicode" panose="020B0709000202000203" pitchFamily="49" charset="0"/>
              </a:rPr>
              <a:t>      1 2 3(≡¨⍤0 99)1 2 3 4</a:t>
            </a:r>
          </a:p>
          <a:p>
            <a:r>
              <a:rPr lang="pt-BR" dirty="0">
                <a:latin typeface="APL385 Unicode" panose="020B0709000202000203" pitchFamily="49" charset="0"/>
              </a:rPr>
              <a:t>1 0 0 0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0 1 0 0</a:t>
            </a:r>
          </a:p>
          <a:p>
            <a:r>
              <a:rPr lang="pt-BR" dirty="0">
                <a:latin typeface="APL385 Unicode" panose="020B0709000202000203" pitchFamily="49" charset="0"/>
              </a:rPr>
              <a:t>0 0 1 0</a:t>
            </a:r>
          </a:p>
        </p:txBody>
      </p:sp>
    </p:spTree>
    <p:extLst>
      <p:ext uri="{BB962C8B-B14F-4D97-AF65-F5344CB8AC3E}">
        <p14:creationId xmlns:p14="http://schemas.microsoft.com/office/powerpoint/2010/main" val="34651990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FD4B0-B2E8-4C4A-9FDF-6072E9830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Inner Product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2B84B4-BF18-4396-B400-E9277E211FB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2833A7-D29E-4C8B-AA32-BA856CA6C333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DB0BA3-FF6B-4A60-8910-D9AE372DDAE1}"/>
              </a:ext>
            </a:extLst>
          </p:cNvPr>
          <p:cNvSpPr txBox="1"/>
          <p:nvPr/>
        </p:nvSpPr>
        <p:spPr>
          <a:xfrm>
            <a:off x="188292" y="1269305"/>
            <a:ext cx="54456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_Dot_←{⍺(⍺⍺⌿⍵⍵⍤¯1)⍤1 99⊢⍵}</a:t>
            </a:r>
          </a:p>
          <a:p>
            <a:pPr marL="0" indent="0">
              <a:buNone/>
            </a:pPr>
            <a:endParaRPr lang="pt-BR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(2 3⍴⍳6) +_Dot_× 3 4⍴⍳12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38 44  50  56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83 98 113 128</a:t>
            </a:r>
          </a:p>
          <a:p>
            <a:pPr marL="0" indent="0">
              <a:buNone/>
            </a:pPr>
            <a:endParaRPr lang="pt-BR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(2 3⍴⍳6) +.× 3 4⍴⍳12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38 44  50  56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83 98 113 128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42755A-9431-482D-A1D0-16BBEB859C99}"/>
              </a:ext>
            </a:extLst>
          </p:cNvPr>
          <p:cNvSpPr txBox="1"/>
          <p:nvPr/>
        </p:nvSpPr>
        <p:spPr>
          <a:xfrm>
            <a:off x="5832140" y="870561"/>
            <a:ext cx="31235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Dyalog ‘09: The Rank Operator</a:t>
            </a:r>
          </a:p>
          <a:p>
            <a:r>
              <a:rPr lang="en-GB" i="1" dirty="0"/>
              <a:t>Roger Hui</a:t>
            </a:r>
          </a:p>
          <a:p>
            <a:endParaRPr lang="en-GB" dirty="0"/>
          </a:p>
          <a:p>
            <a:r>
              <a:rPr lang="en-GB" dirty="0"/>
              <a:t>https://dyalog.tv/Dyalog09/?v=ui76NE5cMWo</a:t>
            </a:r>
          </a:p>
        </p:txBody>
      </p:sp>
    </p:spTree>
    <p:extLst>
      <p:ext uri="{BB962C8B-B14F-4D97-AF65-F5344CB8AC3E}">
        <p14:creationId xmlns:p14="http://schemas.microsoft.com/office/powerpoint/2010/main" val="41931407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Ambivalent                               </a:t>
            </a:r>
            <a:r>
              <a:rPr lang="en-GB" dirty="0" err="1">
                <a:latin typeface="APL385 Unicode" panose="020B0709000202000203" pitchFamily="49" charset="0"/>
              </a:rPr>
              <a:t>f⍤m</a:t>
            </a:r>
            <a:r>
              <a:rPr lang="en-GB" dirty="0">
                <a:latin typeface="APL385 Unicode" panose="020B0709000202000203" pitchFamily="49" charset="0"/>
              </a:rPr>
              <a:t> l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⎕←n←2 3 2⍴⍳12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180950979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Ambivalent                               </a:t>
            </a:r>
            <a:r>
              <a:rPr lang="en-GB" dirty="0" err="1">
                <a:latin typeface="APL385 Unicode" panose="020B0709000202000203" pitchFamily="49" charset="0"/>
              </a:rPr>
              <a:t>f⍤m</a:t>
            </a:r>
            <a:r>
              <a:rPr lang="en-GB" dirty="0">
                <a:latin typeface="APL385 Unicode" panose="020B0709000202000203" pitchFamily="49" charset="0"/>
              </a:rPr>
              <a:t> l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n←2 3 2⍴⍳12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(⊖⍤3 1 2)n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11 12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5  6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8E23FE5C-DE65-4687-A8E7-F6FD51A395EA}"/>
              </a:ext>
            </a:extLst>
          </p:cNvPr>
          <p:cNvSpPr/>
          <p:nvPr/>
        </p:nvSpPr>
        <p:spPr>
          <a:xfrm>
            <a:off x="1016605" y="2351282"/>
            <a:ext cx="585065" cy="1300588"/>
          </a:xfrm>
          <a:prstGeom prst="arc">
            <a:avLst>
              <a:gd name="adj1" fmla="val 16200000"/>
              <a:gd name="adj2" fmla="val 5501488"/>
            </a:avLst>
          </a:prstGeom>
          <a:ln w="28575">
            <a:solidFill>
              <a:srgbClr val="FF942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865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Ambivalent                               </a:t>
            </a:r>
            <a:r>
              <a:rPr lang="en-GB" dirty="0" err="1">
                <a:latin typeface="APL385 Unicode" panose="020B0709000202000203" pitchFamily="49" charset="0"/>
              </a:rPr>
              <a:t>f⍤m</a:t>
            </a:r>
            <a:r>
              <a:rPr lang="en-GB" dirty="0">
                <a:latin typeface="APL385 Unicode" panose="020B0709000202000203" pitchFamily="49" charset="0"/>
              </a:rPr>
              <a:t> l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n←2 3 2⍴⍳12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</a:t>
            </a:r>
            <a:r>
              <a:rPr lang="pt-BR" sz="2000" dirty="0"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pt-BR" sz="2000" dirty="0">
                <a:latin typeface="APL385 Unicode" panose="020B0709000202000203" pitchFamily="49" charset="0"/>
              </a:rPr>
              <a:t>(⊖⍤3 1 2)n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3  6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5  2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1  4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9 12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11  8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7 10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A1ED6AE-6289-4B5F-B644-C1B0BBEEB989}"/>
              </a:ext>
            </a:extLst>
          </p:cNvPr>
          <p:cNvCxnSpPr>
            <a:cxnSpLocks/>
          </p:cNvCxnSpPr>
          <p:nvPr/>
        </p:nvCxnSpPr>
        <p:spPr>
          <a:xfrm flipV="1">
            <a:off x="323528" y="2076696"/>
            <a:ext cx="0" cy="315034"/>
          </a:xfrm>
          <a:prstGeom prst="straightConnector1">
            <a:avLst/>
          </a:prstGeom>
          <a:ln w="28575">
            <a:solidFill>
              <a:srgbClr val="FF942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E5D32D2-06BD-41FE-92AE-52C4E950B596}"/>
              </a:ext>
            </a:extLst>
          </p:cNvPr>
          <p:cNvCxnSpPr>
            <a:cxnSpLocks/>
          </p:cNvCxnSpPr>
          <p:nvPr/>
        </p:nvCxnSpPr>
        <p:spPr>
          <a:xfrm flipV="1">
            <a:off x="1151620" y="2076696"/>
            <a:ext cx="0" cy="630069"/>
          </a:xfrm>
          <a:prstGeom prst="straightConnector1">
            <a:avLst/>
          </a:prstGeom>
          <a:ln w="28575">
            <a:solidFill>
              <a:srgbClr val="7C7DCF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494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CD1CF-1778-489E-B499-06785C988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Modern APL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7F49C-C333-4B24-8612-F3B868E77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85326"/>
            <a:ext cx="8363272" cy="3394472"/>
          </a:xfrm>
        </p:spPr>
        <p:txBody>
          <a:bodyPr/>
          <a:lstStyle/>
          <a:p>
            <a:r>
              <a:rPr lang="en-GB" b="1" dirty="0"/>
              <a:t> leading-axis theory</a:t>
            </a:r>
            <a:endParaRPr lang="en-GB" dirty="0"/>
          </a:p>
          <a:p>
            <a:r>
              <a:rPr lang="en-GB" dirty="0"/>
              <a:t> </a:t>
            </a:r>
            <a:r>
              <a:rPr lang="en-GB" dirty="0" err="1"/>
              <a:t>dfns</a:t>
            </a:r>
            <a:endParaRPr lang="en-GB" dirty="0"/>
          </a:p>
          <a:p>
            <a:r>
              <a:rPr lang="en-GB" dirty="0"/>
              <a:t> trains </a:t>
            </a:r>
            <a:r>
              <a:rPr lang="en-GB" dirty="0">
                <a:hlinkClick r:id="rId2"/>
              </a:rPr>
              <a:t>youtu.be/Enlh5qwwDuY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3B13BA-0111-457B-84D4-1B907522889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C198D8-211B-400B-8C49-4976F289565C}"/>
              </a:ext>
            </a:extLst>
          </p:cNvPr>
          <p:cNvSpPr txBox="1"/>
          <p:nvPr/>
        </p:nvSpPr>
        <p:spPr>
          <a:xfrm>
            <a:off x="5517105" y="1201291"/>
            <a:ext cx="249299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dirty="0">
                <a:latin typeface="APL385 Unicode" panose="020B0709000202000203" pitchFamily="49" charset="0"/>
              </a:rPr>
              <a:t>⍋⍒⌿⍀⍪⊖≢↑↓⍳∪⌷</a:t>
            </a:r>
          </a:p>
        </p:txBody>
      </p:sp>
    </p:spTree>
    <p:extLst>
      <p:ext uri="{BB962C8B-B14F-4D97-AF65-F5344CB8AC3E}">
        <p14:creationId xmlns:p14="http://schemas.microsoft.com/office/powerpoint/2010/main" val="252671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DAC35-A542-4C64-AD4D-4FA8542A2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  The Rank Operator Returns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3A-54EA-4E11-88FB-1CD17ECDD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	3</a:t>
            </a:r>
            <a:r>
              <a:rPr lang="en-GB" baseline="30000" dirty="0"/>
              <a:t>rd</a:t>
            </a:r>
            <a:r>
              <a:rPr lang="en-GB" dirty="0"/>
              <a:t> September 2020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Negative Rank         </a:t>
            </a:r>
            <a:r>
              <a:rPr lang="en-GB" dirty="0">
                <a:latin typeface="APL385 Unicode" panose="020B0709000202000203" pitchFamily="49" charset="0"/>
              </a:rPr>
              <a:t>⍤¯k</a:t>
            </a:r>
          </a:p>
          <a:p>
            <a:pPr marL="0" indent="0">
              <a:buNone/>
            </a:pPr>
            <a:r>
              <a:rPr lang="en-GB" dirty="0"/>
              <a:t>Multiple Rank          </a:t>
            </a:r>
            <a:r>
              <a:rPr lang="en-GB" dirty="0">
                <a:latin typeface="APL385 Unicode" panose="020B0709000202000203" pitchFamily="49" charset="0"/>
              </a:rPr>
              <a:t>⍤</a:t>
            </a:r>
            <a:r>
              <a:rPr lang="en-GB" dirty="0" err="1">
                <a:latin typeface="APL385 Unicode" panose="020B0709000202000203" pitchFamily="49" charset="0"/>
              </a:rPr>
              <a:t>j⍤k</a:t>
            </a:r>
            <a:endParaRPr lang="en-GB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dirty="0"/>
              <a:t>Rank &amp; Transpose   </a:t>
            </a:r>
            <a:r>
              <a:rPr lang="en-GB" dirty="0">
                <a:latin typeface="APL385 Unicode" panose="020B0709000202000203" pitchFamily="49" charset="0"/>
              </a:rPr>
              <a:t>⍤</a:t>
            </a:r>
            <a:r>
              <a:rPr lang="en-GB" dirty="0" err="1">
                <a:latin typeface="APL385 Unicode" panose="020B0709000202000203" pitchFamily="49" charset="0"/>
              </a:rPr>
              <a:t>k⊢a</a:t>
            </a:r>
            <a:r>
              <a:rPr lang="en-GB" dirty="0">
                <a:latin typeface="APL385 Unicode" panose="020B0709000202000203" pitchFamily="49" charset="0"/>
              </a:rPr>
              <a:t>⍉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29799-3D07-4020-9D8C-7F19982D39B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026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BA57B-AB55-4F9D-BFEF-A278C3FA7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B4AF5-EEAF-486B-819C-9315D81CB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    6</a:t>
            </a:r>
            <a:r>
              <a:rPr lang="en-GB" baseline="30000" dirty="0"/>
              <a:t>th</a:t>
            </a:r>
            <a:r>
              <a:rPr lang="en-GB" dirty="0"/>
              <a:t> August 2020 </a:t>
            </a:r>
            <a:r>
              <a:rPr lang="en-US" dirty="0"/>
              <a:t>(15:00 UTC)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    Adám presents </a:t>
            </a:r>
          </a:p>
          <a:p>
            <a:pPr marL="0" indent="0">
              <a:buNone/>
            </a:pPr>
            <a:r>
              <a:rPr lang="en-US" b="1" dirty="0"/>
              <a:t>Language Features of Dyalog version 18.0 in Depth (part 4)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0CAE4-E7B7-43E1-8A4B-91A47111CCB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443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19399-3866-4EDD-B6FF-74830C5A3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Cells &amp; Rank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DFAEF6-41C4-40D2-9B3A-92EF0DC4A77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B5649B-3E81-44BE-9DBA-48204966BFEC}"/>
              </a:ext>
            </a:extLst>
          </p:cNvPr>
          <p:cNvSpPr/>
          <p:nvPr/>
        </p:nvSpPr>
        <p:spPr>
          <a:xfrm>
            <a:off x="5832140" y="726545"/>
            <a:ext cx="3123347" cy="1980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28F75F-F5FF-4622-8C29-CAADF2C7A8D3}"/>
              </a:ext>
            </a:extLst>
          </p:cNvPr>
          <p:cNvSpPr txBox="1"/>
          <p:nvPr/>
        </p:nvSpPr>
        <p:spPr>
          <a:xfrm>
            <a:off x="5839907" y="795701"/>
            <a:ext cx="168828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2 3 4⍴⎕A</a:t>
            </a:r>
          </a:p>
          <a:p>
            <a:pPr marL="0" indent="0">
              <a:buNone/>
            </a:pPr>
            <a:r>
              <a:rPr lang="en-GB" sz="1400" dirty="0">
                <a:highlight>
                  <a:srgbClr val="FF9421"/>
                </a:highlight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400" dirty="0">
                <a:highlight>
                  <a:srgbClr val="FF9421"/>
                </a:highlight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400" dirty="0">
                <a:highlight>
                  <a:srgbClr val="FF9421"/>
                </a:highlight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B958CE-01FA-4EC4-AB0A-521A44CAF20B}"/>
              </a:ext>
            </a:extLst>
          </p:cNvPr>
          <p:cNvSpPr/>
          <p:nvPr/>
        </p:nvSpPr>
        <p:spPr>
          <a:xfrm>
            <a:off x="3131840" y="722709"/>
            <a:ext cx="2565285" cy="15340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944A8C-C55E-4E3A-891F-E17DED904A87}"/>
              </a:ext>
            </a:extLst>
          </p:cNvPr>
          <p:cNvSpPr txBox="1"/>
          <p:nvPr/>
        </p:nvSpPr>
        <p:spPr>
          <a:xfrm>
            <a:off x="3131840" y="887518"/>
            <a:ext cx="25272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en-GB" dirty="0">
                <a:latin typeface="APL385 Unicode" panose="020B0709000202000203" pitchFamily="49" charset="0"/>
              </a:rPr>
              <a:t>    ⌷</a:t>
            </a:r>
            <a:r>
              <a:rPr lang="en-GB" dirty="0"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GB" dirty="0">
                <a:latin typeface="APL385 Unicode" panose="020B0709000202000203" pitchFamily="49" charset="0"/>
              </a:rPr>
              <a:t> </a:t>
            </a:r>
            <a:r>
              <a:rPr lang="en-GB" dirty="0">
                <a:highlight>
                  <a:srgbClr val="00FFFF"/>
                </a:highlight>
                <a:latin typeface="APL385 Unicode" panose="020B0709000202000203" pitchFamily="49" charset="0"/>
              </a:rPr>
              <a:t>3 4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90F4B1-04F7-45DE-AB59-CFB593AFB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300" dirty="0"/>
              <a:t>aplwiki.com/wiki/cell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C5CB9E9-CC2E-482C-9178-259E5B361B20}"/>
              </a:ext>
            </a:extLst>
          </p:cNvPr>
          <p:cNvSpPr txBox="1">
            <a:spLocks/>
          </p:cNvSpPr>
          <p:nvPr/>
        </p:nvSpPr>
        <p:spPr>
          <a:xfrm>
            <a:off x="334242" y="2365781"/>
            <a:ext cx="5103567" cy="2225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Wingdings" panose="05000000000000000000" pitchFamily="2" charset="2"/>
              <a:buNone/>
            </a:pPr>
            <a:r>
              <a:rPr lang="en-US" sz="2800" i="1" dirty="0"/>
              <a:t>A subarray which is formed by selecting a </a:t>
            </a:r>
            <a:r>
              <a:rPr lang="en-US" sz="2800" b="1" i="1" dirty="0">
                <a:highlight>
                  <a:srgbClr val="FF9421"/>
                </a:highlight>
              </a:rPr>
              <a:t>single index</a:t>
            </a:r>
            <a:r>
              <a:rPr lang="en-US" sz="2800" b="1" i="1" dirty="0"/>
              <a:t> </a:t>
            </a:r>
            <a:r>
              <a:rPr lang="en-US" sz="2800" i="1" dirty="0"/>
              <a:t>along some number of </a:t>
            </a:r>
            <a:r>
              <a:rPr lang="en-US" sz="2800" b="1" i="1" dirty="0">
                <a:highlight>
                  <a:srgbClr val="7C7DCF"/>
                </a:highlight>
              </a:rPr>
              <a:t>leading axes</a:t>
            </a:r>
            <a:r>
              <a:rPr lang="en-US" sz="2800" b="1" i="1" dirty="0"/>
              <a:t> </a:t>
            </a:r>
            <a:r>
              <a:rPr lang="en-US" sz="2800" i="1" dirty="0"/>
              <a:t>and the whole of each </a:t>
            </a:r>
            <a:r>
              <a:rPr lang="en-US" sz="2800" b="1" i="1" dirty="0">
                <a:highlight>
                  <a:srgbClr val="00FFFF"/>
                </a:highlight>
              </a:rPr>
              <a:t>trailing axis</a:t>
            </a:r>
            <a:r>
              <a:rPr lang="en-US" sz="2800" i="1" dirty="0"/>
              <a:t>.</a:t>
            </a:r>
          </a:p>
          <a:p>
            <a:pPr marL="0" indent="0">
              <a:lnSpc>
                <a:spcPct val="114000"/>
              </a:lnSpc>
              <a:buFont typeface="Wingdings" panose="05000000000000000000" pitchFamily="2" charset="2"/>
              <a:buNone/>
            </a:pP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859844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19399-3866-4EDD-B6FF-74830C5A3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Cells &amp; Rank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DFAEF6-41C4-40D2-9B3A-92EF0DC4A77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B5649B-3E81-44BE-9DBA-48204966BFEC}"/>
              </a:ext>
            </a:extLst>
          </p:cNvPr>
          <p:cNvSpPr/>
          <p:nvPr/>
        </p:nvSpPr>
        <p:spPr>
          <a:xfrm>
            <a:off x="5832140" y="726545"/>
            <a:ext cx="3123347" cy="1980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28F75F-F5FF-4622-8C29-CAADF2C7A8D3}"/>
              </a:ext>
            </a:extLst>
          </p:cNvPr>
          <p:cNvSpPr txBox="1"/>
          <p:nvPr/>
        </p:nvSpPr>
        <p:spPr>
          <a:xfrm>
            <a:off x="5839907" y="795701"/>
            <a:ext cx="168828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2 3 4⍴⎕A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400" dirty="0">
                <a:highlight>
                  <a:srgbClr val="FF9421"/>
                </a:highlight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B958CE-01FA-4EC4-AB0A-521A44CAF20B}"/>
              </a:ext>
            </a:extLst>
          </p:cNvPr>
          <p:cNvSpPr/>
          <p:nvPr/>
        </p:nvSpPr>
        <p:spPr>
          <a:xfrm>
            <a:off x="3131840" y="722709"/>
            <a:ext cx="2565285" cy="15340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944A8C-C55E-4E3A-891F-E17DED904A87}"/>
              </a:ext>
            </a:extLst>
          </p:cNvPr>
          <p:cNvSpPr txBox="1"/>
          <p:nvPr/>
        </p:nvSpPr>
        <p:spPr>
          <a:xfrm>
            <a:off x="3131840" y="887518"/>
            <a:ext cx="2527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1 2</a:t>
            </a:r>
            <a:r>
              <a:rPr lang="en-GB" dirty="0">
                <a:latin typeface="APL385 Unicode" panose="020B0709000202000203" pitchFamily="49" charset="0"/>
              </a:rPr>
              <a:t>  ⌷</a:t>
            </a:r>
            <a:r>
              <a:rPr lang="en-GB" dirty="0">
                <a:highlight>
                  <a:srgbClr val="7C7DCF"/>
                </a:highlight>
                <a:latin typeface="APL385 Unicode" panose="020B0709000202000203" pitchFamily="49" charset="0"/>
              </a:rPr>
              <a:t>2 3</a:t>
            </a:r>
            <a:r>
              <a:rPr lang="en-GB" dirty="0">
                <a:latin typeface="APL385 Unicode" panose="020B0709000202000203" pitchFamily="49" charset="0"/>
              </a:rPr>
              <a:t> </a:t>
            </a:r>
            <a:r>
              <a:rPr lang="en-GB" dirty="0">
                <a:highlight>
                  <a:srgbClr val="00FFFF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EFGH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FB0FBDA-BC7C-48AD-8D61-2E4F57BF8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9421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aplwiki.com/wiki/cell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A9573C7-5642-4F4D-8ABB-299A6E0E634D}"/>
              </a:ext>
            </a:extLst>
          </p:cNvPr>
          <p:cNvSpPr txBox="1">
            <a:spLocks/>
          </p:cNvSpPr>
          <p:nvPr/>
        </p:nvSpPr>
        <p:spPr>
          <a:xfrm>
            <a:off x="334242" y="2365781"/>
            <a:ext cx="5103567" cy="2225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Wingdings" panose="05000000000000000000" pitchFamily="2" charset="2"/>
              <a:buNone/>
            </a:pPr>
            <a:r>
              <a:rPr lang="en-US" sz="2800" i="1" dirty="0"/>
              <a:t>A subarray which is formed by selecting a </a:t>
            </a:r>
            <a:r>
              <a:rPr lang="en-US" sz="2800" b="1" i="1" dirty="0">
                <a:highlight>
                  <a:srgbClr val="FF9421"/>
                </a:highlight>
              </a:rPr>
              <a:t>single index</a:t>
            </a:r>
            <a:r>
              <a:rPr lang="en-US" sz="2800" i="1" dirty="0"/>
              <a:t> along some number of </a:t>
            </a:r>
            <a:r>
              <a:rPr lang="en-US" sz="2800" b="1" i="1" dirty="0">
                <a:highlight>
                  <a:srgbClr val="7C7DCF"/>
                </a:highlight>
              </a:rPr>
              <a:t>leading axes</a:t>
            </a:r>
            <a:r>
              <a:rPr lang="en-US" sz="2800" b="1" i="1" dirty="0"/>
              <a:t> </a:t>
            </a:r>
            <a:r>
              <a:rPr lang="en-US" sz="2800" i="1" dirty="0"/>
              <a:t>and the whole of each </a:t>
            </a:r>
            <a:r>
              <a:rPr lang="en-US" sz="2800" b="1" i="1" dirty="0">
                <a:highlight>
                  <a:srgbClr val="00FFFF"/>
                </a:highlight>
              </a:rPr>
              <a:t>trailing axis</a:t>
            </a:r>
            <a:r>
              <a:rPr lang="en-US" sz="2800" i="1" dirty="0"/>
              <a:t>.</a:t>
            </a:r>
          </a:p>
          <a:p>
            <a:pPr marL="0" indent="0">
              <a:lnSpc>
                <a:spcPct val="114000"/>
              </a:lnSpc>
              <a:buFont typeface="Wingdings" panose="05000000000000000000" pitchFamily="2" charset="2"/>
              <a:buNone/>
            </a:pP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736439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19399-3866-4EDD-B6FF-74830C5A3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Cells &amp; 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B7995-A237-41B7-9EB9-9AD975AA9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42" y="2365781"/>
            <a:ext cx="5103567" cy="2225630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en-US" sz="2800" i="1" dirty="0"/>
              <a:t>A subarray which is formed by selecting a </a:t>
            </a:r>
            <a:r>
              <a:rPr lang="en-US" sz="2800" b="1" i="1" dirty="0">
                <a:highlight>
                  <a:srgbClr val="FF9421"/>
                </a:highlight>
              </a:rPr>
              <a:t>single index</a:t>
            </a:r>
            <a:r>
              <a:rPr lang="en-US" sz="2800" b="1" i="1" dirty="0"/>
              <a:t> </a:t>
            </a:r>
            <a:r>
              <a:rPr lang="en-US" sz="2800" i="1" dirty="0"/>
              <a:t>along some number of </a:t>
            </a:r>
            <a:r>
              <a:rPr lang="en-US" sz="2800" b="1" i="1" dirty="0">
                <a:highlight>
                  <a:srgbClr val="7C7DCF"/>
                </a:highlight>
              </a:rPr>
              <a:t>leading axes</a:t>
            </a:r>
            <a:r>
              <a:rPr lang="en-US" sz="2800" i="1" dirty="0"/>
              <a:t> and the whole of each </a:t>
            </a:r>
            <a:r>
              <a:rPr lang="en-US" sz="2800" b="1" i="1" dirty="0">
                <a:highlight>
                  <a:srgbClr val="00FFFF"/>
                </a:highlight>
              </a:rPr>
              <a:t>trailing axis</a:t>
            </a:r>
            <a:r>
              <a:rPr lang="en-US" sz="2800" i="1" dirty="0"/>
              <a:t>.</a:t>
            </a:r>
          </a:p>
          <a:p>
            <a:pPr marL="0" indent="0">
              <a:lnSpc>
                <a:spcPct val="114000"/>
              </a:lnSpc>
              <a:buNone/>
            </a:pPr>
            <a:endParaRPr lang="en-US" sz="28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DFAEF6-41C4-40D2-9B3A-92EF0DC4A77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B5649B-3E81-44BE-9DBA-48204966BFEC}"/>
              </a:ext>
            </a:extLst>
          </p:cNvPr>
          <p:cNvSpPr/>
          <p:nvPr/>
        </p:nvSpPr>
        <p:spPr>
          <a:xfrm>
            <a:off x="5832140" y="726545"/>
            <a:ext cx="3123347" cy="1980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28F75F-F5FF-4622-8C29-CAADF2C7A8D3}"/>
              </a:ext>
            </a:extLst>
          </p:cNvPr>
          <p:cNvSpPr txBox="1"/>
          <p:nvPr/>
        </p:nvSpPr>
        <p:spPr>
          <a:xfrm>
            <a:off x="5839907" y="795701"/>
            <a:ext cx="168828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2 3 4⍴⎕A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EF</a:t>
            </a:r>
            <a:r>
              <a:rPr lang="en-GB" sz="1400" dirty="0">
                <a:highlight>
                  <a:srgbClr val="FF9421"/>
                </a:highlight>
                <a:latin typeface="APL385 Unicode" panose="020B0709000202000203" pitchFamily="49" charset="0"/>
              </a:rPr>
              <a:t>G</a:t>
            </a:r>
            <a:r>
              <a:rPr lang="en-GB" sz="1400" dirty="0">
                <a:latin typeface="APL385 Unicode" panose="020B0709000202000203" pitchFamily="49" charset="0"/>
              </a:rPr>
              <a:t>H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4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B958CE-01FA-4EC4-AB0A-521A44CAF20B}"/>
              </a:ext>
            </a:extLst>
          </p:cNvPr>
          <p:cNvSpPr/>
          <p:nvPr/>
        </p:nvSpPr>
        <p:spPr>
          <a:xfrm>
            <a:off x="3131840" y="722709"/>
            <a:ext cx="2565285" cy="15340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944A8C-C55E-4E3A-891F-E17DED904A87}"/>
              </a:ext>
            </a:extLst>
          </p:cNvPr>
          <p:cNvSpPr txBox="1"/>
          <p:nvPr/>
        </p:nvSpPr>
        <p:spPr>
          <a:xfrm>
            <a:off x="3131840" y="887518"/>
            <a:ext cx="2527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1 2 3</a:t>
            </a:r>
            <a:r>
              <a:rPr lang="en-GB" dirty="0">
                <a:latin typeface="APL385 Unicode" panose="020B0709000202000203" pitchFamily="49" charset="0"/>
              </a:rPr>
              <a:t>⌷</a:t>
            </a:r>
            <a:r>
              <a:rPr lang="en-GB" dirty="0">
                <a:highlight>
                  <a:srgbClr val="7C7DCF"/>
                </a:highlight>
                <a:latin typeface="APL385 Unicode" panose="020B0709000202000203" pitchFamily="49" charset="0"/>
              </a:rPr>
              <a:t>2 3 4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G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D79C870E-6248-4960-892E-859EE7A31616}"/>
              </a:ext>
            </a:extLst>
          </p:cNvPr>
          <p:cNvSpPr txBox="1">
            <a:spLocks/>
          </p:cNvSpPr>
          <p:nvPr/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sz="2300">
                <a:solidFill>
                  <a:prstClr val="black"/>
                </a:solidFill>
                <a:latin typeface="Calibri"/>
              </a:rPr>
              <a:t>aplwiki.com/wiki/cell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1346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36738-57B5-4FBE-9B7D-3CFDBFB7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Cells vs Axis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8F79B-221D-41FE-9AF8-88F631A8B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	Dyalog Webinars: Selecting from Arrays</a:t>
            </a:r>
          </a:p>
          <a:p>
            <a:pPr marL="0" indent="0">
              <a:buNone/>
            </a:pPr>
            <a:r>
              <a:rPr lang="en-GB" dirty="0"/>
              <a:t>	   </a:t>
            </a:r>
            <a:r>
              <a:rPr lang="en-GB" dirty="0">
                <a:hlinkClick r:id="rId2"/>
              </a:rPr>
              <a:t>dyalog.tv/Webinar/?v=AgYDvSF2FfU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12 minutes, 40 seconds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E1E9EF-5853-4BB6-8957-843D1D56A7B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84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15219</TotalTime>
  <Words>2258</Words>
  <Application>Microsoft Office PowerPoint</Application>
  <PresentationFormat>On-screen Show (16:9)</PresentationFormat>
  <Paragraphs>593</Paragraphs>
  <Slides>51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9" baseType="lpstr">
      <vt:lpstr>Klavika Bold</vt:lpstr>
      <vt:lpstr>Klavika Medium</vt:lpstr>
      <vt:lpstr>APL385 Unicode</vt:lpstr>
      <vt:lpstr>Arial</vt:lpstr>
      <vt:lpstr>Calibri</vt:lpstr>
      <vt:lpstr>Courier New</vt:lpstr>
      <vt:lpstr>Wingdings</vt:lpstr>
      <vt:lpstr>Office Theme</vt:lpstr>
      <vt:lpstr>The Rank Operator</vt:lpstr>
      <vt:lpstr>The Problem </vt:lpstr>
      <vt:lpstr>The Problem </vt:lpstr>
      <vt:lpstr>The Problem </vt:lpstr>
      <vt:lpstr>Modern APL</vt:lpstr>
      <vt:lpstr>Cells &amp; Rank</vt:lpstr>
      <vt:lpstr>Cells &amp; Rank</vt:lpstr>
      <vt:lpstr>Cells &amp; Rank</vt:lpstr>
      <vt:lpstr>Cells vs Axis Model</vt:lpstr>
      <vt:lpstr>Cells, subarrays and elements</vt:lpstr>
      <vt:lpstr>Cells, subarrays and elements</vt:lpstr>
      <vt:lpstr>Cells, subarrays and elements</vt:lpstr>
      <vt:lpstr>Cells, subarrays and elements</vt:lpstr>
      <vt:lpstr>PowerPoint Presentation</vt:lpstr>
      <vt:lpstr>PowerPoint Presentation</vt:lpstr>
      <vt:lpstr>Conformable Arrays</vt:lpstr>
      <vt:lpstr>Conformable Arrays</vt:lpstr>
      <vt:lpstr>Uniform Functions f</vt:lpstr>
      <vt:lpstr>Monadic f⍤k</vt:lpstr>
      <vt:lpstr>Monadic f⍤k</vt:lpstr>
      <vt:lpstr>Monadic f⍤k</vt:lpstr>
      <vt:lpstr>Monadic f⍤k</vt:lpstr>
      <vt:lpstr>Monadic f⍤k</vt:lpstr>
      <vt:lpstr>Monadic f⍤k</vt:lpstr>
      <vt:lpstr>Monadic f⍤k</vt:lpstr>
      <vt:lpstr>Monadic f⍤k</vt:lpstr>
      <vt:lpstr>Monadic f⍤k</vt:lpstr>
      <vt:lpstr>Monadic f⍤k</vt:lpstr>
      <vt:lpstr>Benefits of Rank</vt:lpstr>
      <vt:lpstr>Dyadic f⍤l r</vt:lpstr>
      <vt:lpstr>Dyadic f⍤l r</vt:lpstr>
      <vt:lpstr>Dyadic f⍤l r</vt:lpstr>
      <vt:lpstr>Dyadic f⍤l r</vt:lpstr>
      <vt:lpstr>Dyadic f⍤l r</vt:lpstr>
      <vt:lpstr>Dyadic f⍤l r</vt:lpstr>
      <vt:lpstr>Dyadic f⍤l r</vt:lpstr>
      <vt:lpstr>Dyadic f⍤l r</vt:lpstr>
      <vt:lpstr>Dyadic f⍤l r</vt:lpstr>
      <vt:lpstr>Dyadic f⍤l r</vt:lpstr>
      <vt:lpstr>Dyadic f⍤l r</vt:lpstr>
      <vt:lpstr>Dyadic f⍤l r</vt:lpstr>
      <vt:lpstr>Outer Product</vt:lpstr>
      <vt:lpstr>Outer Product</vt:lpstr>
      <vt:lpstr>Outer Product</vt:lpstr>
      <vt:lpstr>Outer Product</vt:lpstr>
      <vt:lpstr>Inner Product</vt:lpstr>
      <vt:lpstr>Ambivalent                               f⍤m l r</vt:lpstr>
      <vt:lpstr>Ambivalent                               f⍤m l r</vt:lpstr>
      <vt:lpstr>Ambivalent                               f⍤m l r</vt:lpstr>
      <vt:lpstr>   The Rank Operator Returns</vt:lpstr>
      <vt:lpstr>Next Webinar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Richard Park</cp:lastModifiedBy>
  <cp:revision>274</cp:revision>
  <dcterms:created xsi:type="dcterms:W3CDTF">2016-07-29T08:25:06Z</dcterms:created>
  <dcterms:modified xsi:type="dcterms:W3CDTF">2020-07-27T15:49:18Z</dcterms:modified>
</cp:coreProperties>
</file>