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63" r:id="rId3"/>
    <p:sldId id="301" r:id="rId4"/>
    <p:sldId id="264" r:id="rId5"/>
    <p:sldId id="265" r:id="rId6"/>
    <p:sldId id="302" r:id="rId7"/>
    <p:sldId id="315" r:id="rId8"/>
    <p:sldId id="266" r:id="rId9"/>
    <p:sldId id="268" r:id="rId10"/>
    <p:sldId id="271" r:id="rId11"/>
    <p:sldId id="303" r:id="rId12"/>
    <p:sldId id="272" r:id="rId13"/>
    <p:sldId id="274" r:id="rId14"/>
    <p:sldId id="273" r:id="rId15"/>
    <p:sldId id="304" r:id="rId16"/>
    <p:sldId id="277" r:id="rId17"/>
    <p:sldId id="278" r:id="rId18"/>
    <p:sldId id="276" r:id="rId19"/>
    <p:sldId id="279" r:id="rId20"/>
    <p:sldId id="280" r:id="rId21"/>
    <p:sldId id="281" r:id="rId22"/>
    <p:sldId id="284" r:id="rId23"/>
    <p:sldId id="285" r:id="rId24"/>
    <p:sldId id="282" r:id="rId25"/>
    <p:sldId id="283" r:id="rId26"/>
    <p:sldId id="287" r:id="rId27"/>
    <p:sldId id="306" r:id="rId28"/>
    <p:sldId id="288" r:id="rId29"/>
    <p:sldId id="307" r:id="rId30"/>
    <p:sldId id="289" r:id="rId31"/>
    <p:sldId id="308" r:id="rId32"/>
    <p:sldId id="309" r:id="rId33"/>
    <p:sldId id="310" r:id="rId34"/>
    <p:sldId id="291" r:id="rId35"/>
    <p:sldId id="292" r:id="rId36"/>
    <p:sldId id="317" r:id="rId37"/>
    <p:sldId id="293" r:id="rId38"/>
    <p:sldId id="299" r:id="rId39"/>
    <p:sldId id="300" r:id="rId40"/>
    <p:sldId id="31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2" autoAdjust="0"/>
  </p:normalViewPr>
  <p:slideViewPr>
    <p:cSldViewPr>
      <p:cViewPr varScale="1">
        <p:scale>
          <a:sx n="109" d="100"/>
          <a:sy n="109" d="100"/>
        </p:scale>
        <p:origin x="14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6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9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50000"/>
                </a:schemeClr>
              </a:buClr>
              <a:defRPr/>
            </a:lvl1pPr>
            <a:lvl2pPr marL="971550" indent="-514350">
              <a:buClr>
                <a:schemeClr val="accent4">
                  <a:lumMod val="75000"/>
                </a:schemeClr>
              </a:buClr>
              <a:buFont typeface="+mj-lt"/>
              <a:buAutoNum type="arabicParenR"/>
              <a:defRPr/>
            </a:lvl2pPr>
            <a:lvl3pPr marL="1371600" indent="-457200">
              <a:buClr>
                <a:schemeClr val="accent4">
                  <a:lumMod val="75000"/>
                </a:schemeClr>
              </a:buClr>
              <a:buFont typeface="+mj-lt"/>
              <a:buAutoNum type="arabicParenR"/>
              <a:defRPr/>
            </a:lvl3pPr>
            <a:lvl4pPr marL="1828800" indent="-457200">
              <a:buClr>
                <a:schemeClr val="accent4">
                  <a:lumMod val="75000"/>
                </a:schemeClr>
              </a:buClr>
              <a:buFont typeface="+mj-lt"/>
              <a:buAutoNum type="arabicParenR"/>
              <a:defRPr/>
            </a:lvl4pPr>
            <a:lvl5pPr marL="2286000" indent="-457200">
              <a:buClr>
                <a:schemeClr val="accent4">
                  <a:lumMod val="75000"/>
                </a:schemeClr>
              </a:buClr>
              <a:buFont typeface="+mj-lt"/>
              <a:buAutoNum type="arabi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eue.acm.org/detail.cfm?id=153124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Thinking in APL: Array-oriented Solutions (Part 1)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Richard Park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4FEC-CA18-4407-A93C-132D86ED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APL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E8DA-3AD6-451A-A6AC-F5651C06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/>
              <a:t>The thought process of someone using APL</a:t>
            </a:r>
          </a:p>
          <a:p>
            <a:pPr>
              <a:buFontTx/>
              <a:buChar char="-"/>
            </a:pPr>
            <a:r>
              <a:rPr lang="en-GB" sz="2000" dirty="0"/>
              <a:t>Primitive functions and operators</a:t>
            </a:r>
          </a:p>
          <a:p>
            <a:pPr>
              <a:buFontTx/>
              <a:buChar char="-"/>
            </a:pPr>
            <a:r>
              <a:rPr lang="en-GB" sz="2000" dirty="0"/>
              <a:t>Translating natural language algorithm descriptions </a:t>
            </a:r>
          </a:p>
          <a:p>
            <a:pPr>
              <a:buFontTx/>
              <a:buChar char="-"/>
            </a:pPr>
            <a:r>
              <a:rPr lang="en-GB" sz="2000" dirty="0"/>
              <a:t>Translating pseudo code</a:t>
            </a:r>
          </a:p>
          <a:p>
            <a:pPr>
              <a:buFontTx/>
              <a:buChar char="-"/>
            </a:pPr>
            <a:r>
              <a:rPr lang="en-GB" sz="2000" dirty="0"/>
              <a:t>Translating code from another </a:t>
            </a:r>
          </a:p>
          <a:p>
            <a:pPr marL="457200" lvl="1" indent="0">
              <a:buNone/>
            </a:pPr>
            <a:r>
              <a:rPr lang="en-GB" sz="2000" dirty="0"/>
              <a:t>programming language</a:t>
            </a:r>
          </a:p>
          <a:p>
            <a:pPr>
              <a:buFontTx/>
              <a:buChar char="-"/>
            </a:pPr>
            <a:r>
              <a:rPr lang="en-GB" sz="2000" dirty="0"/>
              <a:t>Translating mathematical formulae</a:t>
            </a:r>
          </a:p>
          <a:p>
            <a:pPr>
              <a:buFontTx/>
              <a:buChar char="-"/>
            </a:pPr>
            <a:r>
              <a:rPr lang="en-GB" sz="2000" dirty="0"/>
              <a:t>Specific techniques</a:t>
            </a:r>
          </a:p>
          <a:p>
            <a:pPr>
              <a:buFontTx/>
              <a:buChar char="-"/>
            </a:pPr>
            <a:r>
              <a:rPr lang="en-GB" sz="2000" dirty="0"/>
              <a:t>Problem solving 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F2CF-1184-47DB-A80B-FF478B3627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4FEC-CA18-4407-A93C-132D86ED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APL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E8DA-3AD6-451A-A6AC-F5651C06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/>
              <a:t>The thought process of someone using APL</a:t>
            </a:r>
          </a:p>
          <a:p>
            <a:pPr>
              <a:buFontTx/>
              <a:buChar char="-"/>
            </a:pPr>
            <a:r>
              <a:rPr lang="en-GB" sz="2000" dirty="0"/>
              <a:t>Primitive functions and operators</a:t>
            </a:r>
          </a:p>
          <a:p>
            <a:pPr>
              <a:buFontTx/>
              <a:buChar char="-"/>
            </a:pPr>
            <a:r>
              <a:rPr lang="en-GB" sz="2000" dirty="0"/>
              <a:t>Translating natural language algorithm descriptions </a:t>
            </a:r>
          </a:p>
          <a:p>
            <a:pPr>
              <a:buFontTx/>
              <a:buChar char="-"/>
            </a:pPr>
            <a:r>
              <a:rPr lang="en-GB" sz="2000" dirty="0"/>
              <a:t>Translating pseudo code</a:t>
            </a:r>
          </a:p>
          <a:p>
            <a:pPr>
              <a:buFontTx/>
              <a:buChar char="-"/>
            </a:pPr>
            <a:r>
              <a:rPr lang="en-GB" sz="2000" dirty="0"/>
              <a:t>Translating code from another </a:t>
            </a:r>
          </a:p>
          <a:p>
            <a:pPr marL="457200" lvl="1" indent="0">
              <a:buNone/>
            </a:pPr>
            <a:r>
              <a:rPr lang="en-GB" sz="2000" dirty="0"/>
              <a:t>programming language</a:t>
            </a:r>
          </a:p>
          <a:p>
            <a:pPr>
              <a:buFontTx/>
              <a:buChar char="-"/>
            </a:pPr>
            <a:r>
              <a:rPr lang="en-GB" sz="2000" dirty="0"/>
              <a:t>Translating mathematical formulae</a:t>
            </a:r>
          </a:p>
          <a:p>
            <a:pPr>
              <a:buFontTx/>
              <a:buChar char="-"/>
            </a:pPr>
            <a:r>
              <a:rPr lang="en-GB" sz="2000" b="1" dirty="0"/>
              <a:t>Specific techniques</a:t>
            </a:r>
          </a:p>
          <a:p>
            <a:pPr>
              <a:buFontTx/>
              <a:buChar char="-"/>
            </a:pPr>
            <a:r>
              <a:rPr lang="en-GB" sz="2000" b="1" dirty="0"/>
              <a:t>Problem solving 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F2CF-1184-47DB-A80B-FF478B3627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1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789F-1B53-43F5-BA20-4DFB8816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Pragmatism: Array-oriented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72E1-3021-4D0C-A759-0B48F9FA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Array as a unit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C2659-5CE0-4F60-ABDA-0248DAD8C5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3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104-54CA-42DC-B72E-49ACF07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 as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DC30-E4D1-4776-B105-7744475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/>
              <a:t>Example: </a:t>
            </a:r>
            <a:r>
              <a:rPr lang="en-GB" i="1" dirty="0"/>
              <a:t>Counting elements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 ∇  </a:t>
            </a:r>
            <a:r>
              <a:rPr lang="en-GB" sz="2800" dirty="0" err="1">
                <a:latin typeface="APL385 Unicode" panose="020B0709000202000203" pitchFamily="49" charset="0"/>
              </a:rPr>
              <a:t>t←Count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err="1">
                <a:latin typeface="APL385 Unicode" panose="020B0709000202000203" pitchFamily="49" charset="0"/>
              </a:rPr>
              <a:t>array;element</a:t>
            </a:r>
            <a:r>
              <a:rPr lang="en-GB" sz="2800" dirty="0">
                <a:latin typeface="APL385 Unicode" panose="020B0709000202000203" pitchFamily="49" charset="0"/>
              </a:rPr>
              <a:t>         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[1]    t←0                   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[2]    :For element :In array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[3]        t+←1              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[4]    :</a:t>
            </a:r>
            <a:r>
              <a:rPr lang="en-GB" sz="2800" dirty="0" err="1">
                <a:latin typeface="APL385 Unicode" panose="020B0709000202000203" pitchFamily="49" charset="0"/>
              </a:rPr>
              <a:t>EndFor</a:t>
            </a:r>
            <a:r>
              <a:rPr lang="en-GB" sz="2800" dirty="0">
                <a:latin typeface="APL385 Unicode" panose="020B0709000202000203" pitchFamily="49" charset="0"/>
              </a:rPr>
              <a:t>               </a:t>
            </a:r>
          </a:p>
          <a:p>
            <a:pPr marL="0" indent="0">
              <a:buNone/>
            </a:pPr>
            <a:r>
              <a:rPr lang="en-GB" sz="2800" dirty="0">
                <a:latin typeface="APL385 Unicode" panose="020B0709000202000203" pitchFamily="49" charset="0"/>
              </a:rPr>
              <a:t>    ∇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5816-7C52-4626-9464-C69B3D2C6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7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104-54CA-42DC-B72E-49ACF07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 as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DC30-E4D1-4776-B105-7744475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/>
              <a:t>Example: </a:t>
            </a:r>
            <a:r>
              <a:rPr lang="en-GB" i="1" dirty="0"/>
              <a:t>Counting elements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{⍺←0 ⋄ 0=⍴⍵:⍺ ⋄ (⍺+1)∇1↓⍵}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{+/⍵=⍵}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5816-7C52-4626-9464-C69B3D2C6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104-54CA-42DC-B72E-49ACF07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 as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DC30-E4D1-4776-B105-7744475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/>
              <a:t>Example: </a:t>
            </a:r>
            <a:r>
              <a:rPr lang="en-GB" i="1" dirty="0"/>
              <a:t>Counting elements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{⍺←0 ⋄ 0=⍴⍵:⍺ ⋄ (⍺+1)∇1↓⍵}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{+/⍵=⍵}   +/=⍨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≢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5816-7C52-4626-9464-C69B3D2C6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104-54CA-42DC-B72E-49ACF07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 as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DC30-E4D1-4776-B105-7744475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dirty="0"/>
              <a:t>Example: </a:t>
            </a:r>
            <a:r>
              <a:rPr lang="en-GB" i="1" dirty="0"/>
              <a:t>Selection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∇  </a:t>
            </a:r>
            <a:r>
              <a:rPr lang="en-GB" dirty="0" err="1">
                <a:latin typeface="APL385 Unicode" panose="020B0709000202000203" pitchFamily="49" charset="0"/>
              </a:rPr>
              <a:t>vowels←JustVowels</a:t>
            </a:r>
            <a:r>
              <a:rPr lang="en-GB" dirty="0">
                <a:latin typeface="APL385 Unicode" panose="020B0709000202000203" pitchFamily="49" charset="0"/>
              </a:rPr>
              <a:t> word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[1]    vowels←''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[2]    :For letter :In word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[3]        :If letter∊'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[4]            </a:t>
            </a:r>
            <a:r>
              <a:rPr lang="en-GB" dirty="0" err="1">
                <a:latin typeface="APL385 Unicode" panose="020B0709000202000203" pitchFamily="49" charset="0"/>
              </a:rPr>
              <a:t>vowels,←letter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[5]        :</a:t>
            </a:r>
            <a:r>
              <a:rPr lang="en-GB" dirty="0" err="1">
                <a:latin typeface="APL385 Unicode" panose="020B0709000202000203" pitchFamily="49" charset="0"/>
              </a:rPr>
              <a:t>EndIf</a:t>
            </a:r>
            <a:r>
              <a:rPr lang="en-GB" dirty="0">
                <a:latin typeface="APL385 Unicode" panose="020B0709000202000203" pitchFamily="49" charset="0"/>
              </a:rPr>
              <a:t>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[6]    :</a:t>
            </a:r>
            <a:r>
              <a:rPr lang="en-GB" dirty="0" err="1">
                <a:latin typeface="APL385 Unicode" panose="020B0709000202000203" pitchFamily="49" charset="0"/>
              </a:rPr>
              <a:t>EndFor</a:t>
            </a:r>
            <a:r>
              <a:rPr lang="en-GB" dirty="0">
                <a:latin typeface="APL385 Unicode" panose="020B0709000202000203" pitchFamily="49" charset="0"/>
              </a:rPr>
              <a:t>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∇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5816-7C52-4626-9464-C69B3D2C6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1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104-54CA-42DC-B72E-49ACF07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 as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DC30-E4D1-4776-B105-7744475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Example: </a:t>
            </a:r>
            <a:r>
              <a:rPr lang="en-GB" i="1" dirty="0"/>
              <a:t>Selection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'{(⍵∊⍺)/⍵}word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5816-7C52-4626-9464-C69B3D2C6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6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E0E8-FA2E-4F55-88A0-C50F48CF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Array-oriented 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1067-E892-4FD1-9158-8ADA53CA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dirty="0"/>
              <a:t>Metzger, R.C., 1981. APL thinking finding array-oriented solutions. </a:t>
            </a:r>
            <a:r>
              <a:rPr lang="en-GB" sz="2300" i="1" dirty="0"/>
              <a:t>ACM SIGAPL APL Quote Quad</a:t>
            </a:r>
            <a:r>
              <a:rPr lang="en-GB" sz="2300" dirty="0"/>
              <a:t>, </a:t>
            </a:r>
            <a:r>
              <a:rPr lang="en-GB" sz="2300" i="1" dirty="0"/>
              <a:t>12</a:t>
            </a:r>
            <a:r>
              <a:rPr lang="en-GB" sz="2300" dirty="0"/>
              <a:t>(1), pp.212-218.</a:t>
            </a: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r>
              <a:rPr lang="en-GB" sz="2300" dirty="0"/>
              <a:t>Eisenberg, M. and </a:t>
            </a:r>
            <a:r>
              <a:rPr lang="en-GB" sz="2300" dirty="0" err="1"/>
              <a:t>Peelle</a:t>
            </a:r>
            <a:r>
              <a:rPr lang="en-GB" sz="2300" dirty="0"/>
              <a:t>, H.A., 1987. APL thinking: examples. </a:t>
            </a:r>
            <a:r>
              <a:rPr lang="en-GB" sz="2300" i="1" dirty="0"/>
              <a:t>ACM SIGAPL APL Quote Quad</a:t>
            </a:r>
            <a:r>
              <a:rPr lang="en-GB" sz="2300" dirty="0"/>
              <a:t>, </a:t>
            </a:r>
            <a:r>
              <a:rPr lang="en-GB" sz="2300" i="1" dirty="0"/>
              <a:t>17</a:t>
            </a:r>
            <a:r>
              <a:rPr lang="en-GB" sz="2300" dirty="0"/>
              <a:t>(4), pp.433-440.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8A380-8855-4A23-9798-83EA7D96FDA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8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3F7D-8A3A-4998-B5A4-0A88DBF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Knowing and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F5664-0789-4B5D-88C2-37EB6D78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Primitives</a:t>
            </a:r>
          </a:p>
          <a:p>
            <a:pPr marL="0" indent="0">
              <a:buNone/>
            </a:pPr>
            <a:r>
              <a:rPr lang="en-GB" dirty="0"/>
              <a:t>  Idioms</a:t>
            </a:r>
          </a:p>
          <a:p>
            <a:pPr marL="0" indent="0">
              <a:buNone/>
            </a:pPr>
            <a:r>
              <a:rPr lang="en-GB" dirty="0"/>
              <a:t>  Techniques</a:t>
            </a:r>
          </a:p>
          <a:p>
            <a:pPr marL="0" indent="0">
              <a:buNone/>
            </a:pPr>
            <a:r>
              <a:rPr lang="en-GB" dirty="0"/>
              <a:t>  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475D6-F2BD-4065-BEC2-3A581555FC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Tool of thought</a:t>
            </a:r>
          </a:p>
          <a:p>
            <a:pPr marL="0" indent="0">
              <a:buNone/>
            </a:pPr>
            <a:r>
              <a:rPr lang="en-GB" dirty="0"/>
              <a:t>Language &amp; thought</a:t>
            </a:r>
          </a:p>
          <a:p>
            <a:pPr marL="0" indent="0">
              <a:buNone/>
            </a:pPr>
            <a:r>
              <a:rPr lang="en-GB" dirty="0"/>
              <a:t>Primitives</a:t>
            </a:r>
          </a:p>
          <a:p>
            <a:pPr marL="0" indent="0">
              <a:buNone/>
            </a:pPr>
            <a:r>
              <a:rPr lang="en-GB" dirty="0"/>
              <a:t>Idioms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CFBDE9-A6E6-4368-81CE-1D7EFCD29A7C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8363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02060"/>
                </a:solidFill>
              </a:rPr>
              <a:t>Thinking in APL</a:t>
            </a:r>
            <a:r>
              <a:rPr lang="en-US" sz="3200" dirty="0">
                <a:solidFill>
                  <a:srgbClr val="002060"/>
                </a:solidFill>
              </a:rPr>
              <a:t>: Array-oriented Solutions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6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A258-5873-44AC-A52E-0F3D7443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5693-5728-4084-B5A9-25EB21FF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5506098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Language bar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5FDF9-3C67-4B1F-89A8-B79BEF6358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1D976-8CDE-45E6-8300-D2B4D5ED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1030425"/>
            <a:ext cx="49153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8B60-F53C-4755-B55E-E4FD00A9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717A-814C-45A3-B00F-B14DE22A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Jul 2nd	16:00 BST	aplcart.info turns 1</a:t>
            </a:r>
          </a:p>
          <a:p>
            <a:pPr marL="0" indent="0">
              <a:buNone/>
            </a:pPr>
            <a:r>
              <a:rPr lang="en-US" sz="2500" dirty="0"/>
              <a:t>Adám Brudzewsky demonstrates the various features of </a:t>
            </a:r>
            <a:r>
              <a:rPr lang="en-US" sz="2500" dirty="0" err="1"/>
              <a:t>APLcart</a:t>
            </a:r>
            <a:r>
              <a:rPr lang="en-US" sz="2500" dirty="0"/>
              <a:t>, the largest-ever collection of short APL phrases.</a:t>
            </a:r>
            <a:endParaRPr lang="en-GB" sz="25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/>
              <a:t>Search: BAA webinar schedule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E3671-B611-4974-A68F-E96083F45F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4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2B17-B0B8-4076-B916-E0030544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3961-83FD-4454-A76F-A66BA76B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3F67C-7953-4221-BBD7-472E3FD484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ECD5D-2F8D-49D4-8892-727F87C7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128"/>
            <a:ext cx="9144000" cy="38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F6EA-5B21-4ACF-A9B0-1F063844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C288C-CCC0-44CF-AE6D-8B216A501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8D811-FFED-4E71-9BF0-1C7BDE38D1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445DB-3996-44EB-A759-3708EC44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519"/>
            <a:ext cx="9144000" cy="42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9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11EF-93EF-4CFD-88E8-922B37F3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B87C-6061-428C-8D11-30166584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{f⌿ ⍺ g 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	{(⍺ f ⍵)⌿⍵}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41C4-B8CB-44FA-AA1F-575F9C02D0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6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500" dirty="0"/>
              <a:t>Metzger, R.C., 1981. </a:t>
            </a:r>
          </a:p>
          <a:p>
            <a:pPr marL="0" indent="0">
              <a:buNone/>
            </a:pPr>
            <a:r>
              <a:rPr lang="en-GB" dirty="0"/>
              <a:t>APL thinking finding array-oriented solutions. </a:t>
            </a:r>
          </a:p>
          <a:p>
            <a:pPr marL="0" indent="0">
              <a:buNone/>
            </a:pPr>
            <a:r>
              <a:rPr lang="en-GB" sz="2500" i="1" dirty="0"/>
              <a:t>ACM SIGAPL APL Quote Quad</a:t>
            </a:r>
            <a:r>
              <a:rPr lang="en-GB" sz="2500" dirty="0"/>
              <a:t>, </a:t>
            </a:r>
            <a:r>
              <a:rPr lang="en-GB" sz="2500" i="1" dirty="0"/>
              <a:t>12</a:t>
            </a:r>
            <a:r>
              <a:rPr lang="en-GB" sz="2500" dirty="0"/>
              <a:t>(1), pp.212-218.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2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500" dirty="0"/>
              <a:t>Metzger, R.C., 1981. </a:t>
            </a:r>
          </a:p>
          <a:p>
            <a:pPr marL="0" indent="0">
              <a:buNone/>
            </a:pPr>
            <a:r>
              <a:rPr lang="en-GB" dirty="0"/>
              <a:t>APL thinking finding array-oriented solutions. </a:t>
            </a:r>
          </a:p>
          <a:p>
            <a:pPr marL="514350" indent="-514350">
              <a:buAutoNum type="arabicParenR"/>
            </a:pPr>
            <a:r>
              <a:rPr lang="en-US" dirty="0"/>
              <a:t>Value First, Then Shape; </a:t>
            </a:r>
          </a:p>
          <a:p>
            <a:pPr marL="514350" indent="-514350">
              <a:buAutoNum type="arabicParenR"/>
            </a:pPr>
            <a:r>
              <a:rPr lang="en-US" dirty="0"/>
              <a:t>Shape First, Then Value; </a:t>
            </a:r>
          </a:p>
          <a:p>
            <a:pPr marL="514350" indent="-514350">
              <a:buAutoNum type="arabicParenR"/>
            </a:pPr>
            <a:r>
              <a:rPr lang="en-US" dirty="0"/>
              <a:t>Data Transformation; </a:t>
            </a:r>
          </a:p>
          <a:p>
            <a:pPr marL="514350" indent="-514350">
              <a:buAutoNum type="arabicParenR"/>
            </a:pPr>
            <a:r>
              <a:rPr lang="en-US" dirty="0"/>
              <a:t>Loop First; </a:t>
            </a:r>
          </a:p>
          <a:p>
            <a:pPr marL="514350" indent="-514350">
              <a:buAutoNum type="arabicParenR"/>
            </a:pPr>
            <a:r>
              <a:rPr lang="en-US" dirty="0"/>
              <a:t>Think Big; </a:t>
            </a:r>
          </a:p>
          <a:p>
            <a:pPr marL="514350" indent="-514350">
              <a:buAutoNum type="arabicParenR"/>
            </a:pPr>
            <a:r>
              <a:rPr lang="en-US" dirty="0"/>
              <a:t>Function Listing; </a:t>
            </a:r>
          </a:p>
          <a:p>
            <a:pPr marL="514350" indent="-514350">
              <a:buAutoNum type="arabicParenR"/>
            </a:pPr>
            <a:r>
              <a:rPr lang="en-US" dirty="0"/>
              <a:t>Synonym Search.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i="1" dirty="0"/>
              <a:t>Example: </a:t>
            </a:r>
            <a:r>
              <a:rPr lang="en-GB" sz="2500" dirty="0"/>
              <a:t>To</a:t>
            </a:r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	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3{(⍺-1)↓⍳⍵}7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3 4 5 6 7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19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	Filtering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3{(⍺≤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)/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←⍳⍵}7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3 4 5 6 7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4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Array as the unit</a:t>
            </a:r>
          </a:p>
          <a:p>
            <a:pPr marL="0" indent="0">
              <a:buNone/>
            </a:pPr>
            <a:r>
              <a:rPr lang="en-GB" dirty="0"/>
              <a:t>Direct expression</a:t>
            </a:r>
          </a:p>
          <a:p>
            <a:pPr marL="0" indent="0">
              <a:buNone/>
            </a:pPr>
            <a:r>
              <a:rPr lang="en-GB" dirty="0"/>
              <a:t>Techniques</a:t>
            </a:r>
          </a:p>
          <a:p>
            <a:pPr marL="0" indent="0">
              <a:buNone/>
            </a:pPr>
            <a:r>
              <a:rPr lang="en-GB" dirty="0"/>
              <a:t>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CFBDE9-A6E6-4368-81CE-1D7EFCD29A7C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8363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Thinking in APL: </a:t>
            </a:r>
            <a:r>
              <a:rPr lang="en-US" sz="3200" b="1" i="1" dirty="0">
                <a:solidFill>
                  <a:srgbClr val="002060"/>
                </a:solidFill>
              </a:rPr>
              <a:t>Array-oriented Solutions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1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86F-009B-4031-8B19-6B777AD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Shape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5706-333B-4C62-8E8A-DDA79789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3{(⍺-1)+⍳1+⍵-⍺}7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3 4 5 6 7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994C-2EFA-4440-ADC0-15FAB20C51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71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C2FC-4308-4E82-B2BA-09DAB613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7661D-25EA-4044-9EAE-28F327A8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Miota</a:t>
            </a:r>
            <a:r>
              <a:rPr lang="en-GB" dirty="0">
                <a:latin typeface="APL385 Unicode" panose="020B0709000202000203" pitchFamily="49" charset="0"/>
              </a:rPr>
              <a:t>←{   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max←⌈/⍵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←⍳max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n←((⍴⍵),max)⍴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(,⍵∘.≥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)/,n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98BD-ED12-4F7C-9218-D1649AFA15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9C949-9031-4027-AFF6-4822B0898920}"/>
              </a:ext>
            </a:extLst>
          </p:cNvPr>
          <p:cNvSpPr txBox="1"/>
          <p:nvPr/>
        </p:nvSpPr>
        <p:spPr>
          <a:xfrm>
            <a:off x="5247075" y="996575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APL385 Unicode" panose="020B0709000202000203" pitchFamily="49" charset="0"/>
              </a:rPr>
              <a:t>      MIota 4 2 3</a:t>
            </a:r>
          </a:p>
          <a:p>
            <a:r>
              <a:rPr lang="fi-FI" dirty="0">
                <a:latin typeface="APL385 Unicode" panose="020B0709000202000203" pitchFamily="49" charset="0"/>
              </a:rPr>
              <a:t>1 2 3 4 1 2 1 2 3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C2FC-4308-4E82-B2BA-09DAB613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Shape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7661D-25EA-4044-9EAE-28F327A8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Miota2←{       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←(+/⍵)⍴1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[1++\¯1↓⍵]←1-¯1↓⍵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+\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98BD-ED12-4F7C-9218-D1649AFA15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9C949-9031-4027-AFF6-4822B0898920}"/>
              </a:ext>
            </a:extLst>
          </p:cNvPr>
          <p:cNvSpPr txBox="1"/>
          <p:nvPr/>
        </p:nvSpPr>
        <p:spPr>
          <a:xfrm>
            <a:off x="5247075" y="996575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APL385 Unicode" panose="020B0709000202000203" pitchFamily="49" charset="0"/>
              </a:rPr>
              <a:t>      MIota 4 2 3</a:t>
            </a:r>
          </a:p>
          <a:p>
            <a:r>
              <a:rPr lang="fi-FI" dirty="0">
                <a:latin typeface="APL385 Unicode" panose="020B0709000202000203" pitchFamily="49" charset="0"/>
              </a:rPr>
              <a:t>1 2 3 4 1 2 1 2 3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C2FC-4308-4E82-B2BA-09DAB613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Shape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7661D-25EA-4044-9EAE-28F327A8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Miota3←{            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←(+/⍵)⍴1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+\(1-¯1↓⍵)@(1++\¯1↓⍵)⊢i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98BD-ED12-4F7C-9218-D1649AFA15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9C949-9031-4027-AFF6-4822B0898920}"/>
              </a:ext>
            </a:extLst>
          </p:cNvPr>
          <p:cNvSpPr txBox="1"/>
          <p:nvPr/>
        </p:nvSpPr>
        <p:spPr>
          <a:xfrm>
            <a:off x="5247075" y="996575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APL385 Unicode" panose="020B0709000202000203" pitchFamily="49" charset="0"/>
              </a:rPr>
              <a:t>      MIota 4 2 3</a:t>
            </a:r>
          </a:p>
          <a:p>
            <a:r>
              <a:rPr lang="fi-FI" dirty="0">
                <a:latin typeface="APL385 Unicode" panose="020B0709000202000203" pitchFamily="49" charset="0"/>
              </a:rPr>
              <a:t>1 2 3 4 1 2 1 2 3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B9-F068-4A67-A081-B595B217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 as a Tool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6917-19F4-4FF1-AABD-1793BD05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“the computer language you use influences how you understand and solve problems”</a:t>
            </a:r>
          </a:p>
          <a:p>
            <a:pPr marL="0" indent="0">
              <a:buNone/>
            </a:pPr>
            <a:r>
              <a:rPr lang="en-GB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Metzger, R.C., 1981. APL thinking finding array-oriented solutions. 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3A8E9-A2B4-4315-8745-0707754EC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63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B9-F068-4A67-A081-B595B217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Linguistic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6917-19F4-4FF1-AABD-1793BD05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“the language you use influences how you understand” – me just now</a:t>
            </a:r>
          </a:p>
          <a:p>
            <a:pPr marL="0" indent="0">
              <a:buNone/>
            </a:pPr>
            <a:r>
              <a:rPr lang="en-GB" i="1" dirty="0"/>
              <a:t>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3A8E9-A2B4-4315-8745-0707754EC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8493C-5FB4-4889-B67B-2DE718CE7D5B}"/>
              </a:ext>
            </a:extLst>
          </p:cNvPr>
          <p:cNvSpPr/>
          <p:nvPr/>
        </p:nvSpPr>
        <p:spPr>
          <a:xfrm>
            <a:off x="206514" y="3369643"/>
            <a:ext cx="5625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Majid, A., Bowerman, M., Kita, S., </a:t>
            </a:r>
            <a:r>
              <a:rPr lang="en-US" dirty="0" err="1"/>
              <a:t>Haun</a:t>
            </a:r>
            <a:r>
              <a:rPr lang="en-US" dirty="0"/>
              <a:t>, D.B. and Levinson, S.C., 2004. </a:t>
            </a:r>
            <a:r>
              <a:rPr lang="en-US" b="1" dirty="0"/>
              <a:t>Can language restructure cognition? The case for space.</a:t>
            </a:r>
            <a:r>
              <a:rPr lang="en-US" dirty="0"/>
              <a:t> </a:t>
            </a:r>
            <a:r>
              <a:rPr lang="en-US" i="1" dirty="0"/>
              <a:t>Trends in cognitive sciences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(3), pp.108-114.</a:t>
            </a:r>
          </a:p>
        </p:txBody>
      </p:sp>
    </p:spTree>
    <p:extLst>
      <p:ext uri="{BB962C8B-B14F-4D97-AF65-F5344CB8AC3E}">
        <p14:creationId xmlns:p14="http://schemas.microsoft.com/office/powerpoint/2010/main" val="241738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B9-F068-4A67-A081-B595B217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Linguistic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6917-19F4-4FF1-AABD-1793BD05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Search: Sapir-Whorf Hypothesis</a:t>
            </a:r>
          </a:p>
          <a:p>
            <a:pPr marL="0" indent="0">
              <a:buNone/>
            </a:pPr>
            <a:r>
              <a:rPr lang="en-GB" i="1" dirty="0"/>
              <a:t>              Radiolab Words</a:t>
            </a:r>
          </a:p>
          <a:p>
            <a:pPr marL="0" indent="0">
              <a:buNone/>
            </a:pPr>
            <a:r>
              <a:rPr lang="en-GB" i="1" dirty="0"/>
              <a:t>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3A8E9-A2B4-4315-8745-0707754EC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8493C-5FB4-4889-B67B-2DE718CE7D5B}"/>
              </a:ext>
            </a:extLst>
          </p:cNvPr>
          <p:cNvSpPr/>
          <p:nvPr/>
        </p:nvSpPr>
        <p:spPr>
          <a:xfrm>
            <a:off x="206514" y="3369643"/>
            <a:ext cx="5625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Majid, A., Bowerman, M., Kita, S., </a:t>
            </a:r>
            <a:r>
              <a:rPr lang="en-US" dirty="0" err="1"/>
              <a:t>Haun</a:t>
            </a:r>
            <a:r>
              <a:rPr lang="en-US" dirty="0"/>
              <a:t>, D.B. and Levinson, S.C., 2004. </a:t>
            </a:r>
            <a:r>
              <a:rPr lang="en-US" b="1" dirty="0"/>
              <a:t>Can language restructure cognition? The case for space.</a:t>
            </a:r>
            <a:r>
              <a:rPr lang="en-US" dirty="0"/>
              <a:t> </a:t>
            </a:r>
            <a:r>
              <a:rPr lang="en-US" i="1" dirty="0"/>
              <a:t>Trends in cognitive sciences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(3), pp.108-114.</a:t>
            </a:r>
          </a:p>
        </p:txBody>
      </p:sp>
    </p:spTree>
    <p:extLst>
      <p:ext uri="{BB962C8B-B14F-4D97-AF65-F5344CB8AC3E}">
        <p14:creationId xmlns:p14="http://schemas.microsoft.com/office/powerpoint/2010/main" val="876706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FB9-F068-4A67-A081-B595B217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6917-19F4-4FF1-AABD-1793BD05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5418602" cy="339447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1300" dirty="0"/>
              <a:t>Metzger, R.C., 1981. APL thinking finding array-oriented solutions. </a:t>
            </a:r>
          </a:p>
          <a:p>
            <a:pPr>
              <a:buFontTx/>
              <a:buChar char="-"/>
            </a:pPr>
            <a:r>
              <a:rPr lang="en-GB" sz="1300" dirty="0"/>
              <a:t>Eisenberg, M. and </a:t>
            </a:r>
            <a:r>
              <a:rPr lang="en-GB" sz="1300" dirty="0" err="1"/>
              <a:t>Peelle</a:t>
            </a:r>
            <a:r>
              <a:rPr lang="en-GB" sz="1300" dirty="0"/>
              <a:t>, H.A., 1987. APL thinking: examples. </a:t>
            </a:r>
            <a:r>
              <a:rPr lang="en-GB" sz="1300" i="1" dirty="0"/>
              <a:t>ACM SIGAPL APL Quote Quad</a:t>
            </a:r>
            <a:r>
              <a:rPr lang="en-GB" sz="1300" dirty="0"/>
              <a:t>, </a:t>
            </a:r>
            <a:r>
              <a:rPr lang="en-GB" sz="1300" i="1" dirty="0"/>
              <a:t>17</a:t>
            </a:r>
            <a:r>
              <a:rPr lang="en-GB" sz="1300" dirty="0"/>
              <a:t>(4), pp.433-440.</a:t>
            </a:r>
          </a:p>
          <a:p>
            <a:pPr>
              <a:buFontTx/>
              <a:buChar char="-"/>
            </a:pPr>
            <a:r>
              <a:rPr lang="en-GB" sz="1300" dirty="0"/>
              <a:t>Eisenberg, M. and </a:t>
            </a:r>
            <a:r>
              <a:rPr lang="en-GB" sz="1300" dirty="0" err="1"/>
              <a:t>Peelle</a:t>
            </a:r>
            <a:r>
              <a:rPr lang="en-GB" sz="1300" dirty="0"/>
              <a:t>, H.A., 1990. A survey “APL thinking”. </a:t>
            </a:r>
            <a:r>
              <a:rPr lang="en-GB" sz="1300" i="1" dirty="0"/>
              <a:t>ACM SIGAPL APL Quote Quad</a:t>
            </a:r>
            <a:r>
              <a:rPr lang="en-GB" sz="1300" dirty="0"/>
              <a:t>, </a:t>
            </a:r>
            <a:r>
              <a:rPr lang="en-GB" sz="1300" i="1" dirty="0"/>
              <a:t>21</a:t>
            </a:r>
            <a:r>
              <a:rPr lang="en-GB" sz="1300" dirty="0"/>
              <a:t>(2), pp.5-8.</a:t>
            </a:r>
          </a:p>
          <a:p>
            <a:pPr>
              <a:buFontTx/>
              <a:buChar char="-"/>
            </a:pPr>
            <a:r>
              <a:rPr lang="en-GB" sz="1300" dirty="0"/>
              <a:t>Eisenberg, M. and </a:t>
            </a:r>
            <a:r>
              <a:rPr lang="en-GB" sz="1300" dirty="0" err="1"/>
              <a:t>Peelle</a:t>
            </a:r>
            <a:r>
              <a:rPr lang="en-GB" sz="1300" dirty="0"/>
              <a:t>, H.A., 1983. APL learning bugs. </a:t>
            </a:r>
            <a:r>
              <a:rPr lang="en-GB" sz="1300" i="1" dirty="0"/>
              <a:t>ACM SIGAPL APL Quote Quad</a:t>
            </a:r>
            <a:r>
              <a:rPr lang="en-GB" sz="1300" dirty="0"/>
              <a:t>, </a:t>
            </a:r>
            <a:r>
              <a:rPr lang="en-GB" sz="1300" i="1" dirty="0"/>
              <a:t>13</a:t>
            </a:r>
            <a:r>
              <a:rPr lang="en-GB" sz="1300" dirty="0"/>
              <a:t>(3), pp.11-16.</a:t>
            </a:r>
          </a:p>
          <a:p>
            <a:pPr>
              <a:buFontTx/>
              <a:buChar char="-"/>
            </a:pPr>
            <a:r>
              <a:rPr lang="en-US" sz="1300" dirty="0" err="1"/>
              <a:t>Peelle</a:t>
            </a:r>
            <a:r>
              <a:rPr lang="en-US" sz="1300" dirty="0"/>
              <a:t>, H.A. and Eisenberg, M., 1985, May. APL teaching bugs. In </a:t>
            </a:r>
            <a:r>
              <a:rPr lang="en-US" sz="1300" i="1" dirty="0"/>
              <a:t>Proceedings of the international conference on APL: APL and the future</a:t>
            </a:r>
            <a:r>
              <a:rPr lang="en-US" sz="1300" dirty="0"/>
              <a:t> (pp. 86-93).</a:t>
            </a:r>
          </a:p>
          <a:p>
            <a:pPr>
              <a:buFontTx/>
              <a:buChar char="-"/>
            </a:pPr>
            <a:r>
              <a:rPr lang="en-US" sz="1300" dirty="0"/>
              <a:t>Eisenberg, M. and </a:t>
            </a:r>
            <a:r>
              <a:rPr lang="en-US" sz="1300" dirty="0" err="1"/>
              <a:t>Peelle</a:t>
            </a:r>
            <a:r>
              <a:rPr lang="en-US" sz="1300" dirty="0"/>
              <a:t>, H., 1989, August. APL problem-solving (tutorial session) a tutorial. In </a:t>
            </a:r>
            <a:r>
              <a:rPr lang="en-US" sz="1300" i="1" dirty="0"/>
              <a:t>Proceedings of the ACM/SIGAPL conference on APL as a tool of thought (session tutorials)</a:t>
            </a:r>
            <a:r>
              <a:rPr lang="en-US" sz="1300" dirty="0"/>
              <a:t> (pp. 1-30).</a:t>
            </a:r>
          </a:p>
          <a:p>
            <a:pPr>
              <a:buFontTx/>
              <a:buChar char="-"/>
            </a:pPr>
            <a:r>
              <a:rPr lang="en-US" sz="1300" dirty="0" err="1"/>
              <a:t>Polivka</a:t>
            </a:r>
            <a:r>
              <a:rPr lang="en-US" sz="1300" dirty="0"/>
              <a:t>, R.P., 1984, June. The impact of APL2 on teaching APL. In </a:t>
            </a:r>
            <a:r>
              <a:rPr lang="en-US" sz="1300" i="1" dirty="0"/>
              <a:t>Proceedings of the international conference on APL</a:t>
            </a:r>
            <a:r>
              <a:rPr lang="en-US" sz="1300" dirty="0"/>
              <a:t> (pp. 263-269).</a:t>
            </a:r>
            <a:endParaRPr lang="en-GB" sz="1300" dirty="0"/>
          </a:p>
          <a:p>
            <a:pPr>
              <a:buFontTx/>
              <a:buChar char="-"/>
            </a:pPr>
            <a:endParaRPr lang="en-GB" sz="1300" dirty="0"/>
          </a:p>
          <a:p>
            <a:pPr>
              <a:buFontTx/>
              <a:buChar char="-"/>
            </a:pPr>
            <a:endParaRPr lang="en-GB" sz="1300" dirty="0"/>
          </a:p>
          <a:p>
            <a:pPr>
              <a:buFontTx/>
              <a:buChar char="-"/>
            </a:pPr>
            <a:endParaRPr lang="en-GB" sz="1300" dirty="0"/>
          </a:p>
          <a:p>
            <a:pPr marL="0" indent="0">
              <a:buNone/>
            </a:pPr>
            <a:endParaRPr lang="en-GB" sz="13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3A8E9-A2B4-4315-8745-0707754EC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1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AE64-6927-4474-B8B5-3CF163AF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Array-oriented Solutions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2B78-1878-48FD-A138-986CF602C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Primitives</a:t>
            </a:r>
          </a:p>
          <a:p>
            <a:pPr marL="0" indent="0">
              <a:buNone/>
            </a:pPr>
            <a:r>
              <a:rPr lang="en-GB" dirty="0"/>
              <a:t>  Idioms</a:t>
            </a:r>
          </a:p>
          <a:p>
            <a:pPr marL="0" indent="0">
              <a:buNone/>
            </a:pPr>
            <a:r>
              <a:rPr lang="en-GB" dirty="0"/>
              <a:t>  Techniques</a:t>
            </a:r>
          </a:p>
          <a:p>
            <a:pPr marL="0" indent="0">
              <a:buNone/>
            </a:pPr>
            <a:r>
              <a:rPr lang="en-GB" dirty="0"/>
              <a:t>  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421FF-6347-466E-A878-E3D98F60BA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8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D309-209F-4F0B-A75C-E0ED43F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07ED-8E66-4C8C-9BC0-67F5ADBD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	Jul 2nd	    16:00 BST	aplcart.info turns 1</a:t>
            </a:r>
          </a:p>
          <a:p>
            <a:pPr marL="0" indent="0">
              <a:buNone/>
            </a:pPr>
            <a:r>
              <a:rPr lang="en-US" sz="2500" dirty="0"/>
              <a:t>Adám Brudzewsky demonstrates the various features of </a:t>
            </a:r>
            <a:r>
              <a:rPr lang="en-US" sz="2500" dirty="0" err="1"/>
              <a:t>APLcart</a:t>
            </a:r>
            <a:r>
              <a:rPr lang="en-US" sz="2500" dirty="0"/>
              <a:t>, the largest-ever collection of short APL phrases.</a:t>
            </a:r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Search: BAA webinar schedule 2020</a:t>
            </a:r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3B395-0600-4F7E-9749-D44D9F9709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6DA4-5839-43AE-8229-F0CA3518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Webinar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C492C-6F7A-4D78-A31D-5CA2CAD57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9" y="1216454"/>
            <a:ext cx="5009704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9E2B1-1942-4C21-9071-8EB597C9DB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9F093D-FF34-4963-840E-F7BBDB26E320}"/>
              </a:ext>
            </a:extLst>
          </p:cNvPr>
          <p:cNvCxnSpPr/>
          <p:nvPr/>
        </p:nvCxnSpPr>
        <p:spPr>
          <a:xfrm flipH="1">
            <a:off x="4076945" y="1167594"/>
            <a:ext cx="1852255" cy="90910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9223E2-BBC3-4208-A086-C3D2C4A5A1E7}"/>
              </a:ext>
            </a:extLst>
          </p:cNvPr>
          <p:cNvCxnSpPr>
            <a:cxnSpLocks/>
          </p:cNvCxnSpPr>
          <p:nvPr/>
        </p:nvCxnSpPr>
        <p:spPr>
          <a:xfrm flipH="1">
            <a:off x="3851920" y="2216210"/>
            <a:ext cx="2083983" cy="13006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813CB3-FCA7-4DC3-9EBC-688465DE96CC}"/>
              </a:ext>
            </a:extLst>
          </p:cNvPr>
          <p:cNvSpPr txBox="1"/>
          <p:nvPr/>
        </p:nvSpPr>
        <p:spPr>
          <a:xfrm>
            <a:off x="5935903" y="918580"/>
            <a:ext cx="24315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Food for thought</a:t>
            </a:r>
            <a:endParaRPr lang="en-GB" sz="25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32931-F9F7-4F66-B255-DE2B69C21BA4}"/>
              </a:ext>
            </a:extLst>
          </p:cNvPr>
          <p:cNvSpPr txBox="1"/>
          <p:nvPr/>
        </p:nvSpPr>
        <p:spPr>
          <a:xfrm>
            <a:off x="6002488" y="1938173"/>
            <a:ext cx="18412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Secret sauce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994366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D309-209F-4F0B-A75C-E0ED43F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Dyalog Webinar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07ED-8E66-4C8C-9BC0-67F5ADBD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	Jul 9th	    16:00 BST	</a:t>
            </a:r>
          </a:p>
          <a:p>
            <a:pPr marL="0" indent="0">
              <a:buNone/>
            </a:pPr>
            <a:r>
              <a:rPr lang="en-US" sz="2800" dirty="0"/>
              <a:t>Adám presents </a:t>
            </a:r>
          </a:p>
          <a:p>
            <a:pPr marL="0" indent="0">
              <a:buNone/>
            </a:pPr>
            <a:r>
              <a:rPr lang="en-US" sz="2800" b="1" dirty="0"/>
              <a:t>Language Features of Dyalog version 18.0 in Depth (part 3)</a:t>
            </a:r>
            <a:r>
              <a:rPr lang="en-US" sz="2800" dirty="0"/>
              <a:t> </a:t>
            </a:r>
            <a:endParaRPr lang="en-GB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3B395-0600-4F7E-9749-D44D9F9709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2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9427-8B67-4AA7-A256-42B4CFC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Notation as a Tool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8546-D122-4C6B-8B9D-3BD9446E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66" y="1200151"/>
            <a:ext cx="803023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Iverson, K.E., 2007.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In ACM Turing award lectures (p. 1979).</a:t>
            </a:r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7E1D-ACAD-44EC-A351-D77E7B843F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8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9427-8B67-4AA7-A256-42B4CFC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Notation as a Tool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8546-D122-4C6B-8B9D-3BD9446E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634" y="1200151"/>
            <a:ext cx="7400165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Ease of expressing constructs arising in problems.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Suggestivity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Ability to subordinate detail.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Economy.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Amenability to formal proofs.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7E1D-ACAD-44EC-A351-D77E7B843F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9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9427-8B67-4AA7-A256-42B4CFC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Notation as a Tool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8546-D122-4C6B-8B9D-3BD9446E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00151"/>
            <a:ext cx="807523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Design Patterns vs Anti pattern in APL by Aaron W Hsu at FnConf17</a:t>
            </a:r>
          </a:p>
          <a:p>
            <a:pPr marL="0" indent="0">
              <a:buNone/>
            </a:pPr>
            <a:r>
              <a:rPr lang="en-US" sz="2300" dirty="0"/>
              <a:t>https://www.youtube.com/watch?v=v7Mt0GYHU9A</a:t>
            </a:r>
            <a:endParaRPr lang="en-GB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7E1D-ACAD-44EC-A351-D77E7B843F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9427-8B67-4AA7-A256-42B4CFC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Language as a Tool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8546-D122-4C6B-8B9D-3BD9446E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634" y="1200151"/>
            <a:ext cx="7400165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Suggestivity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Subordination of detail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Economy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7E1D-ACAD-44EC-A351-D77E7B843F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2DC66-5906-4BD3-9D36-D438A9EC06A9}"/>
              </a:ext>
            </a:extLst>
          </p:cNvPr>
          <p:cNvSpPr/>
          <p:nvPr/>
        </p:nvSpPr>
        <p:spPr>
          <a:xfrm>
            <a:off x="116506" y="1806664"/>
            <a:ext cx="5670630" cy="27633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E8B7C-2D06-48A2-9ABF-F4552967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2A4C-1114-40A3-82DA-6497B02D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5463607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hlinkClick r:id="rId2"/>
              </a:rPr>
              <a:t>A Conversation with Arthur Whitney</a:t>
            </a:r>
            <a:r>
              <a:rPr lang="en-US" sz="6400" dirty="0"/>
              <a:t> (ACM 2009)</a:t>
            </a:r>
          </a:p>
          <a:p>
            <a:pPr marL="0" indent="0">
              <a:buNone/>
            </a:pPr>
            <a:r>
              <a:rPr lang="en-US" sz="6400" dirty="0"/>
              <a:t>  Brian </a:t>
            </a:r>
            <a:r>
              <a:rPr lang="en-US" sz="6400" dirty="0" err="1"/>
              <a:t>Cantrill</a:t>
            </a:r>
            <a:r>
              <a:rPr lang="en-US" sz="6400" dirty="0"/>
              <a:t> &amp; Arthur Whitney</a:t>
            </a:r>
          </a:p>
          <a:p>
            <a:pPr marL="0" indent="0">
              <a:buNone/>
            </a:pPr>
            <a:endParaRPr lang="en-US" altLang="ja-JP" sz="6400" dirty="0"/>
          </a:p>
          <a:p>
            <a:pPr marL="0" indent="0">
              <a:buNone/>
            </a:pPr>
            <a:r>
              <a:rPr lang="ja-JP" altLang="en-US" sz="6400" b="1" dirty="0"/>
              <a:t>　</a:t>
            </a:r>
            <a:r>
              <a:rPr lang="en-US" sz="6200" b="1" dirty="0"/>
              <a:t>AW: </a:t>
            </a:r>
            <a:r>
              <a:rPr lang="en-US" sz="6200" dirty="0"/>
              <a:t>… we can remember seven things.</a:t>
            </a:r>
          </a:p>
          <a:p>
            <a:pPr marL="0" indent="0">
              <a:buNone/>
            </a:pPr>
            <a:r>
              <a:rPr lang="ja-JP" altLang="en-US" sz="6200" b="1" dirty="0"/>
              <a:t>　</a:t>
            </a:r>
            <a:endParaRPr lang="en-GB" altLang="ja-JP" sz="6200" b="1" dirty="0"/>
          </a:p>
          <a:p>
            <a:pPr marL="0" indent="0">
              <a:buNone/>
            </a:pPr>
            <a:r>
              <a:rPr lang="ja-JP" altLang="en-US" sz="6200" b="1" dirty="0"/>
              <a:t>　</a:t>
            </a:r>
            <a:r>
              <a:rPr lang="en-US" sz="6200" b="1" dirty="0"/>
              <a:t>BC:</a:t>
            </a:r>
            <a:r>
              <a:rPr lang="en-US" sz="6200" dirty="0"/>
              <a:t> Right. People are able to retain a seven-digit phone number, but it drops off quickly at eight, nine, ten digits.</a:t>
            </a:r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  </a:t>
            </a:r>
            <a:r>
              <a:rPr lang="en-US" sz="6200" b="1" dirty="0"/>
              <a:t>AW:</a:t>
            </a:r>
            <a:r>
              <a:rPr lang="en-US" sz="6200" dirty="0"/>
              <a:t> If you‘re Cantonese, then it’s ten. I have a very good friend, Roger Hui, who implements J. He was born in Hong Kong but grew up in Edmonton as I did. One day I asked him, “Roger, do you do math in English or Cantonese?” He smiled at me and said, “I do it in Cantonese because it‘s faster and it’s completely regular.” </a:t>
            </a:r>
            <a:r>
              <a:rPr lang="ja-JP" altLang="en-US" sz="6200" dirty="0"/>
              <a:t>　</a:t>
            </a:r>
            <a:endParaRPr lang="en-US" sz="6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13F37-0D91-4DFE-A752-6879D91E77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8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14736</TotalTime>
  <Words>1393</Words>
  <Application>Microsoft Office PowerPoint</Application>
  <PresentationFormat>On-screen Show (16:9)</PresentationFormat>
  <Paragraphs>210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Klavika Bold</vt:lpstr>
      <vt:lpstr>Klavika Medium</vt:lpstr>
      <vt:lpstr>APL385 Unicode</vt:lpstr>
      <vt:lpstr>Arial</vt:lpstr>
      <vt:lpstr>Calibri</vt:lpstr>
      <vt:lpstr>Courier New</vt:lpstr>
      <vt:lpstr>Wingdings</vt:lpstr>
      <vt:lpstr>Office Theme</vt:lpstr>
      <vt:lpstr>Thinking in APL: Array-oriented Solutions (Part 1)</vt:lpstr>
      <vt:lpstr>PowerPoint Presentation</vt:lpstr>
      <vt:lpstr>PowerPoint Presentation</vt:lpstr>
      <vt:lpstr>This Webinar</vt:lpstr>
      <vt:lpstr>Notation as a Tool of Thought</vt:lpstr>
      <vt:lpstr>Notation as a Tool of Thought</vt:lpstr>
      <vt:lpstr>Notation as a Tool of Thought</vt:lpstr>
      <vt:lpstr>Language as a Tool of Thought</vt:lpstr>
      <vt:lpstr>Economy</vt:lpstr>
      <vt:lpstr>APL Thinking?</vt:lpstr>
      <vt:lpstr>APL Thinking?</vt:lpstr>
      <vt:lpstr>Pragmatism: Array-oriented Solutions?</vt:lpstr>
      <vt:lpstr>Array as a unit</vt:lpstr>
      <vt:lpstr>Array as a unit</vt:lpstr>
      <vt:lpstr>Array as a unit</vt:lpstr>
      <vt:lpstr>Array as a unit</vt:lpstr>
      <vt:lpstr>Array as a unit</vt:lpstr>
      <vt:lpstr>Array-oriented Solutions </vt:lpstr>
      <vt:lpstr>Knowing and using</vt:lpstr>
      <vt:lpstr>Primitives</vt:lpstr>
      <vt:lpstr>Idioms</vt:lpstr>
      <vt:lpstr>PowerPoint Presentation</vt:lpstr>
      <vt:lpstr>PowerPoint Presentation</vt:lpstr>
      <vt:lpstr>Techniques</vt:lpstr>
      <vt:lpstr>Heuristics</vt:lpstr>
      <vt:lpstr>Heuristics</vt:lpstr>
      <vt:lpstr>Value First</vt:lpstr>
      <vt:lpstr>Value First</vt:lpstr>
      <vt:lpstr>Value First</vt:lpstr>
      <vt:lpstr>Shape First</vt:lpstr>
      <vt:lpstr>Value First</vt:lpstr>
      <vt:lpstr>Shape First</vt:lpstr>
      <vt:lpstr>Shape First</vt:lpstr>
      <vt:lpstr>Language as a Tool of Thought</vt:lpstr>
      <vt:lpstr>Linguistic Determinism</vt:lpstr>
      <vt:lpstr>Linguistic Determinism</vt:lpstr>
      <vt:lpstr>APL Thinking</vt:lpstr>
      <vt:lpstr>Array-oriented Solutions</vt:lpstr>
      <vt:lpstr>Next Week</vt:lpstr>
      <vt:lpstr>Next Dyalog Webinar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189</cp:revision>
  <dcterms:created xsi:type="dcterms:W3CDTF">2016-07-29T08:25:06Z</dcterms:created>
  <dcterms:modified xsi:type="dcterms:W3CDTF">2020-06-26T11:58:05Z</dcterms:modified>
</cp:coreProperties>
</file>