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  <p:sldMasterId id="2147483748" r:id="rId2"/>
  </p:sldMasterIdLst>
  <p:notesMasterIdLst>
    <p:notesMasterId r:id="rId46"/>
  </p:notesMasterIdLst>
  <p:handoutMasterIdLst>
    <p:handoutMasterId r:id="rId47"/>
  </p:handoutMasterIdLst>
  <p:sldIdLst>
    <p:sldId id="331" r:id="rId3"/>
    <p:sldId id="312" r:id="rId4"/>
    <p:sldId id="381" r:id="rId5"/>
    <p:sldId id="387" r:id="rId6"/>
    <p:sldId id="407" r:id="rId7"/>
    <p:sldId id="408" r:id="rId8"/>
    <p:sldId id="410" r:id="rId9"/>
    <p:sldId id="398" r:id="rId10"/>
    <p:sldId id="400" r:id="rId11"/>
    <p:sldId id="399" r:id="rId12"/>
    <p:sldId id="401" r:id="rId13"/>
    <p:sldId id="403" r:id="rId14"/>
    <p:sldId id="402" r:id="rId15"/>
    <p:sldId id="404" r:id="rId16"/>
    <p:sldId id="405" r:id="rId17"/>
    <p:sldId id="406" r:id="rId18"/>
    <p:sldId id="414" r:id="rId19"/>
    <p:sldId id="337" r:id="rId20"/>
    <p:sldId id="338" r:id="rId21"/>
    <p:sldId id="412" r:id="rId22"/>
    <p:sldId id="411" r:id="rId23"/>
    <p:sldId id="413" r:id="rId24"/>
    <p:sldId id="348" r:id="rId25"/>
    <p:sldId id="370" r:id="rId26"/>
    <p:sldId id="377" r:id="rId27"/>
    <p:sldId id="347" r:id="rId28"/>
    <p:sldId id="389" r:id="rId29"/>
    <p:sldId id="371" r:id="rId30"/>
    <p:sldId id="349" r:id="rId31"/>
    <p:sldId id="351" r:id="rId32"/>
    <p:sldId id="350" r:id="rId33"/>
    <p:sldId id="352" r:id="rId34"/>
    <p:sldId id="388" r:id="rId35"/>
    <p:sldId id="379" r:id="rId36"/>
    <p:sldId id="380" r:id="rId37"/>
    <p:sldId id="383" r:id="rId38"/>
    <p:sldId id="384" r:id="rId39"/>
    <p:sldId id="385" r:id="rId40"/>
    <p:sldId id="386" r:id="rId41"/>
    <p:sldId id="390" r:id="rId42"/>
    <p:sldId id="396" r:id="rId43"/>
    <p:sldId id="395" r:id="rId44"/>
    <p:sldId id="397" r:id="rId45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Letter Gothic Std" panose="020B0409020202030304" pitchFamily="49" charset="0"/>
      <p:regular r:id="rId55"/>
      <p:italic r:id="rId56"/>
      <p:boldItalic r:id="rId57"/>
    </p:embeddedFont>
    <p:embeddedFont>
      <p:font typeface="MV Boli" panose="02000500030200090000" pitchFamily="2" charset="0"/>
      <p:regular r:id="rId58"/>
    </p:embeddedFont>
    <p:embeddedFont>
      <p:font typeface="Titillium Web" panose="00000500000000000000" pitchFamily="2" charset="0"/>
      <p:regular r:id="rId59"/>
      <p:bold r:id="rId60"/>
      <p:italic r:id="rId61"/>
      <p:boldItalic r:id="rId62"/>
    </p:embeddedFont>
    <p:embeddedFont>
      <p:font typeface="Titillium Web SemiBold" panose="00000700000000000000" pitchFamily="2" charset="0"/>
      <p:bold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0000FF"/>
    <a:srgbClr val="7C7DCF"/>
    <a:srgbClr val="F58220"/>
    <a:srgbClr val="008000"/>
    <a:srgbClr val="FFFFFF"/>
    <a:srgbClr val="FF9421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3" autoAdjust="0"/>
    <p:restoredTop sz="94662" autoAdjust="0"/>
  </p:normalViewPr>
  <p:slideViewPr>
    <p:cSldViewPr>
      <p:cViewPr>
        <p:scale>
          <a:sx n="100" d="100"/>
          <a:sy n="100" d="100"/>
        </p:scale>
        <p:origin x="1494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23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8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7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9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0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9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1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7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4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1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0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1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7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9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1C61C2-6549-494B-B54D-2E4307A56E48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310352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7A510B-769E-4D3E-A171-40EC3C01E84E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924004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E5AC4D3-29E2-49AF-A910-B7D3C04D752E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1354816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6933C43-527D-4096-AFC9-1DBD98442E41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2235386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72A6AC5-4CD1-4DA1-9AAE-4243377F9ECE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2137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732A52-7EEE-42EC-9F0E-E4ABD27AA48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619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8E26C5F-193E-4A52-B723-4C23E6FEE66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69640675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AEC219F-F624-49D7-8109-D6C7795AACEA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29213075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7332BE-5643-4FD9-A8A7-561215C8D344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3014594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CFC9CA-3C77-448B-9336-069098CC3DB9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092922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2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5315F31-9EF9-443B-A0CF-4B9C6FD3BFC9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67498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500" y="4793647"/>
            <a:ext cx="261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1" r:id="rId7"/>
    <p:sldLayoutId id="2147483762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2A5CC4-E2BA-4522-902D-10D9DA0BAE87}"/>
              </a:ext>
            </a:extLst>
          </p:cNvPr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5BAC784-D4CA-4588-AFB1-A8B0F0C0F457}"/>
              </a:ext>
            </a:extLst>
          </p:cNvPr>
          <p:cNvSpPr txBox="1">
            <a:spLocks/>
          </p:cNvSpPr>
          <p:nvPr userDrawn="1"/>
        </p:nvSpPr>
        <p:spPr>
          <a:xfrm>
            <a:off x="132545" y="4776995"/>
            <a:ext cx="836327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adam@dyalog.com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Language Features of version 18.0 in Depth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 in a series!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24C-FC9D-44E6-8C99-30B8B0FB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Mapping:</a:t>
            </a:r>
            <a:r>
              <a:rPr lang="en-GB" dirty="0">
                <a:latin typeface="APL385 Unicode" panose="020B0709000202000203" pitchFamily="49" charset="0"/>
              </a:rPr>
              <a:t> X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BFAC3FB-F6AD-4F63-8BB3-2AF30D0DB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907785"/>
              </p:ext>
            </p:extLst>
          </p:nvPr>
        </p:nvGraphicFramePr>
        <p:xfrm>
          <a:off x="296526" y="1446213"/>
          <a:ext cx="5486400" cy="3253497"/>
        </p:xfrm>
        <a:graphic>
          <a:graphicData uri="http://schemas.openxmlformats.org/drawingml/2006/table">
            <a:tbl>
              <a:tblPr firstRow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347322563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709953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9412096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4273993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44244087"/>
                    </a:ext>
                  </a:extLst>
                </a:gridCol>
              </a:tblGrid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PL385 Unicode" panose="020B0709000202000203" pitchFamily="49" charset="0"/>
                        </a:rPr>
                        <a:t>1:</a:t>
                      </a:r>
                      <a:r>
                        <a:rPr lang="en-GB" sz="2400" b="1" dirty="0">
                          <a:latin typeface="Titillium Web" panose="00000500000000000000" pitchFamily="2" charset="0"/>
                        </a:rPr>
                        <a:t>Upper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Titillium Web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itillium Web" panose="00000500000000000000" pitchFamily="2" charset="0"/>
                        </a:rPr>
                        <a:t>Origin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Titillium Web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PL385 Unicode" panose="020B0709000202000203" pitchFamily="49" charset="0"/>
                        </a:rPr>
                        <a:t>¯1:</a:t>
                      </a:r>
                      <a:r>
                        <a:rPr lang="en-GB" sz="2400" b="1" dirty="0">
                          <a:latin typeface="Titillium Web" panose="00000500000000000000" pitchFamily="2" charset="0"/>
                        </a:rPr>
                        <a:t>Lower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086265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A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a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546964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B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b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022749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C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c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136707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D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c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659672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E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e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900041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f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836005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⇦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2400" b="0" spc="-200" baseline="0" dirty="0" err="1">
                          <a:latin typeface="Titillium Web" panose="00000500000000000000" pitchFamily="2" charset="0"/>
                        </a:rPr>
                        <a:t>|</a:t>
                      </a:r>
                      <a:r>
                        <a:rPr lang="en-GB" sz="2400" b="0" spc="-2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2400" b="0" spc="-20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⇨</a:t>
                      </a:r>
                      <a:endParaRPr lang="en-GB" sz="2400" b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11659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06090-D456-45AD-BB52-91E42EE18F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8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¯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2F6A451-479A-4B39-9688-D78944C9F408}"/>
              </a:ext>
            </a:extLst>
          </p:cNvPr>
          <p:cNvSpPr/>
          <p:nvPr/>
        </p:nvSpPr>
        <p:spPr>
          <a:xfrm>
            <a:off x="4752020" y="636535"/>
            <a:ext cx="2103120" cy="1371600"/>
          </a:xfrm>
          <a:prstGeom prst="wedgeEllipseCallout">
            <a:avLst>
              <a:gd name="adj1" fmla="val -76437"/>
              <a:gd name="adj2" fmla="val 6177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"Moses" in Greek</a:t>
            </a:r>
          </a:p>
        </p:txBody>
      </p:sp>
    </p:spTree>
    <p:extLst>
      <p:ext uri="{BB962C8B-B14F-4D97-AF65-F5344CB8AC3E}">
        <p14:creationId xmlns:p14="http://schemas.microsoft.com/office/powerpoint/2010/main" val="7813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7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2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24035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 'STRA</a:t>
            </a:r>
            <a:r>
              <a:rPr lang="en-GB" sz="3000" dirty="0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E'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err="1"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 'STRA</a:t>
            </a:r>
            <a:r>
              <a:rPr lang="en-GB" sz="3000" dirty="0">
                <a:solidFill>
                  <a:srgbClr val="494949"/>
                </a:solidFill>
                <a:latin typeface="APL385 Unicode" panose="020B0709000202000203" pitchFamily="49" charset="0"/>
              </a:rPr>
              <a:t>ẞ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E'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STR</a:t>
            </a:r>
            <a:r>
              <a:rPr lang="en-GB" spc="210" dirty="0" err="1">
                <a:latin typeface="APL385 Unicode" panose="020B0709000202000203" pitchFamily="49" charset="0"/>
              </a:rPr>
              <a:t>A</a:t>
            </a:r>
            <a:r>
              <a:rPr lang="en-GB" sz="2100" b="1" spc="210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n-GB" dirty="0">
                <a:latin typeface="APL385 Unicode" panose="020B0709000202000203" pitchFamily="49" charset="0"/>
              </a:rPr>
              <a:t>  STRA</a:t>
            </a:r>
            <a:r>
              <a:rPr lang="en-GB" sz="3000" dirty="0">
                <a:highlight>
                  <a:srgbClr val="FFFF00"/>
                </a:highlight>
                <a:latin typeface="APL385 Unicode" panose="020B0709000202000203" pitchFamily="49" charset="0"/>
              </a:rPr>
              <a:t>ẞ</a:t>
            </a:r>
            <a:r>
              <a:rPr lang="en-GB" dirty="0">
                <a:latin typeface="APL385 Unicode" panose="020B0709000202000203" pitchFamily="49" charset="0"/>
              </a:rPr>
              <a:t>E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STRA</a:t>
            </a:r>
            <a:r>
              <a:rPr lang="en-GB" dirty="0">
                <a:highlight>
                  <a:srgbClr val="FFFF00"/>
                </a:highlight>
                <a:latin typeface="APL385 Unicode" panose="020B0709000202000203" pitchFamily="49" charset="0"/>
              </a:rPr>
              <a:t>SS</a:t>
            </a:r>
            <a:r>
              <a:rPr lang="en-GB" dirty="0">
                <a:latin typeface="APL385 Unicode" panose="020B0709000202000203" pitchFamily="49" charset="0"/>
              </a:rPr>
              <a:t>E  </a:t>
            </a:r>
            <a:r>
              <a:rPr lang="en-GB" dirty="0" err="1">
                <a:latin typeface="APL385 Unicode" panose="020B0709000202000203" pitchFamily="49" charset="0"/>
              </a:rPr>
              <a:t>STRA</a:t>
            </a:r>
            <a:r>
              <a:rPr lang="en-GB" dirty="0" err="1">
                <a:highlight>
                  <a:srgbClr val="FFFF00"/>
                </a:highlight>
                <a:latin typeface="APL385 Unicode" panose="020B0709000202000203" pitchFamily="49" charset="0"/>
              </a:rPr>
              <a:t>SS</a:t>
            </a:r>
            <a:r>
              <a:rPr lang="en-GB" dirty="0" err="1">
                <a:latin typeface="APL385 Unicode" panose="020B0709000202000203" pitchFamily="49" charset="0"/>
              </a:rPr>
              <a:t>E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DC2D5E2-5E88-44E5-8905-05460559A2D9}"/>
              </a:ext>
            </a:extLst>
          </p:cNvPr>
          <p:cNvSpPr/>
          <p:nvPr/>
        </p:nvSpPr>
        <p:spPr>
          <a:xfrm>
            <a:off x="6237184" y="75025"/>
            <a:ext cx="2103120" cy="1371600"/>
          </a:xfrm>
          <a:prstGeom prst="wedgeEllipseCallout">
            <a:avLst>
              <a:gd name="adj1" fmla="val -61604"/>
              <a:gd name="adj2" fmla="val 4859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"Street" in German</a:t>
            </a:r>
          </a:p>
        </p:txBody>
      </p:sp>
    </p:spTree>
    <p:extLst>
      <p:ext uri="{BB962C8B-B14F-4D97-AF65-F5344CB8AC3E}">
        <p14:creationId xmlns:p14="http://schemas.microsoft.com/office/powerpoint/2010/main" val="36827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DF7-CF9C-4B11-863E-A6F2BF5F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ever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8B8E5-5F1A-4B95-99FB-3ED620CE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tabLst>
                <a:tab pos="457200" algn="l"/>
              </a:tabLst>
            </a:pPr>
            <a:r>
              <a:rPr lang="en-GB" dirty="0"/>
              <a:t>All-lowercase to generate URLs or hash-tags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Ο Μωυσής Ζει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latin typeface="APL385 Unicode" panose="020B0709000202000203" pitchFamily="49" charset="0"/>
              </a:rPr>
              <a:t> ⇨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'#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ομωυσήςζει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GB" dirty="0">
              <a:solidFill>
                <a:srgbClr val="494949"/>
              </a:solidFill>
            </a:endParaRPr>
          </a:p>
          <a:p>
            <a:pPr marL="228600" indent="-228600">
              <a:spcBef>
                <a:spcPts val="0"/>
              </a:spcBef>
              <a:tabLst>
                <a:tab pos="457200" algn="l"/>
              </a:tabLst>
            </a:pPr>
            <a:r>
              <a:rPr lang="en-GB" dirty="0"/>
              <a:t>All-caps for display purposes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'Sale'</a:t>
            </a:r>
            <a:r>
              <a:rPr lang="en-GB" dirty="0">
                <a:latin typeface="APL385 Unicode" panose="020B0709000202000203" pitchFamily="49" charset="0"/>
              </a:rPr>
              <a:t> ⇨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'S A L E'</a:t>
            </a:r>
          </a:p>
          <a:p>
            <a:pPr marL="228600" indent="-228600">
              <a:spcBef>
                <a:spcPts val="0"/>
              </a:spcBef>
              <a:tabLst>
                <a:tab pos="457200" algn="l"/>
              </a:tabLst>
            </a:pPr>
            <a:r>
              <a:rPr lang="en-GB" dirty="0"/>
              <a:t>Title-case a heading…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'Would you ever map?'</a:t>
            </a:r>
            <a:r>
              <a:rPr lang="en-GB" dirty="0">
                <a:latin typeface="APL385 Unicode" panose="020B0709000202000203" pitchFamily="49" charset="0"/>
              </a:rPr>
              <a:t> ⇨ 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	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'Would You Ever Map?'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42A45-754C-41E9-8DDD-2FFA5AA4A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3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5515-3CF9-4EAC-9503-667C9E68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49A2-5A6F-438F-A909-0E8C8713D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t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'Would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you ever map?'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*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 ¯1 ¯1 ¯1 ¯1 ¯1 1 ¯1 ¯1 ¯1 1 ¯1 ¯1 ¯1 ¯1 1 ¯1 ¯1 ¯1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*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)⎕C</a:t>
            </a:r>
            <a:r>
              <a:rPr lang="en-GB" dirty="0">
                <a:latin typeface="APL385 Unicode" panose="020B0709000202000203" pitchFamily="49" charset="0"/>
              </a:rPr>
              <a:t> 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DOMAIN ERROR: Invalid left argument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(¯1*0,¯1↓' '≠t)⎕C 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∧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*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)⎕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 err="1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¨</a:t>
            </a:r>
            <a:r>
              <a:rPr lang="en-GB" dirty="0" err="1">
                <a:latin typeface="APL385 Unicode" panose="020B0709000202000203" pitchFamily="49" charset="0"/>
              </a:rPr>
              <a:t>t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Would You Ever Map?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417EA-E2FF-4271-A76D-1072821923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⎕C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≠Y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5B2E84-C326-4D1D-867C-F4172C7C3A71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Compositions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b="1" dirty="0">
                <a:latin typeface="Titillium Web" panose="00000500000000000000" pitchFamily="2" charset="0"/>
              </a:rPr>
              <a:t>We have a few compositions…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  f 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f g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⍵	⇔	  f 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⍺ f 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f g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⍵	⇔	  f ⍺ g ⍵</a:t>
            </a:r>
          </a:p>
        </p:txBody>
      </p:sp>
    </p:spTree>
    <p:extLst>
      <p:ext uri="{BB962C8B-B14F-4D97-AF65-F5344CB8AC3E}">
        <p14:creationId xmlns:p14="http://schemas.microsoft.com/office/powerpoint/2010/main" val="2051850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en-GB" sz="2400" b="1" dirty="0">
                <a:latin typeface="Titillium Web" panose="00000500000000000000" pitchFamily="2" charset="0"/>
              </a:rPr>
              <a:t>We have a few compositions… </a:t>
            </a:r>
            <a:r>
              <a:rPr lang="da-DK" sz="2400" b="1" dirty="0">
                <a:latin typeface="Titillium Web" panose="00000500000000000000" pitchFamily="2" charset="0"/>
              </a:rPr>
              <a:t>but is there a system to these?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  f 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f g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⍵	⇔	  f 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⍺ f 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828800" algn="r"/>
                <a:tab pos="2743200" algn="ctr"/>
                <a:tab pos="36576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f g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⍵	⇔	  f ⍺ g ⍵</a:t>
            </a:r>
          </a:p>
        </p:txBody>
      </p:sp>
    </p:spTree>
    <p:extLst>
      <p:ext uri="{BB962C8B-B14F-4D97-AF65-F5344CB8AC3E}">
        <p14:creationId xmlns:p14="http://schemas.microsoft.com/office/powerpoint/2010/main" val="275124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2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2815750"/>
              </p:ext>
            </p:extLst>
          </p:nvPr>
        </p:nvGraphicFramePr>
        <p:xfrm>
          <a:off x="0" y="6465"/>
          <a:ext cx="5943601" cy="5148910"/>
        </p:xfrm>
        <a:graphic>
          <a:graphicData uri="http://schemas.openxmlformats.org/drawingml/2006/table">
            <a:tbl>
              <a:tblPr firstRow="1" bandRow="1"/>
              <a:tblGrid>
                <a:gridCol w="457201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XgY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XfY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104158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55689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622235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31375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31375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71820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6979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6979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71820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3">
            <a:extLst>
              <a:ext uri="{FF2B5EF4-FFF2-40B4-BE49-F238E27FC236}">
                <a16:creationId xmlns:a16="http://schemas.microsoft.com/office/drawing/2014/main" id="{62EE8929-846B-4867-A9C0-91C9FB95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2"/>
          <a:stretch/>
        </p:blipFill>
        <p:spPr>
          <a:xfrm>
            <a:off x="116505" y="51470"/>
            <a:ext cx="235329" cy="2700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95A3E47-0458-4EBB-BD27-BE78AE719ED8}"/>
              </a:ext>
            </a:extLst>
          </p:cNvPr>
          <p:cNvSpPr txBox="1"/>
          <p:nvPr/>
        </p:nvSpPr>
        <p:spPr>
          <a:xfrm>
            <a:off x="8651049" y="0"/>
            <a:ext cx="49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C260E68-A1C3-4721-BFB2-D3C45167CD2C}" type="slidenum">
              <a:rPr lang="en-GB" sz="1600" smtClean="0">
                <a:solidFill>
                  <a:schemeClr val="accent2">
                    <a:lumMod val="75000"/>
                  </a:schemeClr>
                </a:solidFill>
                <a:latin typeface="Titillium Web" panose="00000500000000000000" pitchFamily="2" charset="0"/>
              </a:rPr>
              <a:pPr algn="ctr"/>
              <a:t>19</a:t>
            </a:fld>
            <a:endParaRPr lang="en-GB" dirty="0">
              <a:solidFill>
                <a:schemeClr val="accent2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65B273-D0A7-4D28-9C74-DEC2C802BA3C}"/>
              </a:ext>
            </a:extLst>
          </p:cNvPr>
          <p:cNvCxnSpPr>
            <a:cxnSpLocks/>
          </p:cNvCxnSpPr>
          <p:nvPr/>
        </p:nvCxnSpPr>
        <p:spPr>
          <a:xfrm>
            <a:off x="0" y="401985"/>
            <a:ext cx="9144000" cy="0"/>
          </a:xfrm>
          <a:prstGeom prst="line">
            <a:avLst/>
          </a:prstGeom>
          <a:ln w="1905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60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7235176"/>
              </p:ext>
            </p:extLst>
          </p:nvPr>
        </p:nvGraphicFramePr>
        <p:xfrm>
          <a:off x="0" y="6465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XgY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XfY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⍨∘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⍨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104158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55689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622235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31375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31375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71820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6979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6979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71820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3">
            <a:extLst>
              <a:ext uri="{FF2B5EF4-FFF2-40B4-BE49-F238E27FC236}">
                <a16:creationId xmlns:a16="http://schemas.microsoft.com/office/drawing/2014/main" id="{62EE8929-846B-4867-A9C0-91C9FB95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2"/>
          <a:stretch/>
        </p:blipFill>
        <p:spPr>
          <a:xfrm>
            <a:off x="116505" y="51470"/>
            <a:ext cx="235329" cy="2700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95A3E47-0458-4EBB-BD27-BE78AE719ED8}"/>
              </a:ext>
            </a:extLst>
          </p:cNvPr>
          <p:cNvSpPr txBox="1"/>
          <p:nvPr/>
        </p:nvSpPr>
        <p:spPr>
          <a:xfrm>
            <a:off x="8651049" y="0"/>
            <a:ext cx="49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C260E68-A1C3-4721-BFB2-D3C45167CD2C}" type="slidenum">
              <a:rPr lang="en-GB" sz="1600" smtClean="0">
                <a:solidFill>
                  <a:schemeClr val="accent2">
                    <a:lumMod val="75000"/>
                  </a:schemeClr>
                </a:solidFill>
                <a:latin typeface="Titillium Web" panose="00000500000000000000" pitchFamily="2" charset="0"/>
              </a:rPr>
              <a:pPr algn="ctr"/>
              <a:t>20</a:t>
            </a:fld>
            <a:endParaRPr lang="en-GB" dirty="0">
              <a:solidFill>
                <a:schemeClr val="accent2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C19DF5-E842-43A7-8D16-8AAA81686F1F}"/>
              </a:ext>
            </a:extLst>
          </p:cNvPr>
          <p:cNvCxnSpPr>
            <a:cxnSpLocks/>
          </p:cNvCxnSpPr>
          <p:nvPr/>
        </p:nvCxnSpPr>
        <p:spPr>
          <a:xfrm>
            <a:off x="0" y="401985"/>
            <a:ext cx="9144000" cy="0"/>
          </a:xfrm>
          <a:prstGeom prst="line">
            <a:avLst/>
          </a:prstGeom>
          <a:ln w="1905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7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9306193"/>
              </p:ext>
            </p:extLst>
          </p:nvPr>
        </p:nvGraphicFramePr>
        <p:xfrm>
          <a:off x="0" y="6465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XgY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831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XfY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X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gY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⍨∘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⍨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104158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55689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622235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31375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31375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71820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6979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697945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4202890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4202890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718200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3">
            <a:extLst>
              <a:ext uri="{FF2B5EF4-FFF2-40B4-BE49-F238E27FC236}">
                <a16:creationId xmlns:a16="http://schemas.microsoft.com/office/drawing/2014/main" id="{62EE8929-846B-4867-A9C0-91C9FB95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2"/>
          <a:stretch/>
        </p:blipFill>
        <p:spPr>
          <a:xfrm>
            <a:off x="116505" y="51470"/>
            <a:ext cx="235329" cy="2700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95A3E47-0458-4EBB-BD27-BE78AE719ED8}"/>
              </a:ext>
            </a:extLst>
          </p:cNvPr>
          <p:cNvSpPr txBox="1"/>
          <p:nvPr/>
        </p:nvSpPr>
        <p:spPr>
          <a:xfrm>
            <a:off x="8651049" y="0"/>
            <a:ext cx="49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C260E68-A1C3-4721-BFB2-D3C45167CD2C}" type="slidenum">
              <a:rPr lang="en-GB" sz="1600" smtClean="0">
                <a:solidFill>
                  <a:schemeClr val="accent2">
                    <a:lumMod val="75000"/>
                  </a:schemeClr>
                </a:solidFill>
                <a:latin typeface="Titillium Web" panose="00000500000000000000" pitchFamily="2" charset="0"/>
              </a:rPr>
              <a:pPr algn="ctr"/>
              <a:t>21</a:t>
            </a:fld>
            <a:endParaRPr lang="en-GB" dirty="0">
              <a:solidFill>
                <a:schemeClr val="accent2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902715-E9BF-47BC-8CBF-AC59F298CF62}"/>
              </a:ext>
            </a:extLst>
          </p:cNvPr>
          <p:cNvCxnSpPr>
            <a:cxnSpLocks/>
          </p:cNvCxnSpPr>
          <p:nvPr/>
        </p:nvCxnSpPr>
        <p:spPr>
          <a:xfrm>
            <a:off x="0" y="401985"/>
            <a:ext cx="9144000" cy="0"/>
          </a:xfrm>
          <a:prstGeom prst="line">
            <a:avLst/>
          </a:prstGeom>
          <a:ln w="1905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7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Over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on your keyboard as APL+Shift+</a:t>
            </a:r>
            <a:r>
              <a:rPr lang="da-DK" sz="3600" b="1" baseline="30000" dirty="0">
                <a:latin typeface="Titillium Web" panose="00000500000000000000" pitchFamily="2" charset="0"/>
              </a:rPr>
              <a:t>O</a:t>
            </a:r>
            <a:r>
              <a:rPr lang="da-DK" sz="3600" baseline="30000" dirty="0"/>
              <a:t>ver (Shift+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○</a:t>
            </a:r>
            <a:r>
              <a:rPr lang="da-DK" sz="3600" baseline="30000" dirty="0"/>
              <a:t>)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</a:p>
        </p:txBody>
      </p:sp>
    </p:spTree>
    <p:extLst>
      <p:ext uri="{BB962C8B-B14F-4D97-AF65-F5344CB8AC3E}">
        <p14:creationId xmlns:p14="http://schemas.microsoft.com/office/powerpoint/2010/main" val="355942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Over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sz="2400" b="1" dirty="0">
                <a:latin typeface="Titillium Web" panose="00000500000000000000" pitchFamily="2" charset="0"/>
              </a:rPr>
              <a:t>) avoids the need to specify </a:t>
            </a:r>
            <a:r>
              <a:rPr lang="en-US" sz="2400" b="1" dirty="0">
                <a:latin typeface="APL385 Unicode" panose="020B0709000202000203" pitchFamily="49" charset="0"/>
              </a:rPr>
              <a:t>g</a:t>
            </a:r>
            <a:r>
              <a:rPr lang="en-US" sz="2400" b="1" dirty="0">
                <a:latin typeface="Titillium Web" panose="00000500000000000000" pitchFamily="2" charset="0"/>
              </a:rPr>
              <a:t> twice </a:t>
            </a:r>
            <a:endParaRPr lang="da-DK" sz="2400" b="1" dirty="0">
              <a:latin typeface="APL385 Unicode" panose="020B0709000202000203" pitchFamily="49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da-DK" sz="2400" dirty="0">
                <a:latin typeface="APL385 Unicode" panose="020B0709000202000203" pitchFamily="49" charset="0"/>
              </a:rPr>
              <a:t>M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←+⌿÷≢ ⋄ (</a:t>
            </a:r>
            <a:r>
              <a:rPr lang="da-DK" sz="2400" dirty="0">
                <a:latin typeface="APL385 Unicode" panose="020B0709000202000203" pitchFamily="49" charset="0"/>
              </a:rPr>
              <a:t>M 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+ (</a:t>
            </a:r>
            <a:r>
              <a:rPr lang="da-DK" sz="2400" dirty="0">
                <a:latin typeface="APL385 Unicode" panose="020B0709000202000203" pitchFamily="49" charset="0"/>
              </a:rPr>
              <a:t>M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)}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((+⌿÷≢)⊣) + ((+⌿÷≢)⊢)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M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⊣) +∘(</a:t>
            </a:r>
            <a:r>
              <a:rPr lang="da-DK" sz="2400" dirty="0">
                <a:latin typeface="APL385 Unicode" panose="020B0709000202000203" pitchFamily="49" charset="0"/>
              </a:rPr>
              <a:t>M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←+⌿÷≢)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2286000" algn="r"/>
                <a:tab pos="3657600" algn="ctr"/>
                <a:tab pos="45720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+⍥(+⌿÷≢)</a:t>
            </a:r>
          </a:p>
        </p:txBody>
      </p:sp>
    </p:spTree>
    <p:extLst>
      <p:ext uri="{BB962C8B-B14F-4D97-AF65-F5344CB8AC3E}">
        <p14:creationId xmlns:p14="http://schemas.microsoft.com/office/powerpoint/2010/main" val="7097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771550"/>
            <a:ext cx="8550949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Over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sz="2400" b="1" dirty="0">
                <a:latin typeface="Titillium Web" panose="00000500000000000000" pitchFamily="2" charset="0"/>
              </a:rPr>
              <a:t>) represents a very common construct </a:t>
            </a:r>
            <a:endParaRPr lang="da-DK" sz="2400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14400" algn="l"/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da-DK" sz="2400" dirty="0"/>
              <a:t>Sum of squares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+⍥(*∘2)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14400" algn="l"/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da-DK" sz="2400" dirty="0"/>
              <a:t>Caseless function application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≡⍥⎕C ⍳⍥⎕C ∊⍥⎕C </a:t>
            </a:r>
            <a:r>
              <a:rPr lang="da-DK" sz="2400" dirty="0"/>
              <a:t>etc.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14400" algn="l"/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da-DK" sz="2400" dirty="0"/>
              <a:t>Anagram?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≡⍥{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[⍋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]~</a:t>
            </a:r>
            <a:r>
              <a:rPr lang="da-DK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14400" algn="l"/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da-DK" sz="2400" dirty="0"/>
              <a:t>Juxtaposition (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{⍺ ⍵}</a:t>
            </a:r>
            <a:r>
              <a:rPr lang="da-DK" sz="2400" dirty="0"/>
              <a:t>)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,⍥⊂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14400" algn="l"/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da-DK" sz="2400" dirty="0"/>
              <a:t>Laminate vectors (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,[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1.5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da-DK" sz="2400" dirty="0"/>
              <a:t>)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,⍥⍪</a:t>
            </a:r>
          </a:p>
        </p:txBody>
      </p:sp>
    </p:spTree>
    <p:extLst>
      <p:ext uri="{BB962C8B-B14F-4D97-AF65-F5344CB8AC3E}">
        <p14:creationId xmlns:p14="http://schemas.microsoft.com/office/powerpoint/2010/main" val="221815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F9D53F0-D44A-4AD3-AA53-023544D5CEBC}"/>
              </a:ext>
            </a:extLst>
          </p:cNvPr>
          <p:cNvSpPr/>
          <p:nvPr/>
        </p:nvSpPr>
        <p:spPr>
          <a:xfrm>
            <a:off x="2726795" y="3156815"/>
            <a:ext cx="900100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932011-7D91-45F4-BCC0-70CC26ACCA8F}"/>
              </a:ext>
            </a:extLst>
          </p:cNvPr>
          <p:cNvSpPr/>
          <p:nvPr/>
        </p:nvSpPr>
        <p:spPr>
          <a:xfrm>
            <a:off x="2726795" y="3921901"/>
            <a:ext cx="900100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Over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sz="2400" b="1" dirty="0">
                <a:latin typeface="Titillium Web" panose="00000500000000000000" pitchFamily="2" charset="0"/>
              </a:rPr>
              <a:t>) is closely related to Beside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sz="2400" b="1" dirty="0">
                <a:latin typeface="Titillium Web" panose="00000500000000000000" pitchFamily="2" charset="0"/>
              </a:rPr>
              <a:t>)</a:t>
            </a: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1600" algn="r"/>
                <a:tab pos="1828800" algn="ctr"/>
                <a:tab pos="22860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      f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g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1600" algn="r"/>
                <a:tab pos="1828800" algn="ctr"/>
                <a:tab pos="22860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da-DK" sz="2400" dirty="0">
                <a:latin typeface="APL385 Unicode" panose="020B0709000202000203" pitchFamily="49" charset="0"/>
              </a:rPr>
              <a:t>g ⍵	⇔	      f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g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1600" algn="r"/>
                <a:tab pos="1828800" algn="ctr"/>
                <a:tab pos="22860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   ⍺  f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g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1600" algn="r"/>
                <a:tab pos="1828800" algn="ctr"/>
                <a:tab pos="22860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da-DK" sz="2400" dirty="0">
                <a:latin typeface="APL385 Unicode" panose="020B0709000202000203" pitchFamily="49" charset="0"/>
              </a:rPr>
              <a:t>g ⍵	⇔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g 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 f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g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FDD804-D0B2-42CB-A3D4-79DFBEA13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00" t="22001" r="50000" b="25500"/>
          <a:stretch/>
        </p:blipFill>
        <p:spPr>
          <a:xfrm flipH="1">
            <a:off x="4876593" y="398810"/>
            <a:ext cx="844593" cy="889046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49E41E8-1748-4E2D-9009-E9B967458186}"/>
              </a:ext>
            </a:extLst>
          </p:cNvPr>
          <p:cNvSpPr/>
          <p:nvPr/>
        </p:nvSpPr>
        <p:spPr>
          <a:xfrm>
            <a:off x="6057165" y="529694"/>
            <a:ext cx="1218088" cy="1067871"/>
          </a:xfrm>
          <a:prstGeom prst="wedgeEllipseCallout">
            <a:avLst>
              <a:gd name="adj1" fmla="val -70501"/>
              <a:gd name="adj2" fmla="val -3791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New name!</a:t>
            </a:r>
          </a:p>
        </p:txBody>
      </p:sp>
    </p:spTree>
    <p:extLst>
      <p:ext uri="{BB962C8B-B14F-4D97-AF65-F5344CB8AC3E}">
        <p14:creationId xmlns:p14="http://schemas.microsoft.com/office/powerpoint/2010/main" val="5524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18F59-5108-4979-ACEA-A7F3B963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Enough, give it to me already!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6561F-6039-4DE6-BF10-35D31A25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PL385 Unicode" panose="020B0709000202000203" pitchFamily="49" charset="0"/>
              </a:rPr>
              <a:t>Over 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 {(</a:t>
            </a:r>
            <a:r>
              <a:rPr lang="en-GB" sz="3600" dirty="0">
                <a:latin typeface="APL385 Unicode" panose="020B0709000202000203" pitchFamily="49" charset="0"/>
              </a:rPr>
              <a:t>⍵⍵ ⍺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3600" dirty="0">
                <a:latin typeface="APL385 Unicode" panose="020B0709000202000203" pitchFamily="49" charset="0"/>
              </a:rPr>
              <a:t>⍺⍺ 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3600" dirty="0">
                <a:latin typeface="APL385 Unicode" panose="020B0709000202000203" pitchFamily="49" charset="0"/>
              </a:rPr>
              <a:t>⍵⍵ ⍵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)}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84D5C-E39E-4D7A-B185-8865A11B77D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81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Atop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shares symbol with Rank</a:t>
            </a:r>
            <a:endParaRPr lang="en-US" sz="3600" dirty="0"/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endParaRPr lang="da-DK" sz="360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1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4233A9-C043-4A7A-94FF-A424820CEC03}"/>
              </a:ext>
            </a:extLst>
          </p:cNvPr>
          <p:cNvSpPr/>
          <p:nvPr/>
        </p:nvSpPr>
        <p:spPr>
          <a:xfrm>
            <a:off x="3536885" y="3156815"/>
            <a:ext cx="900100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5B5378-AA4E-4A28-8390-D6BA2B349221}"/>
              </a:ext>
            </a:extLst>
          </p:cNvPr>
          <p:cNvSpPr/>
          <p:nvPr/>
        </p:nvSpPr>
        <p:spPr>
          <a:xfrm>
            <a:off x="3536885" y="3921901"/>
            <a:ext cx="900100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Atop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sz="2400" b="1" dirty="0">
                <a:latin typeface="Titillium Web" panose="00000500000000000000" pitchFamily="2" charset="0"/>
              </a:rPr>
              <a:t>) is closely related to Beside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sz="2400" b="1" dirty="0">
                <a:latin typeface="Titillium Web" panose="00000500000000000000" pitchFamily="2" charset="0"/>
              </a:rPr>
              <a:t>)</a:t>
            </a: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   f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g ⍵	⇔	   f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g ⍵	⇔	⍺  f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g ⍵	⇔	f  ⍺  g ⍵</a:t>
            </a:r>
          </a:p>
        </p:txBody>
      </p:sp>
    </p:spTree>
    <p:extLst>
      <p:ext uri="{BB962C8B-B14F-4D97-AF65-F5344CB8AC3E}">
        <p14:creationId xmlns:p14="http://schemas.microsoft.com/office/powerpoint/2010/main" val="332639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9BA7060-B953-4892-823E-F822DB2C68DB}"/>
              </a:ext>
            </a:extLst>
          </p:cNvPr>
          <p:cNvSpPr/>
          <p:nvPr/>
        </p:nvSpPr>
        <p:spPr>
          <a:xfrm>
            <a:off x="3536885" y="3156815"/>
            <a:ext cx="900100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90824E-FC57-41F2-BF51-5EFC3CDBB5B3}"/>
              </a:ext>
            </a:extLst>
          </p:cNvPr>
          <p:cNvSpPr/>
          <p:nvPr/>
        </p:nvSpPr>
        <p:spPr>
          <a:xfrm>
            <a:off x="3536885" y="3921901"/>
            <a:ext cx="900100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Wait a minute! — We already have atop (</a:t>
            </a: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( )</a:t>
            </a:r>
            <a:r>
              <a:rPr lang="en-US" sz="2400" b="1" dirty="0">
                <a:latin typeface="Titillium Web" panose="00000500000000000000" pitchFamily="2" charset="0"/>
              </a:rPr>
              <a:t>)</a:t>
            </a: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f g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⍵	⇔	   f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 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g ⍵	⇔	   f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f g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⍵	⇔	f  ⍺  g 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1376363" algn="r"/>
                <a:tab pos="2290763" algn="ctr"/>
                <a:tab pos="3205163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⍺ f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g ⍵	⇔	f  ⍺  g ⍵</a:t>
            </a:r>
          </a:p>
        </p:txBody>
      </p:sp>
    </p:spTree>
    <p:extLst>
      <p:ext uri="{BB962C8B-B14F-4D97-AF65-F5344CB8AC3E}">
        <p14:creationId xmlns:p14="http://schemas.microsoft.com/office/powerpoint/2010/main" val="189393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550"/>
            <a:ext cx="9144000" cy="384704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sz="2400" b="1" dirty="0">
                <a:latin typeface="Titillium Web" panose="00000500000000000000" pitchFamily="2" charset="0"/>
              </a:rPr>
              <a:t> mitigates function/operator duality by forcing function-ness</a:t>
            </a: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886200" algn="r"/>
                <a:tab pos="4572000" algn="ctr"/>
                <a:tab pos="52578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	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   /  /  </a:t>
            </a:r>
            <a:r>
              <a:rPr lang="da-DK" sz="2400" dirty="0">
                <a:solidFill>
                  <a:srgbClr val="002060"/>
                </a:solidFill>
                <a:latin typeface="APL385 Unicode" panose="020B0709000202000203" pitchFamily="49" charset="0"/>
              </a:rPr>
              <a:t>⎕VFI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	⇔	{  (/  /) </a:t>
            </a:r>
            <a:r>
              <a:rPr lang="da-DK" sz="2400" dirty="0">
                <a:solidFill>
                  <a:srgbClr val="002060"/>
                </a:solidFill>
                <a:latin typeface="APL385 Unicode" panose="020B0709000202000203" pitchFamily="49" charset="0"/>
              </a:rPr>
              <a:t>⎕VFI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tabLst>
                <a:tab pos="3886200" algn="r"/>
                <a:tab pos="4572000" algn="ctr"/>
                <a:tab pos="52578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{⊃  /  /  </a:t>
            </a:r>
            <a:r>
              <a:rPr lang="da-DK" sz="2400" dirty="0">
                <a:solidFill>
                  <a:srgbClr val="002060"/>
                </a:solidFill>
                <a:latin typeface="APL385 Unicode" panose="020B0709000202000203" pitchFamily="49" charset="0"/>
              </a:rPr>
              <a:t>⎕VFI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	⇔	{(⊃ /) /  </a:t>
            </a:r>
            <a:r>
              <a:rPr lang="da-DK" sz="2400" dirty="0">
                <a:solidFill>
                  <a:srgbClr val="002060"/>
                </a:solidFill>
                <a:latin typeface="APL385 Unicode" panose="020B0709000202000203" pitchFamily="49" charset="0"/>
              </a:rPr>
              <a:t>⎕VFI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tabLst>
                <a:tab pos="3886200" algn="r"/>
                <a:tab pos="4572000" algn="ctr"/>
                <a:tab pos="52578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{⊃ </a:t>
            </a:r>
            <a:r>
              <a:rPr lang="da-DK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⊢⍤/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/  </a:t>
            </a:r>
            <a:r>
              <a:rPr lang="da-DK" sz="2400" dirty="0">
                <a:solidFill>
                  <a:srgbClr val="002060"/>
                </a:solidFill>
                <a:latin typeface="APL385 Unicode" panose="020B0709000202000203" pitchFamily="49" charset="0"/>
              </a:rPr>
              <a:t>⎕VFI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	⇔	{ ⊃(/  /) </a:t>
            </a:r>
            <a:r>
              <a:rPr lang="da-DK" sz="2400" dirty="0">
                <a:solidFill>
                  <a:srgbClr val="002060"/>
                </a:solidFill>
                <a:latin typeface="APL385 Unicode" panose="020B0709000202000203" pitchFamily="49" charset="0"/>
              </a:rPr>
              <a:t>⎕VFI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r"/>
                <a:tab pos="4343400" algn="ctr"/>
                <a:tab pos="5029200" algn="l"/>
              </a:tabLst>
            </a:pPr>
            <a:endParaRPr lang="da-DK" sz="24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400300" algn="r"/>
                <a:tab pos="2743200" algn="ctr"/>
                <a:tab pos="30861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{(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 / 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 	⇔	{ (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/ 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tabLst>
                <a:tab pos="2400300" algn="r"/>
                <a:tab pos="2743200" algn="ctr"/>
                <a:tab pos="30861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((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&lt;⊢)  /  ⊢)	⇔	{({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 /)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tabLst>
                <a:tab pos="2400300" algn="r"/>
                <a:tab pos="2743200" algn="ctr"/>
                <a:tab pos="30861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	((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&lt;⊢) </a:t>
            </a:r>
            <a:r>
              <a:rPr lang="da-DK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⊢⍤/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⊢)	⇔	{ (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/ 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da-DK" sz="1600" dirty="0">
              <a:solidFill>
                <a:prstClr val="black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… and make the structure of tacit functions clearer</a:t>
            </a: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{(</a:t>
            </a:r>
            <a:r>
              <a:rPr lang="da-DK" sz="2400" dirty="0">
                <a:latin typeface="APL385 Unicode" panose="020B0709000202000203" pitchFamily="49" charset="0"/>
              </a:rPr>
              <a:t>Pea Que ⍺ Are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Ess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Tee You ⍺ Vie ⍵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)}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da-DK" sz="2400" dirty="0">
                <a:latin typeface="APL385 Unicode" panose="020B0709000202000203" pitchFamily="49" charset="0"/>
              </a:rPr>
              <a:t>Pea Que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Are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Ess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da-DK" sz="2400" dirty="0">
                <a:latin typeface="APL385 Unicode" panose="020B0709000202000203" pitchFamily="49" charset="0"/>
              </a:rPr>
              <a:t>Tee You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Vie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Pea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Que Are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Ess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Tee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You Vie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sz="2400" dirty="0">
                <a:latin typeface="APL385 Unicode" panose="020B0709000202000203" pitchFamily="49" charset="0"/>
              </a:rPr>
              <a:t>Pea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Que Are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da-DK" sz="2400" dirty="0">
                <a:latin typeface="APL385 Unicode" panose="020B0709000202000203" pitchFamily="49" charset="0"/>
              </a:rPr>
              <a:t>Ess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Tee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da-DK" sz="2400" dirty="0">
                <a:latin typeface="APL385 Unicode" panose="020B0709000202000203" pitchFamily="49" charset="0"/>
              </a:rPr>
              <a:t>You Vie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da-DK" sz="2400" dirty="0">
                <a:latin typeface="APL385 Unicode" panose="020B0709000202000203" pitchFamily="49" charset="0"/>
              </a:rPr>
              <a:t>Pea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Que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Are Ess Tee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You</a:t>
            </a:r>
            <a:r>
              <a:rPr lang="da-DK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da-DK" sz="2400" dirty="0">
                <a:latin typeface="APL385 Unicode" panose="020B0709000202000203" pitchFamily="49" charset="0"/>
              </a:rPr>
              <a:t>Vie</a:t>
            </a:r>
          </a:p>
        </p:txBody>
      </p:sp>
    </p:spTree>
    <p:extLst>
      <p:ext uri="{BB962C8B-B14F-4D97-AF65-F5344CB8AC3E}">
        <p14:creationId xmlns:p14="http://schemas.microsoft.com/office/powerpoint/2010/main" val="21282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18F59-5108-4979-ACEA-A7F3B963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Enough, give it to me already!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6561F-6039-4DE6-BF10-35D31A25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PL385 Unicode" panose="020B0709000202000203" pitchFamily="49" charset="0"/>
              </a:rPr>
              <a:t>Atop 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 {</a:t>
            </a:r>
            <a:r>
              <a:rPr lang="en-GB" sz="3600" dirty="0">
                <a:latin typeface="APL385 Unicode" panose="020B0709000202000203" pitchFamily="49" charset="0"/>
              </a:rPr>
              <a:t>⍺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←⊢ ⋄ </a:t>
            </a:r>
            <a:r>
              <a:rPr lang="en-GB" sz="3600" dirty="0">
                <a:latin typeface="APL385 Unicode" panose="020B0709000202000203" pitchFamily="49" charset="0"/>
              </a:rPr>
              <a:t>⍺⍺ ⍺ ⍵⍵ ⍵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84D5C-E39E-4D7A-B185-8865A11B77D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21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Unique Mask</a:t>
            </a:r>
            <a:br>
              <a:rPr lang="en-US" sz="3600" b="1" dirty="0">
                <a:latin typeface="Titillium Web" panose="00000500000000000000" pitchFamily="2" charset="0"/>
              </a:rPr>
            </a:br>
            <a:r>
              <a:rPr lang="en-US" sz="3600" baseline="30000" dirty="0"/>
              <a:t>(a.k.a. nub-sieve)</a:t>
            </a:r>
            <a:endParaRPr lang="en-US" sz="3600" dirty="0"/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sz="3600" b="1" dirty="0">
                <a:latin typeface="APL385 Unicode" panose="020B0709000202000203" pitchFamily="49" charset="0"/>
              </a:rPr>
              <a:t>Y</a:t>
            </a:r>
            <a:endParaRPr lang="da-DK" sz="3600" b="1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0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89B6-59B7-4D9E-BDAD-39242836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16555"/>
            <a:ext cx="8363272" cy="37780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latin typeface="APL385 Unicode" panose="020B0709000202000203" pitchFamily="49" charset="0"/>
              </a:rPr>
              <a:t>Misp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1 1 1 0 0 0 0 0 1 0 0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  <a:r>
              <a:rPr lang="en-US" sz="2400" dirty="0">
                <a:latin typeface="APL385 Unicode" panose="020B0709000202000203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↑⍤,⍥⊂  ≠</a:t>
            </a:r>
            <a:r>
              <a:rPr lang="en-US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M </a:t>
            </a:r>
            <a:r>
              <a:rPr lang="en-US" sz="2400" dirty="0" err="1">
                <a:latin typeface="APL385 Unicode" panose="020B0709000202000203" pitchFamily="49" charset="0"/>
              </a:rPr>
              <a:t>i</a:t>
            </a:r>
            <a:r>
              <a:rPr lang="en-US" sz="2400" dirty="0">
                <a:latin typeface="APL385 Unicode" panose="020B0709000202000203" pitchFamily="49" charset="0"/>
              </a:rPr>
              <a:t> s </a:t>
            </a:r>
            <a:r>
              <a:rPr lang="en-US" sz="2400" dirty="0" err="1">
                <a:latin typeface="APL385 Unicode" panose="020B0709000202000203" pitchFamily="49" charset="0"/>
              </a:rPr>
              <a:t>s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latin typeface="APL385 Unicode" panose="020B0709000202000203" pitchFamily="49" charset="0"/>
              </a:rPr>
              <a:t>i</a:t>
            </a:r>
            <a:r>
              <a:rPr lang="en-US" sz="2400" dirty="0">
                <a:latin typeface="APL385 Unicode" panose="020B0709000202000203" pitchFamily="49" charset="0"/>
              </a:rPr>
              <a:t> s </a:t>
            </a:r>
            <a:r>
              <a:rPr lang="en-US" sz="2400" dirty="0" err="1">
                <a:latin typeface="APL385 Unicode" panose="020B0709000202000203" pitchFamily="49" charset="0"/>
              </a:rPr>
              <a:t>s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latin typeface="APL385 Unicode" panose="020B0709000202000203" pitchFamily="49" charset="0"/>
              </a:rPr>
              <a:t>i</a:t>
            </a:r>
            <a:r>
              <a:rPr lang="en-US" sz="2400" dirty="0">
                <a:latin typeface="APL385 Unicode" panose="020B0709000202000203" pitchFamily="49" charset="0"/>
              </a:rPr>
              <a:t> p </a:t>
            </a:r>
            <a:r>
              <a:rPr lang="en-US" sz="2400" dirty="0" err="1">
                <a:latin typeface="APL385 Unicode" panose="020B0709000202000203" pitchFamily="49" charset="0"/>
              </a:rPr>
              <a:t>p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latin typeface="APL385 Unicode" panose="020B0709000202000203" pitchFamily="49" charset="0"/>
              </a:rPr>
              <a:t>i</a:t>
            </a:r>
            <a:endParaRPr lang="en-US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1 1 1 0 0 0 0 0 1 0 0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(≠ 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⊢⍤⌿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⊢)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latin typeface="APL385 Unicode" panose="020B0709000202000203" pitchFamily="49" charset="0"/>
              </a:rPr>
              <a:t>Misp</a:t>
            </a: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06F09-EA39-41E0-88B8-C6611BF4B4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26EE-8102-4763-8AAB-5EE4C0FA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Why, though?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7937-4E32-45A1-B028-B8995E13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743200" algn="ctr"/>
                <a:tab pos="4114800" algn="ctr"/>
                <a:tab pos="54864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Y	</a:t>
            </a:r>
            <a:r>
              <a:rPr lang="en-GB" dirty="0"/>
              <a:t>is to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  <a:tabLst>
                <a:tab pos="2743200" algn="ctr"/>
                <a:tab pos="4114800" algn="ctr"/>
                <a:tab pos="5486400" algn="ctr"/>
              </a:tabLst>
            </a:pPr>
            <a:r>
              <a:rPr lang="en-GB" dirty="0"/>
              <a:t>as</a:t>
            </a:r>
          </a:p>
          <a:p>
            <a:pPr marL="0" indent="0">
              <a:buNone/>
              <a:tabLst>
                <a:tab pos="2743200" algn="ctr"/>
                <a:tab pos="4114800" algn="ctr"/>
                <a:tab pos="54864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GB" dirty="0">
                <a:latin typeface="APL385 Unicode" panose="020B0709000202000203" pitchFamily="49" charset="0"/>
              </a:rPr>
              <a:t>Y	</a:t>
            </a:r>
            <a:r>
              <a:rPr lang="en-GB" dirty="0"/>
              <a:t>is to</a:t>
            </a:r>
            <a:r>
              <a:rPr lang="en-GB" dirty="0">
                <a:latin typeface="APL385 Unicode" panose="020B0709000202000203" pitchFamily="49" charset="0"/>
              </a:rPr>
              <a:t>	Sort 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8E383-6CFB-4F30-87D1-6788BA5A707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06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C2FF-10CD-4DB2-9FD3-36FE1105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GB" dirty="0">
                <a:latin typeface="APL385 Unicode" panose="020B0709000202000203" pitchFamily="49" charset="0"/>
              </a:rPr>
              <a:t>Y </a:t>
            </a:r>
            <a:r>
              <a:rPr lang="en-GB" dirty="0"/>
              <a:t>vs</a:t>
            </a:r>
            <a:r>
              <a:rPr lang="en-GB" dirty="0">
                <a:latin typeface="APL385 Unicode" panose="020B0709000202000203" pitchFamily="49" charset="0"/>
              </a:rPr>
              <a:t> Sort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25A1-F490-4BB4-A321-0570F0B1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Sort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1 1 3 4 5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⍋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2 4 1 3 5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'Moses'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[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2 4 1 3 5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oeMss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208F-8544-4186-AAB6-E4AE943013A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79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C2FF-10CD-4DB2-9FD3-36FE1105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dirty="0">
                <a:latin typeface="APL385 Unicode" panose="020B0709000202000203" pitchFamily="49" charset="0"/>
              </a:rPr>
              <a:t>Y </a:t>
            </a:r>
            <a:r>
              <a:rPr lang="en-GB" dirty="0"/>
              <a:t>vs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25A1-F490-4BB4-A321-0570F0B1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3 1 4 5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≠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1 1 1 0 1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1 1 1 0 1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'Moses'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Moss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208F-8544-4186-AAB6-E4AE943013A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89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D29-139A-4036-89BE-4143183D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E481-D821-4A84-85BE-CA6D8DAE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1 1 1 0 0 0 0 0 1 0 0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~≠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0 0 0 1 1 1 1 1 0 1 1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(~⍤≠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⊢⍤⌿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 ⊢)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APL385 Unicode" panose="020B0709000202000203" pitchFamily="49" charset="0"/>
              </a:rPr>
              <a:t>sissipi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7292D-8079-4C37-A128-6ECC9409ABB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4E9FF-8899-415C-A067-7859ED3CDF24}"/>
              </a:ext>
            </a:extLst>
          </p:cNvPr>
          <p:cNvSpPr txBox="1"/>
          <p:nvPr/>
        </p:nvSpPr>
        <p:spPr>
          <a:xfrm>
            <a:off x="5427095" y="556442"/>
            <a:ext cx="3393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      ∪ 'Mississippi'</a:t>
            </a:r>
          </a:p>
          <a:p>
            <a:r>
              <a:rPr lang="en-GB" sz="2000" dirty="0" err="1">
                <a:solidFill>
                  <a:srgbClr val="FF0000"/>
                </a:solidFill>
                <a:latin typeface="APL385 Unicode" panose="020B0709000202000203" pitchFamily="49" charset="0"/>
              </a:rPr>
              <a:t>Misp</a:t>
            </a:r>
            <a:endParaRPr lang="en-GB" sz="2000" dirty="0">
              <a:solidFill>
                <a:srgbClr val="FF0000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Case Convert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makes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obsolete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87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18F59-5108-4979-ACEA-A7F3B963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Enough, give it to me already!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6561F-6039-4DE6-BF10-35D31A25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sz="3600" dirty="0" err="1">
                <a:latin typeface="APL385 Unicode" panose="020B0709000202000203" pitchFamily="49" charset="0"/>
              </a:rPr>
              <a:t>Umask</a:t>
            </a:r>
            <a:r>
              <a:rPr lang="en-GB" sz="3600" dirty="0">
                <a:latin typeface="APL385 Unicode" panose="020B0709000202000203" pitchFamily="49" charset="0"/>
              </a:rPr>
              <a:t> 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 ⍳⍨ = ⍳∘≢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84D5C-E39E-4D7A-B185-8865A11B77D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79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CAE6E-353A-498F-8877-BF40064223D3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50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2493"/>
            <a:ext cx="4038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APL and Microsoft Excel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Richard Park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 27, 2020</a:t>
            </a:r>
          </a:p>
        </p:txBody>
      </p:sp>
    </p:spTree>
    <p:extLst>
      <p:ext uri="{BB962C8B-B14F-4D97-AF65-F5344CB8AC3E}">
        <p14:creationId xmlns:p14="http://schemas.microsoft.com/office/powerpoint/2010/main" val="67148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what?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Uppercase: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</a:t>
            </a:r>
            <a:r>
              <a:rPr lang="en-GB" dirty="0">
                <a:latin typeface="APL385 Unicode" panose="020B0709000202000203" pitchFamily="49" charset="0"/>
              </a:rPr>
              <a:t>Y	⇨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Lowercase: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GB" dirty="0">
                <a:latin typeface="APL385 Unicode" panose="020B0709000202000203" pitchFamily="49" charset="0"/>
              </a:rPr>
              <a:t>Y	⇨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Lowercase: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⌶)</a:t>
            </a:r>
            <a:r>
              <a:rPr lang="en-GB" dirty="0">
                <a:latin typeface="APL385 Unicode" panose="020B0709000202000203" pitchFamily="49" charset="0"/>
              </a:rPr>
              <a:t>Y	⇨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228600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Big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it-IT" dirty="0">
                <a:latin typeface="APL385 Unicode" panose="020B0709000202000203" pitchFamily="49" charset="0"/>
              </a:rPr>
              <a:t>⍺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b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</a:b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    </a:t>
            </a:r>
            <a:r>
              <a:rPr lang="it-IT" dirty="0">
                <a:latin typeface="APL385 Unicode" panose="020B0709000202000203" pitchFamily="49" charset="0"/>
              </a:rPr>
              <a:t> ⍺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 ⎕C </a:t>
            </a:r>
            <a:r>
              <a:rPr lang="it-IT" dirty="0">
                <a:latin typeface="APL385 Unicode" panose="020B0709000202000203" pitchFamily="49" charset="0"/>
              </a:rPr>
              <a:t>⍵</a:t>
            </a:r>
            <a:br>
              <a:rPr lang="it-IT" dirty="0">
                <a:latin typeface="APL385 Unicode" panose="020B0709000202000203" pitchFamily="49" charset="0"/>
              </a:rPr>
            </a:b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     ⎕C </a:t>
            </a:r>
            <a:r>
              <a:rPr lang="it-IT" dirty="0">
                <a:latin typeface="APL385 Unicode" panose="020B0709000202000203" pitchFamily="49" charset="0"/>
              </a:rPr>
              <a:t>⍵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ED00-203A-49BA-80F2-1A9C8660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without 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8783-A0F3-4333-853B-400B29A6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819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DOMAIN ERROR: Invalid right argument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819⌶'Hi'#(3J14 'PI')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   ∧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hi  #  3J14  pi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5EEA2-8BE5-41B9-BA5E-1EDCDCA77C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ED00-203A-49BA-80F2-1A9C8660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without 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8783-A0F3-4333-853B-400B29A6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+ 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Hi  #  3J¯14  PI  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'Hi'</a:t>
            </a:r>
            <a:r>
              <a:rPr lang="it-IT" dirty="0">
                <a:latin typeface="APL385 Unicode" panose="020B0709000202000203" pitchFamily="49" charset="0"/>
              </a:rPr>
              <a:t>#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it-IT" dirty="0">
                <a:solidFill>
                  <a:srgbClr val="494949"/>
                </a:solidFill>
                <a:latin typeface="APL385 Unicode" panose="020B0709000202000203" pitchFamily="49" charset="0"/>
              </a:rPr>
              <a:t>3J14 'PI'</a:t>
            </a:r>
            <a:r>
              <a:rPr lang="it-IT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it-IT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it-IT" dirty="0">
                <a:latin typeface="APL385 Unicode" panose="020B0709000202000203" pitchFamily="49" charset="0"/>
              </a:rPr>
              <a:t> hello  #  3J14  pi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5EEA2-8BE5-41B9-BA5E-1EDCDCA77C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4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B5405D-69DE-4656-B99D-F7505686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636535"/>
            <a:ext cx="8363272" cy="594066"/>
          </a:xfrm>
        </p:spPr>
        <p:txBody>
          <a:bodyPr/>
          <a:lstStyle/>
          <a:p>
            <a:pPr algn="ctr"/>
            <a:r>
              <a:rPr lang="en-GB" dirty="0"/>
              <a:t>Case Convert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B3CCA-3B5D-4C19-B234-632B4FC85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Monadic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/>
              <a:t>: Case </a:t>
            </a:r>
            <a:r>
              <a:rPr lang="en-GB" b="1" dirty="0">
                <a:latin typeface="Titillium Web" panose="00000500000000000000" pitchFamily="2" charset="0"/>
              </a:rPr>
              <a:t>Fold</a:t>
            </a:r>
          </a:p>
          <a:p>
            <a:pPr marL="0" indent="0" algn="ctr">
              <a:buNone/>
            </a:pPr>
            <a:r>
              <a:rPr lang="en-GB" dirty="0"/>
              <a:t>normalisation</a:t>
            </a:r>
            <a:br>
              <a:rPr lang="en-GB" dirty="0"/>
            </a:br>
            <a:r>
              <a:rPr lang="en-GB" dirty="0"/>
              <a:t>for machine comparison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82A944-20D5-455F-B442-29292E94DC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Dyadic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/>
              <a:t>: Case </a:t>
            </a:r>
            <a:r>
              <a:rPr lang="en-GB" b="1" dirty="0">
                <a:latin typeface="Titillium Web" panose="00000500000000000000" pitchFamily="2" charset="0"/>
              </a:rPr>
              <a:t>Map</a:t>
            </a:r>
          </a:p>
          <a:p>
            <a:pPr marL="0" indent="0" algn="ctr">
              <a:buNone/>
            </a:pPr>
            <a:r>
              <a:rPr lang="en-GB" dirty="0"/>
              <a:t>display form</a:t>
            </a:r>
            <a:br>
              <a:rPr lang="en-GB" dirty="0"/>
            </a:br>
            <a:r>
              <a:rPr lang="en-GB" dirty="0"/>
              <a:t>for human readers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33A704-BFA4-4D01-AC47-74829F9862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2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24C-FC9D-44E6-8C99-30B8B0FB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Folding: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6698-3A03-46CE-8C8C-7D26A7B1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06090-D456-45AD-BB52-91E42EE18F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rig UPPER">
            <a:extLst>
              <a:ext uri="{FF2B5EF4-FFF2-40B4-BE49-F238E27FC236}">
                <a16:creationId xmlns:a16="http://schemas.microsoft.com/office/drawing/2014/main" id="{C34282EF-4E9D-4AF7-A6E0-7E53806C2A2A}"/>
              </a:ext>
            </a:extLst>
          </p:cNvPr>
          <p:cNvSpPr/>
          <p:nvPr/>
        </p:nvSpPr>
        <p:spPr>
          <a:xfrm>
            <a:off x="181464" y="1671651"/>
            <a:ext cx="5560666" cy="1371600"/>
          </a:xfrm>
          <a:prstGeom prst="rect">
            <a:avLst/>
          </a:prstGeom>
          <a:blipFill dpi="0" rotWithShape="1">
            <a:blip r:embed="rId2"/>
            <a:srcRect/>
            <a:tile tx="0" ty="-3810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Letter Gothic Std" panose="020B0409020202030304" pitchFamily="49" charset="0"/>
                <a:cs typeface="Courier New" panose="02070309020205020404" pitchFamily="49" charset="0"/>
              </a:rPr>
              <a:t>907</a:t>
            </a:r>
          </a:p>
          <a:p>
            <a:pPr algn="ctr">
              <a:lnSpc>
                <a:spcPct val="200000"/>
              </a:lnSpc>
            </a:pPr>
            <a:r>
              <a:rPr lang="en-GB" sz="2400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Letter Gothic Std" panose="020B0409020202030304" pitchFamily="49" charset="0"/>
                <a:cs typeface="Courier New" panose="02070309020205020404" pitchFamily="49" charset="0"/>
              </a:rPr>
              <a:t>ABCDEFGHIJKLMNOPQRSTUVWXYZ</a:t>
            </a:r>
          </a:p>
        </p:txBody>
      </p:sp>
      <p:sp>
        <p:nvSpPr>
          <p:cNvPr id="6" name="lower">
            <a:extLst>
              <a:ext uri="{FF2B5EF4-FFF2-40B4-BE49-F238E27FC236}">
                <a16:creationId xmlns:a16="http://schemas.microsoft.com/office/drawing/2014/main" id="{DE2AF5E3-3EA7-4701-92F6-8A281DAED360}"/>
              </a:ext>
            </a:extLst>
          </p:cNvPr>
          <p:cNvSpPr/>
          <p:nvPr/>
        </p:nvSpPr>
        <p:spPr>
          <a:xfrm>
            <a:off x="181464" y="3045355"/>
            <a:ext cx="5560666" cy="1371600"/>
          </a:xfrm>
          <a:prstGeom prst="foldedCorner">
            <a:avLst/>
          </a:prstGeom>
          <a:blipFill dpi="0" rotWithShape="1">
            <a:blip r:embed="rId2"/>
            <a:srcRect/>
            <a:tile tx="0" ty="-140970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GB" sz="2400" dirty="0" err="1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Letter Gothic Std" panose="020B0409020202030304" pitchFamily="49" charset="0"/>
                <a:cs typeface="Courier New" panose="02070309020205020404" pitchFamily="49" charset="0"/>
              </a:rPr>
              <a:t>abcdefghijklmnopqrstuvwxyz</a:t>
            </a:r>
            <a:endParaRPr lang="en-GB" sz="2400" dirty="0">
              <a:solidFill>
                <a:srgbClr val="494949"/>
              </a:solidFill>
              <a:effectLst>
                <a:glow rad="12700">
                  <a:schemeClr val="bg2">
                    <a:lumMod val="50000"/>
                    <a:alpha val="50000"/>
                  </a:schemeClr>
                </a:glow>
              </a:effectLst>
              <a:latin typeface="Letter Gothic Std" panose="020B04090202020303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olded UPPER">
            <a:extLst>
              <a:ext uri="{FF2B5EF4-FFF2-40B4-BE49-F238E27FC236}">
                <a16:creationId xmlns:a16="http://schemas.microsoft.com/office/drawing/2014/main" id="{A5EE3E7D-9FBD-451C-AF36-B8A67CF72370}"/>
              </a:ext>
            </a:extLst>
          </p:cNvPr>
          <p:cNvSpPr/>
          <p:nvPr/>
        </p:nvSpPr>
        <p:spPr>
          <a:xfrm>
            <a:off x="181464" y="3045355"/>
            <a:ext cx="5560666" cy="1371600"/>
          </a:xfrm>
          <a:prstGeom prst="rect">
            <a:avLst/>
          </a:prstGeom>
          <a:blipFill dpi="0" rotWithShape="1">
            <a:blip r:embed="rId2">
              <a:alphaModFix amt="75000"/>
            </a:blip>
            <a:srcRect/>
            <a:tile tx="0" ty="-38100" sx="100000" sy="100000" flip="none" algn="tl"/>
          </a:blipFill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GB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Letter Gothic Std" panose="020B0409020202030304" pitchFamily="49" charset="0"/>
                <a:cs typeface="Courier New" panose="02070309020205020404" pitchFamily="49" charset="0"/>
              </a:rPr>
              <a:t>907</a:t>
            </a:r>
          </a:p>
          <a:p>
            <a:pPr lvl="0" algn="ctr">
              <a:lnSpc>
                <a:spcPct val="200000"/>
              </a:lnSpc>
            </a:pPr>
            <a:r>
              <a:rPr lang="en-GB" sz="2400" dirty="0">
                <a:solidFill>
                  <a:srgbClr val="494949"/>
                </a:solidFill>
                <a:effectLst>
                  <a:glow rad="12700">
                    <a:schemeClr val="bg2">
                      <a:lumMod val="50000"/>
                      <a:alpha val="50000"/>
                    </a:schemeClr>
                  </a:glow>
                </a:effectLst>
                <a:latin typeface="Letter Gothic Std" panose="020B0409020202030304" pitchFamily="49" charset="0"/>
                <a:cs typeface="Courier New" panose="02070309020205020404" pitchFamily="49" charset="0"/>
              </a:rPr>
              <a:t>ABCDEFGHIJKLMNOPQRSTUVWXYZ</a:t>
            </a:r>
          </a:p>
        </p:txBody>
      </p:sp>
    </p:spTree>
    <p:extLst>
      <p:ext uri="{BB962C8B-B14F-4D97-AF65-F5344CB8AC3E}">
        <p14:creationId xmlns:p14="http://schemas.microsoft.com/office/powerpoint/2010/main" val="3758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13171</TotalTime>
  <Words>2071</Words>
  <Application>Microsoft Office PowerPoint</Application>
  <PresentationFormat>On-screen Show (16:9)</PresentationFormat>
  <Paragraphs>469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Titillium Web</vt:lpstr>
      <vt:lpstr>Calibri</vt:lpstr>
      <vt:lpstr>Arial</vt:lpstr>
      <vt:lpstr>Wingdings</vt:lpstr>
      <vt:lpstr>Courier New</vt:lpstr>
      <vt:lpstr>MV Boli</vt:lpstr>
      <vt:lpstr>Letter Gothic Std</vt:lpstr>
      <vt:lpstr>Titillium Web SemiBold</vt:lpstr>
      <vt:lpstr>Calibri Light</vt:lpstr>
      <vt:lpstr>APL385 Unicode</vt:lpstr>
      <vt:lpstr>Office Theme</vt:lpstr>
      <vt:lpstr>1_Office Theme</vt:lpstr>
      <vt:lpstr>Language Features of version 18.0 in Depth</vt:lpstr>
      <vt:lpstr>New Improved</vt:lpstr>
      <vt:lpstr>New Improved</vt:lpstr>
      <vt:lpstr>PowerPoint Presentation</vt:lpstr>
      <vt:lpstr>Wait, what?</vt:lpstr>
      <vt:lpstr>Pain without gain?</vt:lpstr>
      <vt:lpstr>Pain without gain?</vt:lpstr>
      <vt:lpstr>Case Convert</vt:lpstr>
      <vt:lpstr>Case Folding: ⎕C Y</vt:lpstr>
      <vt:lpstr>Case Mapping: X ⎕C Y</vt:lpstr>
      <vt:lpstr>Folding vs Mapping</vt:lpstr>
      <vt:lpstr>Folding vs Mapping</vt:lpstr>
      <vt:lpstr>Folding vs Mapping</vt:lpstr>
      <vt:lpstr>Folding vs Mapping</vt:lpstr>
      <vt:lpstr>Would you ever map?</vt:lpstr>
      <vt:lpstr>PowerPoint Presentation</vt:lpstr>
      <vt:lpstr>New Improved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Enough, give it to me already!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Enough, give it to me already!</vt:lpstr>
      <vt:lpstr>PowerPoint Presentation</vt:lpstr>
      <vt:lpstr>PowerPoint Presentation</vt:lpstr>
      <vt:lpstr>Why, though?</vt:lpstr>
      <vt:lpstr>⍋Y vs Sort Y</vt:lpstr>
      <vt:lpstr>≠Y vs ∪Y</vt:lpstr>
      <vt:lpstr>Non-unique</vt:lpstr>
      <vt:lpstr>Enough, give it to me already!</vt:lpstr>
      <vt:lpstr>New Improved</vt:lpstr>
      <vt:lpstr>New Improved</vt:lpstr>
      <vt:lpstr>APL and Microsoft Excel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245</cp:revision>
  <dcterms:created xsi:type="dcterms:W3CDTF">2016-07-29T08:25:06Z</dcterms:created>
  <dcterms:modified xsi:type="dcterms:W3CDTF">2020-05-14T16:12:37Z</dcterms:modified>
</cp:coreProperties>
</file>