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3"/>
  </p:notesMasterIdLst>
  <p:handoutMasterIdLst>
    <p:handoutMasterId r:id="rId84"/>
  </p:handoutMasterIdLst>
  <p:sldIdLst>
    <p:sldId id="262" r:id="rId2"/>
    <p:sldId id="263" r:id="rId3"/>
    <p:sldId id="355" r:id="rId4"/>
    <p:sldId id="266" r:id="rId5"/>
    <p:sldId id="268" r:id="rId6"/>
    <p:sldId id="264" r:id="rId7"/>
    <p:sldId id="356" r:id="rId8"/>
    <p:sldId id="273" r:id="rId9"/>
    <p:sldId id="274" r:id="rId10"/>
    <p:sldId id="275" r:id="rId11"/>
    <p:sldId id="277" r:id="rId12"/>
    <p:sldId id="280" r:id="rId13"/>
    <p:sldId id="278" r:id="rId14"/>
    <p:sldId id="281" r:id="rId15"/>
    <p:sldId id="279" r:id="rId16"/>
    <p:sldId id="283" r:id="rId17"/>
    <p:sldId id="270" r:id="rId18"/>
    <p:sldId id="271" r:id="rId19"/>
    <p:sldId id="284" r:id="rId20"/>
    <p:sldId id="286" r:id="rId21"/>
    <p:sldId id="276" r:id="rId22"/>
    <p:sldId id="315" r:id="rId23"/>
    <p:sldId id="317" r:id="rId24"/>
    <p:sldId id="318" r:id="rId25"/>
    <p:sldId id="289" r:id="rId26"/>
    <p:sldId id="313" r:id="rId27"/>
    <p:sldId id="290" r:id="rId28"/>
    <p:sldId id="319" r:id="rId29"/>
    <p:sldId id="321" r:id="rId30"/>
    <p:sldId id="322" r:id="rId31"/>
    <p:sldId id="360" r:id="rId32"/>
    <p:sldId id="324" r:id="rId33"/>
    <p:sldId id="295" r:id="rId34"/>
    <p:sldId id="361" r:id="rId35"/>
    <p:sldId id="296" r:id="rId36"/>
    <p:sldId id="302" r:id="rId37"/>
    <p:sldId id="303" r:id="rId38"/>
    <p:sldId id="325" r:id="rId39"/>
    <p:sldId id="310" r:id="rId40"/>
    <p:sldId id="326" r:id="rId41"/>
    <p:sldId id="327" r:id="rId42"/>
    <p:sldId id="311" r:id="rId43"/>
    <p:sldId id="328" r:id="rId44"/>
    <p:sldId id="329" r:id="rId45"/>
    <p:sldId id="330" r:id="rId46"/>
    <p:sldId id="333" r:id="rId47"/>
    <p:sldId id="332" r:id="rId48"/>
    <p:sldId id="331" r:id="rId49"/>
    <p:sldId id="298" r:id="rId50"/>
    <p:sldId id="297" r:id="rId51"/>
    <p:sldId id="301" r:id="rId52"/>
    <p:sldId id="334" r:id="rId53"/>
    <p:sldId id="299" r:id="rId54"/>
    <p:sldId id="362" r:id="rId55"/>
    <p:sldId id="269" r:id="rId56"/>
    <p:sldId id="365" r:id="rId57"/>
    <p:sldId id="300" r:id="rId58"/>
    <p:sldId id="335" r:id="rId59"/>
    <p:sldId id="336" r:id="rId60"/>
    <p:sldId id="337" r:id="rId61"/>
    <p:sldId id="366" r:id="rId62"/>
    <p:sldId id="367" r:id="rId63"/>
    <p:sldId id="338" r:id="rId64"/>
    <p:sldId id="339" r:id="rId65"/>
    <p:sldId id="357" r:id="rId66"/>
    <p:sldId id="372" r:id="rId67"/>
    <p:sldId id="373" r:id="rId68"/>
    <p:sldId id="374" r:id="rId69"/>
    <p:sldId id="346" r:id="rId70"/>
    <p:sldId id="358" r:id="rId71"/>
    <p:sldId id="307" r:id="rId72"/>
    <p:sldId id="375" r:id="rId73"/>
    <p:sldId id="352" r:id="rId74"/>
    <p:sldId id="354" r:id="rId75"/>
    <p:sldId id="371" r:id="rId76"/>
    <p:sldId id="349" r:id="rId77"/>
    <p:sldId id="350" r:id="rId78"/>
    <p:sldId id="376" r:id="rId79"/>
    <p:sldId id="369" r:id="rId80"/>
    <p:sldId id="370" r:id="rId81"/>
    <p:sldId id="265" r:id="rId8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421"/>
    <a:srgbClr val="7C7DCF"/>
    <a:srgbClr val="EFEFBE"/>
    <a:srgbClr val="F6F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410" autoAdjust="0"/>
  </p:normalViewPr>
  <p:slideViewPr>
    <p:cSldViewPr>
      <p:cViewPr>
        <p:scale>
          <a:sx n="100" d="100"/>
          <a:sy n="100" d="100"/>
        </p:scale>
        <p:origin x="58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30" y="-8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AEF8A-5BB8-41C8-B8C2-160617C17EF4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0660A-27FD-4528-AE7F-EC6080404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1098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769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564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7730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78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539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86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473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466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625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033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287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0105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108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83518"/>
            <a:ext cx="8363272" cy="504056"/>
          </a:xfrm>
        </p:spPr>
        <p:txBody>
          <a:bodyPr>
            <a:noAutofit/>
          </a:bodyPr>
          <a:lstStyle>
            <a:lvl1pPr algn="ctr">
              <a:defRPr sz="3600">
                <a:solidFill>
                  <a:srgbClr val="FF9421"/>
                </a:solidFill>
                <a:latin typeface="Klavika Bold" panose="02000803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1026" name="Picture 2" descr="C:\Users\fiona\Desktop\Comput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707654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1059583"/>
            <a:ext cx="8280400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rgbClr val="FF9421"/>
                </a:solidFill>
                <a:latin typeface="Klavika Medium" panose="02000603000000000000" pitchFamily="2" charset="0"/>
              </a:defRPr>
            </a:lvl1pPr>
          </a:lstStyle>
          <a:p>
            <a:pPr lvl="0"/>
            <a:r>
              <a:rPr lang="en-US" dirty="0"/>
              <a:t>Presenter (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yyyy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676456" y="51470"/>
            <a:ext cx="360040" cy="288032"/>
          </a:xfrm>
          <a:prstGeom prst="rect">
            <a:avLst/>
          </a:prstGeom>
          <a:solidFill>
            <a:srgbClr val="FF9421"/>
          </a:solidFill>
          <a:ln>
            <a:solidFill>
              <a:srgbClr val="FF94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573528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357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600" smtClean="0"/>
              <a:t>‹#›</a:t>
            </a:fld>
            <a:endParaRPr lang="en-GB" sz="1600" dirty="0"/>
          </a:p>
        </p:txBody>
      </p:sp>
      <p:pic>
        <p:nvPicPr>
          <p:cNvPr id="5" name="Picture 2" descr="C:\Users\fiona\Desktop\whiteDyalogLogo-darkshadow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96475"/>
            <a:ext cx="1080120" cy="19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U:\admin\Dyalog Logos Stationery\Webinar\PPT images\footer_text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867005"/>
            <a:ext cx="2421106" cy="1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hyperlink" Target="https://britishaplassociation.org/webinar-schedule-2020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Selecting from Arrays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Richard Park (16/04/2020)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79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be 58">
            <a:extLst>
              <a:ext uri="{FF2B5EF4-FFF2-40B4-BE49-F238E27FC236}">
                <a16:creationId xmlns:a16="http://schemas.microsoft.com/office/drawing/2014/main" id="{38DD12DA-6866-42DA-B0D8-371A962953B2}"/>
              </a:ext>
            </a:extLst>
          </p:cNvPr>
          <p:cNvSpPr/>
          <p:nvPr/>
        </p:nvSpPr>
        <p:spPr>
          <a:xfrm>
            <a:off x="3401870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60" name="Cube 59">
            <a:extLst>
              <a:ext uri="{FF2B5EF4-FFF2-40B4-BE49-F238E27FC236}">
                <a16:creationId xmlns:a16="http://schemas.microsoft.com/office/drawing/2014/main" id="{83313B8C-F937-4E39-BC96-A61365D54B78}"/>
              </a:ext>
            </a:extLst>
          </p:cNvPr>
          <p:cNvSpPr/>
          <p:nvPr/>
        </p:nvSpPr>
        <p:spPr>
          <a:xfrm>
            <a:off x="3806915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61" name="Cube 60">
            <a:extLst>
              <a:ext uri="{FF2B5EF4-FFF2-40B4-BE49-F238E27FC236}">
                <a16:creationId xmlns:a16="http://schemas.microsoft.com/office/drawing/2014/main" id="{3BF5A01C-7979-4409-86E2-BA4A43A7FA6F}"/>
              </a:ext>
            </a:extLst>
          </p:cNvPr>
          <p:cNvSpPr/>
          <p:nvPr/>
        </p:nvSpPr>
        <p:spPr>
          <a:xfrm>
            <a:off x="4218283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45853F9F-5CB9-47EA-9ACC-7896D99A380B}"/>
              </a:ext>
            </a:extLst>
          </p:cNvPr>
          <p:cNvSpPr/>
          <p:nvPr/>
        </p:nvSpPr>
        <p:spPr>
          <a:xfrm>
            <a:off x="3356865" y="342684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E52DA9A4-BB6F-466D-B65B-1E9517234633}"/>
              </a:ext>
            </a:extLst>
          </p:cNvPr>
          <p:cNvSpPr/>
          <p:nvPr/>
        </p:nvSpPr>
        <p:spPr>
          <a:xfrm>
            <a:off x="3761910" y="342684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03E3F399-F0D7-4719-B883-DBEDE915FA17}"/>
              </a:ext>
            </a:extLst>
          </p:cNvPr>
          <p:cNvSpPr/>
          <p:nvPr/>
        </p:nvSpPr>
        <p:spPr>
          <a:xfrm>
            <a:off x="4166955" y="342684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62" name="Cube 61">
            <a:extLst>
              <a:ext uri="{FF2B5EF4-FFF2-40B4-BE49-F238E27FC236}">
                <a16:creationId xmlns:a16="http://schemas.microsoft.com/office/drawing/2014/main" id="{78C72575-4B70-4EE3-A6FB-1F2FB0DE02A3}"/>
              </a:ext>
            </a:extLst>
          </p:cNvPr>
          <p:cNvSpPr/>
          <p:nvPr/>
        </p:nvSpPr>
        <p:spPr>
          <a:xfrm>
            <a:off x="4572000" y="342684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56" name="Cube 55">
            <a:extLst>
              <a:ext uri="{FF2B5EF4-FFF2-40B4-BE49-F238E27FC236}">
                <a16:creationId xmlns:a16="http://schemas.microsoft.com/office/drawing/2014/main" id="{B9215E9D-FD8A-4B8C-A6BB-E6813C789880}"/>
              </a:ext>
            </a:extLst>
          </p:cNvPr>
          <p:cNvSpPr/>
          <p:nvPr/>
        </p:nvSpPr>
        <p:spPr>
          <a:xfrm>
            <a:off x="3401870" y="2602834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57" name="Cube 56">
            <a:extLst>
              <a:ext uri="{FF2B5EF4-FFF2-40B4-BE49-F238E27FC236}">
                <a16:creationId xmlns:a16="http://schemas.microsoft.com/office/drawing/2014/main" id="{D2E7E673-82F9-4269-9F0E-C9377CDF8DAC}"/>
              </a:ext>
            </a:extLst>
          </p:cNvPr>
          <p:cNvSpPr/>
          <p:nvPr/>
        </p:nvSpPr>
        <p:spPr>
          <a:xfrm>
            <a:off x="3806915" y="2602834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58" name="Cube 57">
            <a:extLst>
              <a:ext uri="{FF2B5EF4-FFF2-40B4-BE49-F238E27FC236}">
                <a16:creationId xmlns:a16="http://schemas.microsoft.com/office/drawing/2014/main" id="{BF9D9BF6-8450-4C10-B953-7C906F94E2E1}"/>
              </a:ext>
            </a:extLst>
          </p:cNvPr>
          <p:cNvSpPr/>
          <p:nvPr/>
        </p:nvSpPr>
        <p:spPr>
          <a:xfrm>
            <a:off x="4218283" y="2602834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63" name="Cube 62">
            <a:extLst>
              <a:ext uri="{FF2B5EF4-FFF2-40B4-BE49-F238E27FC236}">
                <a16:creationId xmlns:a16="http://schemas.microsoft.com/office/drawing/2014/main" id="{AF8BF993-3686-4F82-93D2-F54B0BF593F4}"/>
              </a:ext>
            </a:extLst>
          </p:cNvPr>
          <p:cNvSpPr/>
          <p:nvPr/>
        </p:nvSpPr>
        <p:spPr>
          <a:xfrm>
            <a:off x="4617005" y="2602834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64" name="Cube 63">
            <a:extLst>
              <a:ext uri="{FF2B5EF4-FFF2-40B4-BE49-F238E27FC236}">
                <a16:creationId xmlns:a16="http://schemas.microsoft.com/office/drawing/2014/main" id="{204DED1C-CAB4-48EA-A1E5-49CAAB02D697}"/>
              </a:ext>
            </a:extLst>
          </p:cNvPr>
          <p:cNvSpPr/>
          <p:nvPr/>
        </p:nvSpPr>
        <p:spPr>
          <a:xfrm>
            <a:off x="4617005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724F15-14F8-4381-847F-FD172132D1C3}"/>
              </a:ext>
            </a:extLst>
          </p:cNvPr>
          <p:cNvSpPr txBox="1"/>
          <p:nvPr/>
        </p:nvSpPr>
        <p:spPr>
          <a:xfrm>
            <a:off x="5862500" y="735954"/>
            <a:ext cx="255243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dirty="0"/>
              <a:t>3D Array</a:t>
            </a:r>
          </a:p>
          <a:p>
            <a:r>
              <a:rPr lang="en-GB" sz="2500" b="1" dirty="0"/>
              <a:t>Major cell</a:t>
            </a:r>
            <a:r>
              <a:rPr lang="en-GB" sz="2500" dirty="0"/>
              <a:t>: Matrix</a:t>
            </a:r>
          </a:p>
          <a:p>
            <a:r>
              <a:rPr lang="en-GB" sz="2500" b="1" dirty="0"/>
              <a:t>         1-cell</a:t>
            </a:r>
            <a:r>
              <a:rPr lang="en-GB" sz="2500" dirty="0"/>
              <a:t>:</a:t>
            </a:r>
            <a:r>
              <a:rPr lang="en-GB" sz="2500" b="1" dirty="0"/>
              <a:t> </a:t>
            </a:r>
            <a:r>
              <a:rPr lang="en-GB" sz="2500" dirty="0"/>
              <a:t>Vector</a:t>
            </a:r>
          </a:p>
          <a:p>
            <a:r>
              <a:rPr lang="en-GB" sz="2500" b="1" dirty="0"/>
              <a:t>         0-cell: </a:t>
            </a:r>
            <a:r>
              <a:rPr lang="en-GB" sz="2500" dirty="0"/>
              <a:t>Scalar</a:t>
            </a:r>
            <a:endParaRPr lang="en-GB" sz="2500" b="1" dirty="0"/>
          </a:p>
        </p:txBody>
      </p:sp>
      <p:sp>
        <p:nvSpPr>
          <p:cNvPr id="29" name="Cube 28">
            <a:extLst>
              <a:ext uri="{FF2B5EF4-FFF2-40B4-BE49-F238E27FC236}">
                <a16:creationId xmlns:a16="http://schemas.microsoft.com/office/drawing/2014/main" id="{270F234F-7691-4CFD-8375-8E0DAB38C9C2}"/>
              </a:ext>
            </a:extLst>
          </p:cNvPr>
          <p:cNvSpPr/>
          <p:nvPr/>
        </p:nvSpPr>
        <p:spPr>
          <a:xfrm>
            <a:off x="701571" y="347185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0" name="Cube 29">
            <a:extLst>
              <a:ext uri="{FF2B5EF4-FFF2-40B4-BE49-F238E27FC236}">
                <a16:creationId xmlns:a16="http://schemas.microsoft.com/office/drawing/2014/main" id="{607C6F69-8AE4-4A03-A6E2-DCE0D87C6E0E}"/>
              </a:ext>
            </a:extLst>
          </p:cNvPr>
          <p:cNvSpPr/>
          <p:nvPr/>
        </p:nvSpPr>
        <p:spPr>
          <a:xfrm>
            <a:off x="1106616" y="347185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1" name="Cube 30">
            <a:extLst>
              <a:ext uri="{FF2B5EF4-FFF2-40B4-BE49-F238E27FC236}">
                <a16:creationId xmlns:a16="http://schemas.microsoft.com/office/drawing/2014/main" id="{76EF6AD5-8F86-40BD-8475-72BA907073CC}"/>
              </a:ext>
            </a:extLst>
          </p:cNvPr>
          <p:cNvSpPr/>
          <p:nvPr/>
        </p:nvSpPr>
        <p:spPr>
          <a:xfrm>
            <a:off x="1511661" y="347185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47" name="Cube 46">
            <a:extLst>
              <a:ext uri="{FF2B5EF4-FFF2-40B4-BE49-F238E27FC236}">
                <a16:creationId xmlns:a16="http://schemas.microsoft.com/office/drawing/2014/main" id="{037648B0-CBF3-49FA-A801-DE886F0EFC4F}"/>
              </a:ext>
            </a:extLst>
          </p:cNvPr>
          <p:cNvSpPr/>
          <p:nvPr/>
        </p:nvSpPr>
        <p:spPr>
          <a:xfrm>
            <a:off x="1916706" y="347185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41" name="Cube 40">
            <a:extLst>
              <a:ext uri="{FF2B5EF4-FFF2-40B4-BE49-F238E27FC236}">
                <a16:creationId xmlns:a16="http://schemas.microsoft.com/office/drawing/2014/main" id="{404DEFF9-DB17-4907-BC76-064872388F54}"/>
              </a:ext>
            </a:extLst>
          </p:cNvPr>
          <p:cNvSpPr/>
          <p:nvPr/>
        </p:nvSpPr>
        <p:spPr>
          <a:xfrm>
            <a:off x="701570" y="261675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42" name="Cube 41">
            <a:extLst>
              <a:ext uri="{FF2B5EF4-FFF2-40B4-BE49-F238E27FC236}">
                <a16:creationId xmlns:a16="http://schemas.microsoft.com/office/drawing/2014/main" id="{2845AC9E-3CCA-4228-9288-D328622548C3}"/>
              </a:ext>
            </a:extLst>
          </p:cNvPr>
          <p:cNvSpPr/>
          <p:nvPr/>
        </p:nvSpPr>
        <p:spPr>
          <a:xfrm>
            <a:off x="1106615" y="261675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43" name="Cube 42">
            <a:extLst>
              <a:ext uri="{FF2B5EF4-FFF2-40B4-BE49-F238E27FC236}">
                <a16:creationId xmlns:a16="http://schemas.microsoft.com/office/drawing/2014/main" id="{1B65C523-F9C1-4BEF-A97B-69FC468FACFF}"/>
              </a:ext>
            </a:extLst>
          </p:cNvPr>
          <p:cNvSpPr/>
          <p:nvPr/>
        </p:nvSpPr>
        <p:spPr>
          <a:xfrm>
            <a:off x="1511660" y="261675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48" name="Cube 47">
            <a:extLst>
              <a:ext uri="{FF2B5EF4-FFF2-40B4-BE49-F238E27FC236}">
                <a16:creationId xmlns:a16="http://schemas.microsoft.com/office/drawing/2014/main" id="{D9E3F331-2725-4FFE-97FB-D8EE971701A9}"/>
              </a:ext>
            </a:extLst>
          </p:cNvPr>
          <p:cNvSpPr/>
          <p:nvPr/>
        </p:nvSpPr>
        <p:spPr>
          <a:xfrm>
            <a:off x="1916705" y="261675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44" name="Cube 43">
            <a:extLst>
              <a:ext uri="{FF2B5EF4-FFF2-40B4-BE49-F238E27FC236}">
                <a16:creationId xmlns:a16="http://schemas.microsoft.com/office/drawing/2014/main" id="{98B482C0-594C-4358-9865-9D125E0A4398}"/>
              </a:ext>
            </a:extLst>
          </p:cNvPr>
          <p:cNvSpPr/>
          <p:nvPr/>
        </p:nvSpPr>
        <p:spPr>
          <a:xfrm>
            <a:off x="701570" y="178416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5" name="Cube 44">
            <a:extLst>
              <a:ext uri="{FF2B5EF4-FFF2-40B4-BE49-F238E27FC236}">
                <a16:creationId xmlns:a16="http://schemas.microsoft.com/office/drawing/2014/main" id="{47BEFB1B-A064-4B46-900A-A086351EB483}"/>
              </a:ext>
            </a:extLst>
          </p:cNvPr>
          <p:cNvSpPr/>
          <p:nvPr/>
        </p:nvSpPr>
        <p:spPr>
          <a:xfrm>
            <a:off x="1106615" y="178416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6" name="Cube 45">
            <a:extLst>
              <a:ext uri="{FF2B5EF4-FFF2-40B4-BE49-F238E27FC236}">
                <a16:creationId xmlns:a16="http://schemas.microsoft.com/office/drawing/2014/main" id="{386BA2D7-3BEA-4F59-AC9D-0C299E5EB142}"/>
              </a:ext>
            </a:extLst>
          </p:cNvPr>
          <p:cNvSpPr/>
          <p:nvPr/>
        </p:nvSpPr>
        <p:spPr>
          <a:xfrm>
            <a:off x="1511660" y="178416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49" name="Cube 48">
            <a:extLst>
              <a:ext uri="{FF2B5EF4-FFF2-40B4-BE49-F238E27FC236}">
                <a16:creationId xmlns:a16="http://schemas.microsoft.com/office/drawing/2014/main" id="{3BBFF944-8D76-41F8-9E47-2F67D1462934}"/>
              </a:ext>
            </a:extLst>
          </p:cNvPr>
          <p:cNvSpPr/>
          <p:nvPr/>
        </p:nvSpPr>
        <p:spPr>
          <a:xfrm>
            <a:off x="1916705" y="178416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C389CA04-6E88-4459-A929-12B357B80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94" y="324800"/>
            <a:ext cx="8363272" cy="594066"/>
          </a:xfrm>
        </p:spPr>
        <p:txBody>
          <a:bodyPr>
            <a:noAutofit/>
          </a:bodyPr>
          <a:lstStyle/>
          <a:p>
            <a:r>
              <a:rPr lang="en-GB" sz="3000" dirty="0"/>
              <a:t>Cells, subarrays and elements</a:t>
            </a:r>
          </a:p>
        </p:txBody>
      </p:sp>
    </p:spTree>
    <p:extLst>
      <p:ext uri="{BB962C8B-B14F-4D97-AF65-F5344CB8AC3E}">
        <p14:creationId xmlns:p14="http://schemas.microsoft.com/office/powerpoint/2010/main" val="120472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69136E-6 L -0.06892 -0.004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55" y="-2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08642E-6 L -0.06476 -0.0024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2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11111E-6 L -0.06389 -1.11111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4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-0.04427 -1.11111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08642E-6 L -0.04427 -3.08642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69136E-6 L -0.04427 -4.69136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11111E-6 L 0.02552 -1.11111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7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08642E-6 L 0.02552 -0.0024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7" y="-1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69136E-6 L 0.03455 0.0046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21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71605E-6 L -0.03923 -0.0043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2" y="-21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8.64198E-7 L -0.03437 0.0086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43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95062E-6 L -0.03437 -3.95062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8.64198E-7 L 0.04931 8.64198E-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95062E-6 L 0.05434 -3.95062E-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71605E-6 L 0.05434 -0.0043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-21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71605E-6 L 0.02396 -0.0043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8" y="-21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8.64198E-7 L 0.02952 8.64198E-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6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95062E-6 L 0.02899 -3.95062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1" grpId="0" animBg="1"/>
      <p:bldP spid="53" grpId="0" animBg="1"/>
      <p:bldP spid="55" grpId="0" animBg="1"/>
      <p:bldP spid="62" grpId="0" animBg="1"/>
      <p:bldP spid="56" grpId="0" animBg="1"/>
      <p:bldP spid="58" grpId="0" animBg="1"/>
      <p:bldP spid="63" grpId="0" animBg="1"/>
      <p:bldP spid="64" grpId="0" animBg="1"/>
      <p:bldP spid="29" grpId="0" animBg="1"/>
      <p:bldP spid="30" grpId="0" animBg="1"/>
      <p:bldP spid="47" grpId="0" animBg="1"/>
      <p:bldP spid="41" grpId="0" animBg="1"/>
      <p:bldP spid="42" grpId="0" animBg="1"/>
      <p:bldP spid="48" grpId="0" animBg="1"/>
      <p:bldP spid="44" grpId="0" animBg="1"/>
      <p:bldP spid="45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Cube 31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701570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1106615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Cube 33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1511660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70157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110661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151166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701570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1106615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ube 39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1511660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0" name="Cube 49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1916705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191670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1916705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  <a:p>
            <a:r>
              <a:rPr lang="en-US" dirty="0">
                <a:latin typeface="APL385 Unicode" panose="020B0709000202000203" pitchFamily="49" charset="0"/>
              </a:rPr>
              <a:t>      A[1;;]   </a:t>
            </a:r>
          </a:p>
          <a:p>
            <a:r>
              <a:rPr lang="en-US" dirty="0">
                <a:latin typeface="APL385 Unicode" panose="020B0709000202000203" pitchFamily="49" charset="0"/>
              </a:rPr>
              <a:t>ABCD</a:t>
            </a:r>
          </a:p>
          <a:p>
            <a:r>
              <a:rPr lang="en-US" dirty="0">
                <a:latin typeface="APL385 Unicode" panose="020B0709000202000203" pitchFamily="49" charset="0"/>
              </a:rPr>
              <a:t>EFGH</a:t>
            </a:r>
          </a:p>
          <a:p>
            <a:r>
              <a:rPr lang="en-US" dirty="0">
                <a:latin typeface="APL385 Unicode" panose="020B0709000202000203" pitchFamily="49" charset="0"/>
              </a:rPr>
              <a:t>IJKL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07712FE-F313-4DA3-9937-7D42A05DC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3928844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Cube 31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701570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1106615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Cube 33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1511660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70157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110661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151166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701570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1106615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ube 39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1511660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0" name="Cube 49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1916705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191670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1916705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  <a:p>
            <a:r>
              <a:rPr lang="en-US" dirty="0">
                <a:latin typeface="APL385 Unicode" panose="020B0709000202000203" pitchFamily="49" charset="0"/>
              </a:rPr>
              <a:t>    1⌷A</a:t>
            </a:r>
          </a:p>
          <a:p>
            <a:r>
              <a:rPr lang="en-US" dirty="0">
                <a:latin typeface="APL385 Unicode" panose="020B0709000202000203" pitchFamily="49" charset="0"/>
              </a:rPr>
              <a:t>ABCD</a:t>
            </a:r>
          </a:p>
          <a:p>
            <a:r>
              <a:rPr lang="en-US" dirty="0">
                <a:latin typeface="APL385 Unicode" panose="020B0709000202000203" pitchFamily="49" charset="0"/>
              </a:rPr>
              <a:t>EFGH</a:t>
            </a:r>
          </a:p>
          <a:p>
            <a:r>
              <a:rPr lang="en-US" dirty="0">
                <a:latin typeface="APL385 Unicode" panose="020B0709000202000203" pitchFamily="49" charset="0"/>
              </a:rPr>
              <a:t>IJKL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E5AED5D-E61F-4321-8245-006300412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3042632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70157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110661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151166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191670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  <a:p>
            <a:r>
              <a:rPr lang="en-US" dirty="0">
                <a:latin typeface="APL385 Unicode" panose="020B0709000202000203" pitchFamily="49" charset="0"/>
              </a:rPr>
              <a:t>      A[1;2;]</a:t>
            </a:r>
          </a:p>
          <a:p>
            <a:r>
              <a:rPr lang="en-US" dirty="0">
                <a:latin typeface="APL385 Unicode" panose="020B0709000202000203" pitchFamily="49" charset="0"/>
              </a:rPr>
              <a:t>EFGH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BBEE0B1-D07E-4F44-8F0D-34CEB3108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3290717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70157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110661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151166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191670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  <a:p>
            <a:r>
              <a:rPr lang="en-US" dirty="0">
                <a:latin typeface="APL385 Unicode" panose="020B0709000202000203" pitchFamily="49" charset="0"/>
              </a:rPr>
              <a:t>  1 2⌷A</a:t>
            </a:r>
          </a:p>
          <a:p>
            <a:r>
              <a:rPr lang="en-US" dirty="0">
                <a:latin typeface="APL385 Unicode" panose="020B0709000202000203" pitchFamily="49" charset="0"/>
              </a:rPr>
              <a:t>EFGH</a:t>
            </a:r>
          </a:p>
          <a:p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6EBCBDB-9A56-4DBD-852A-45DF6F43A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4057572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151166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  <a:p>
            <a:r>
              <a:rPr lang="en-US" dirty="0">
                <a:latin typeface="APL385 Unicode" panose="020B0709000202000203" pitchFamily="49" charset="0"/>
              </a:rPr>
              <a:t>      A[1;2;3]</a:t>
            </a:r>
          </a:p>
          <a:p>
            <a:r>
              <a:rPr lang="en-US" dirty="0">
                <a:latin typeface="APL385 Unicode" panose="020B0709000202000203" pitchFamily="49" charset="0"/>
              </a:rPr>
              <a:t>G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1E20712-2C92-41DE-83B5-22F0848AE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1045979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151166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  <a:p>
            <a:r>
              <a:rPr lang="en-US" dirty="0">
                <a:latin typeface="APL385 Unicode" panose="020B0709000202000203" pitchFamily="49" charset="0"/>
              </a:rPr>
              <a:t>1 2 3⌷A</a:t>
            </a:r>
          </a:p>
          <a:p>
            <a:r>
              <a:rPr lang="en-US" dirty="0">
                <a:latin typeface="APL385 Unicode" panose="020B0709000202000203" pitchFamily="49" charset="0"/>
              </a:rPr>
              <a:t>G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8B73302-D6BB-4436-8856-09FEE8114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3301829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DB83B-8F20-47E2-92A4-DFFE0D442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Simple indexing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23922-3C98-4FA2-BF0F-EF3491B20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      cat ← 'ABCD'</a:t>
            </a: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      qty ← 1 10 100 1000</a:t>
            </a:r>
          </a:p>
          <a:p>
            <a:pPr marL="0" indent="0">
              <a:buNone/>
              <a:tabLst>
                <a:tab pos="1703388" algn="l"/>
              </a:tabLst>
            </a:pPr>
            <a:endParaRPr lang="en-US" sz="2000" dirty="0">
              <a:latin typeface="APL385 Unicode" panose="020B0709000202000203" pitchFamily="49" charset="0"/>
            </a:endParaRP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      (</a:t>
            </a:r>
            <a:r>
              <a:rPr lang="en-US" sz="2000" dirty="0" err="1">
                <a:latin typeface="APL385 Unicode" panose="020B0709000202000203" pitchFamily="49" charset="0"/>
              </a:rPr>
              <a:t>cat∊'AD</a:t>
            </a:r>
            <a:r>
              <a:rPr lang="en-US" sz="2000" dirty="0">
                <a:latin typeface="APL385 Unicode" panose="020B0709000202000203" pitchFamily="49" charset="0"/>
              </a:rPr>
              <a:t>')⌿qty</a:t>
            </a: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1 1000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FD9E0-80B5-4C34-B01E-FE3B637281E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586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DB83B-8F20-47E2-92A4-DFFE0D442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Simple indexing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23922-3C98-4FA2-BF0F-EF3491B20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      cat ← 'ABCD'</a:t>
            </a: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      qty ← 1 10 100 1000</a:t>
            </a:r>
          </a:p>
          <a:p>
            <a:pPr marL="0" indent="0">
              <a:buNone/>
              <a:tabLst>
                <a:tab pos="1703388" algn="l"/>
              </a:tabLst>
            </a:pPr>
            <a:endParaRPr lang="en-US" sz="2000" dirty="0">
              <a:latin typeface="APL385 Unicode" panose="020B0709000202000203" pitchFamily="49" charset="0"/>
            </a:endParaRP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      qty[⍸</a:t>
            </a:r>
            <a:r>
              <a:rPr lang="en-US" sz="2000" dirty="0" err="1">
                <a:latin typeface="APL385 Unicode" panose="020B0709000202000203" pitchFamily="49" charset="0"/>
              </a:rPr>
              <a:t>cat∊'AD</a:t>
            </a:r>
            <a:r>
              <a:rPr lang="en-US" sz="2000" dirty="0">
                <a:latin typeface="APL385 Unicode" panose="020B0709000202000203" pitchFamily="49" charset="0"/>
              </a:rPr>
              <a:t>']</a:t>
            </a: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1 1000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FD9E0-80B5-4C34-B01E-FE3B637281E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627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be 76">
            <a:extLst>
              <a:ext uri="{FF2B5EF4-FFF2-40B4-BE49-F238E27FC236}">
                <a16:creationId xmlns:a16="http://schemas.microsoft.com/office/drawing/2014/main" id="{1FF76A83-5176-4257-8F63-FE185C4C8472}"/>
              </a:ext>
            </a:extLst>
          </p:cNvPr>
          <p:cNvSpPr/>
          <p:nvPr/>
        </p:nvSpPr>
        <p:spPr>
          <a:xfrm>
            <a:off x="1224467" y="314041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78" name="Cube 77">
            <a:extLst>
              <a:ext uri="{FF2B5EF4-FFF2-40B4-BE49-F238E27FC236}">
                <a16:creationId xmlns:a16="http://schemas.microsoft.com/office/drawing/2014/main" id="{253D81C9-7FBD-49B7-8D25-C5F472730D35}"/>
              </a:ext>
            </a:extLst>
          </p:cNvPr>
          <p:cNvSpPr/>
          <p:nvPr/>
        </p:nvSpPr>
        <p:spPr>
          <a:xfrm>
            <a:off x="1629512" y="314041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79" name="Cube 78">
            <a:extLst>
              <a:ext uri="{FF2B5EF4-FFF2-40B4-BE49-F238E27FC236}">
                <a16:creationId xmlns:a16="http://schemas.microsoft.com/office/drawing/2014/main" id="{FC19CAC4-677E-4EE0-A279-16D150739C2D}"/>
              </a:ext>
            </a:extLst>
          </p:cNvPr>
          <p:cNvSpPr/>
          <p:nvPr/>
        </p:nvSpPr>
        <p:spPr>
          <a:xfrm>
            <a:off x="2034557" y="3140412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ABCAE047-191F-45D6-BA3C-6EBD103829F9}"/>
              </a:ext>
            </a:extLst>
          </p:cNvPr>
          <p:cNvSpPr/>
          <p:nvPr/>
        </p:nvSpPr>
        <p:spPr>
          <a:xfrm>
            <a:off x="1224467" y="273536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81" name="Cube 80">
            <a:extLst>
              <a:ext uri="{FF2B5EF4-FFF2-40B4-BE49-F238E27FC236}">
                <a16:creationId xmlns:a16="http://schemas.microsoft.com/office/drawing/2014/main" id="{85763F90-BC30-470B-8D16-6279A4D81A68}"/>
              </a:ext>
            </a:extLst>
          </p:cNvPr>
          <p:cNvSpPr/>
          <p:nvPr/>
        </p:nvSpPr>
        <p:spPr>
          <a:xfrm>
            <a:off x="1629512" y="273536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14C34A2E-968F-42FC-9C50-43C40041D4EB}"/>
              </a:ext>
            </a:extLst>
          </p:cNvPr>
          <p:cNvSpPr/>
          <p:nvPr/>
        </p:nvSpPr>
        <p:spPr>
          <a:xfrm>
            <a:off x="2040880" y="2735367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83" name="Cube 82">
            <a:extLst>
              <a:ext uri="{FF2B5EF4-FFF2-40B4-BE49-F238E27FC236}">
                <a16:creationId xmlns:a16="http://schemas.microsoft.com/office/drawing/2014/main" id="{E16EE833-9F6F-43CE-A933-4414A8BD2870}"/>
              </a:ext>
            </a:extLst>
          </p:cNvPr>
          <p:cNvSpPr/>
          <p:nvPr/>
        </p:nvSpPr>
        <p:spPr>
          <a:xfrm>
            <a:off x="1224467" y="230782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84" name="Cube 83">
            <a:extLst>
              <a:ext uri="{FF2B5EF4-FFF2-40B4-BE49-F238E27FC236}">
                <a16:creationId xmlns:a16="http://schemas.microsoft.com/office/drawing/2014/main" id="{BD9A0B80-8539-4056-A0FE-FF1480E0F192}"/>
              </a:ext>
            </a:extLst>
          </p:cNvPr>
          <p:cNvSpPr/>
          <p:nvPr/>
        </p:nvSpPr>
        <p:spPr>
          <a:xfrm>
            <a:off x="1629512" y="230782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85" name="Cube 84">
            <a:extLst>
              <a:ext uri="{FF2B5EF4-FFF2-40B4-BE49-F238E27FC236}">
                <a16:creationId xmlns:a16="http://schemas.microsoft.com/office/drawing/2014/main" id="{3C7BFC9A-85C6-45AB-A23D-B1BA9D14D7AF}"/>
              </a:ext>
            </a:extLst>
          </p:cNvPr>
          <p:cNvSpPr/>
          <p:nvPr/>
        </p:nvSpPr>
        <p:spPr>
          <a:xfrm>
            <a:off x="2040880" y="230782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86" name="Cube 85">
            <a:extLst>
              <a:ext uri="{FF2B5EF4-FFF2-40B4-BE49-F238E27FC236}">
                <a16:creationId xmlns:a16="http://schemas.microsoft.com/office/drawing/2014/main" id="{C48C641E-167F-4766-9964-CE4ADED9C521}"/>
              </a:ext>
            </a:extLst>
          </p:cNvPr>
          <p:cNvSpPr/>
          <p:nvPr/>
        </p:nvSpPr>
        <p:spPr>
          <a:xfrm>
            <a:off x="2439602" y="3140412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87" name="Cube 86">
            <a:extLst>
              <a:ext uri="{FF2B5EF4-FFF2-40B4-BE49-F238E27FC236}">
                <a16:creationId xmlns:a16="http://schemas.microsoft.com/office/drawing/2014/main" id="{37FA0B4E-4766-487F-AB8A-CAB7A4279A29}"/>
              </a:ext>
            </a:extLst>
          </p:cNvPr>
          <p:cNvSpPr/>
          <p:nvPr/>
        </p:nvSpPr>
        <p:spPr>
          <a:xfrm>
            <a:off x="2439602" y="2735367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88" name="Cube 87">
            <a:extLst>
              <a:ext uri="{FF2B5EF4-FFF2-40B4-BE49-F238E27FC236}">
                <a16:creationId xmlns:a16="http://schemas.microsoft.com/office/drawing/2014/main" id="{037C7BBE-C88C-4BC4-9DA4-8F5A5409EB45}"/>
              </a:ext>
            </a:extLst>
          </p:cNvPr>
          <p:cNvSpPr/>
          <p:nvPr/>
        </p:nvSpPr>
        <p:spPr>
          <a:xfrm>
            <a:off x="2439602" y="230782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Cube 31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1039111" y="333683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1444156" y="333683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Cube 33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1849201" y="333683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K</a:t>
            </a:r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1039111" y="293179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1444156" y="293179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1849201" y="293179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G</a:t>
            </a:r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1039111" y="250424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1444156" y="250424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ube 39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1849201" y="250424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0" name="Cube 49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2254246" y="333683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2254246" y="293179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2254246" y="250424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720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  <a:p>
            <a:r>
              <a:rPr lang="en-US" dirty="0">
                <a:latin typeface="APL385 Unicode" panose="020B0709000202000203" pitchFamily="49" charset="0"/>
              </a:rPr>
              <a:t>   A[1 2;2 3;3 4]   (1 2)(2 3)(3 4)⌷A  </a:t>
            </a:r>
          </a:p>
          <a:p>
            <a:r>
              <a:rPr lang="en-US" dirty="0">
                <a:latin typeface="APL385 Unicode" panose="020B0709000202000203" pitchFamily="49" charset="0"/>
              </a:rPr>
              <a:t>GH</a:t>
            </a:r>
          </a:p>
          <a:p>
            <a:r>
              <a:rPr lang="en-US" dirty="0">
                <a:latin typeface="APL385 Unicode" panose="020B0709000202000203" pitchFamily="49" charset="0"/>
              </a:rPr>
              <a:t>KL</a:t>
            </a:r>
          </a:p>
          <a:p>
            <a:r>
              <a:rPr lang="en-US" dirty="0">
                <a:latin typeface="APL385 Unicode" panose="020B0709000202000203" pitchFamily="49" charset="0"/>
              </a:rPr>
              <a:t>  </a:t>
            </a:r>
          </a:p>
          <a:p>
            <a:r>
              <a:rPr lang="en-US" dirty="0">
                <a:latin typeface="APL385 Unicode" panose="020B0709000202000203" pitchFamily="49" charset="0"/>
              </a:rPr>
              <a:t>ST</a:t>
            </a:r>
          </a:p>
          <a:p>
            <a:r>
              <a:rPr lang="en-US" dirty="0">
                <a:latin typeface="APL385 Unicode" panose="020B0709000202000203" pitchFamily="49" charset="0"/>
              </a:rPr>
              <a:t>WX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E2F72D48-2791-4A68-BA97-3D8B251C8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169734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C990E-D41D-4EB1-8278-E87BA2EC1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What? Indexing? </a:t>
            </a:r>
            <a:r>
              <a:rPr lang="en-GB" dirty="0" err="1"/>
              <a:t>Pfffft</a:t>
            </a:r>
            <a:r>
              <a:rPr lang="en-GB" dirty="0"/>
              <a:t>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D1B9-5AE0-4B86-80D9-9220280A344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804C4C-3620-4D4E-8480-4BF4849AE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567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DA7EE947-9099-4A81-9224-0C5EDEEB3123}"/>
              </a:ext>
            </a:extLst>
          </p:cNvPr>
          <p:cNvGrpSpPr/>
          <p:nvPr/>
        </p:nvGrpSpPr>
        <p:grpSpPr>
          <a:xfrm>
            <a:off x="1241631" y="2301720"/>
            <a:ext cx="1845204" cy="1462662"/>
            <a:chOff x="3480630" y="2884145"/>
            <a:chExt cx="1845204" cy="1462662"/>
          </a:xfrm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3480630" y="371673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3885675" y="371673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4290720" y="371673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3480630" y="331169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3885675" y="331169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4297043" y="331169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3480630" y="288414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3885675" y="288414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4297043" y="288414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4695765" y="371673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4695765" y="331169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4695765" y="288414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Cube 31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1039111" y="333683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1444156" y="333683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Cube 33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1849201" y="333683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1039111" y="293179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1444156" y="293179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1849201" y="293179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1039111" y="250424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1444156" y="250424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ube 39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1849201" y="250424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0" name="Cube 49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2254246" y="333683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2254246" y="293179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2254246" y="250424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720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  <a:p>
            <a:r>
              <a:rPr lang="it-IT" dirty="0">
                <a:latin typeface="APL385 Unicode" panose="020B0709000202000203" pitchFamily="49" charset="0"/>
              </a:rPr>
              <a:t>   A[1 2;1 3;1 4]   (1 2)(1 3)(1 4)⌷A</a:t>
            </a:r>
          </a:p>
          <a:p>
            <a:r>
              <a:rPr lang="it-IT" dirty="0">
                <a:latin typeface="APL385 Unicode" panose="020B0709000202000203" pitchFamily="49" charset="0"/>
              </a:rPr>
              <a:t>AD</a:t>
            </a:r>
          </a:p>
          <a:p>
            <a:r>
              <a:rPr lang="it-IT" dirty="0">
                <a:latin typeface="APL385 Unicode" panose="020B0709000202000203" pitchFamily="49" charset="0"/>
              </a:rPr>
              <a:t>IL</a:t>
            </a:r>
          </a:p>
          <a:p>
            <a:r>
              <a:rPr lang="it-IT" dirty="0">
                <a:latin typeface="APL385 Unicode" panose="020B0709000202000203" pitchFamily="49" charset="0"/>
              </a:rPr>
              <a:t>  </a:t>
            </a:r>
          </a:p>
          <a:p>
            <a:r>
              <a:rPr lang="it-IT" dirty="0">
                <a:latin typeface="APL385 Unicode" panose="020B0709000202000203" pitchFamily="49" charset="0"/>
              </a:rPr>
              <a:t>MP</a:t>
            </a:r>
          </a:p>
          <a:p>
            <a:r>
              <a:rPr lang="it-IT" dirty="0">
                <a:latin typeface="APL385 Unicode" panose="020B0709000202000203" pitchFamily="49" charset="0"/>
              </a:rPr>
              <a:t>UX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20920350-CA57-40EA-9126-15408DBA8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217097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8B29E4-F0DC-4159-AB3D-36725780345F}"/>
              </a:ext>
            </a:extLst>
          </p:cNvPr>
          <p:cNvSpPr txBox="1"/>
          <p:nvPr/>
        </p:nvSpPr>
        <p:spPr>
          <a:xfrm>
            <a:off x="341530" y="1118521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   A ← 2 3 4⍴⎕A</a:t>
            </a:r>
          </a:p>
          <a:p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r>
              <a:rPr lang="en-GB" dirty="0">
                <a:latin typeface="APL385 Unicode" panose="020B0709000202000203" pitchFamily="49" charset="0"/>
              </a:rPr>
              <a:t>EFGH</a:t>
            </a:r>
          </a:p>
          <a:p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MNOP</a:t>
            </a:r>
          </a:p>
          <a:p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3401870" y="1119390"/>
            <a:ext cx="57421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PL385 Unicode" panose="020B0709000202000203" pitchFamily="49" charset="0"/>
              </a:rPr>
              <a:t>   A[1 2;1 3;1 4]   (1 2)(1 3)(1 4)⌷A</a:t>
            </a:r>
          </a:p>
          <a:p>
            <a:r>
              <a:rPr lang="it-IT" dirty="0">
                <a:latin typeface="APL385 Unicode" panose="020B0709000202000203" pitchFamily="49" charset="0"/>
              </a:rPr>
              <a:t>AD</a:t>
            </a:r>
          </a:p>
          <a:p>
            <a:r>
              <a:rPr lang="it-IT" dirty="0">
                <a:latin typeface="APL385 Unicode" panose="020B0709000202000203" pitchFamily="49" charset="0"/>
              </a:rPr>
              <a:t>IL</a:t>
            </a:r>
          </a:p>
          <a:p>
            <a:r>
              <a:rPr lang="it-IT" dirty="0">
                <a:latin typeface="APL385 Unicode" panose="020B0709000202000203" pitchFamily="49" charset="0"/>
              </a:rPr>
              <a:t>  </a:t>
            </a:r>
          </a:p>
          <a:p>
            <a:r>
              <a:rPr lang="it-IT" dirty="0">
                <a:latin typeface="APL385 Unicode" panose="020B0709000202000203" pitchFamily="49" charset="0"/>
              </a:rPr>
              <a:t>MP</a:t>
            </a:r>
          </a:p>
          <a:p>
            <a:r>
              <a:rPr lang="it-IT" dirty="0">
                <a:latin typeface="APL385 Unicode" panose="020B0709000202000203" pitchFamily="49" charset="0"/>
              </a:rPr>
              <a:t>UX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515858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8B29E4-F0DC-4159-AB3D-36725780345F}"/>
              </a:ext>
            </a:extLst>
          </p:cNvPr>
          <p:cNvSpPr txBox="1"/>
          <p:nvPr/>
        </p:nvSpPr>
        <p:spPr>
          <a:xfrm>
            <a:off x="341530" y="1118521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   A ← 2 3 4⍴⎕A</a:t>
            </a:r>
          </a:p>
          <a:p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ABCD</a:t>
            </a:r>
          </a:p>
          <a:p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EFGH</a:t>
            </a:r>
          </a:p>
          <a:p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IJKL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MNOP</a:t>
            </a:r>
          </a:p>
          <a:p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3401870" y="1119390"/>
            <a:ext cx="57421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PL385 Unicode" panose="020B0709000202000203" pitchFamily="49" charset="0"/>
              </a:rPr>
              <a:t>   A[</a:t>
            </a:r>
            <a:r>
              <a:rPr lang="it-IT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it-IT" dirty="0">
                <a:latin typeface="APL385 Unicode" panose="020B0709000202000203" pitchFamily="49" charset="0"/>
              </a:rPr>
              <a:t> 2;1 3;1 4]   (1 2)(1 3)(1 4)⌷A</a:t>
            </a:r>
          </a:p>
          <a:p>
            <a:r>
              <a:rPr lang="it-IT" dirty="0">
                <a:latin typeface="APL385 Unicode" panose="020B0709000202000203" pitchFamily="49" charset="0"/>
              </a:rPr>
              <a:t>AD</a:t>
            </a:r>
          </a:p>
          <a:p>
            <a:r>
              <a:rPr lang="it-IT" dirty="0">
                <a:latin typeface="APL385 Unicode" panose="020B0709000202000203" pitchFamily="49" charset="0"/>
              </a:rPr>
              <a:t>IL</a:t>
            </a:r>
          </a:p>
          <a:p>
            <a:r>
              <a:rPr lang="it-IT" dirty="0">
                <a:latin typeface="APL385 Unicode" panose="020B0709000202000203" pitchFamily="49" charset="0"/>
              </a:rPr>
              <a:t>  </a:t>
            </a:r>
          </a:p>
          <a:p>
            <a:r>
              <a:rPr lang="it-IT" dirty="0">
                <a:latin typeface="APL385 Unicode" panose="020B0709000202000203" pitchFamily="49" charset="0"/>
              </a:rPr>
              <a:t>MP</a:t>
            </a:r>
          </a:p>
          <a:p>
            <a:r>
              <a:rPr lang="it-IT" dirty="0">
                <a:latin typeface="APL385 Unicode" panose="020B0709000202000203" pitchFamily="49" charset="0"/>
              </a:rPr>
              <a:t>UX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34430712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8B29E4-F0DC-4159-AB3D-36725780345F}"/>
              </a:ext>
            </a:extLst>
          </p:cNvPr>
          <p:cNvSpPr txBox="1"/>
          <p:nvPr/>
        </p:nvSpPr>
        <p:spPr>
          <a:xfrm>
            <a:off x="341530" y="1118521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   A ← 2 3 4⍴⎕A</a:t>
            </a:r>
          </a:p>
          <a:p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r>
              <a:rPr lang="en-GB" dirty="0">
                <a:latin typeface="APL385 Unicode" panose="020B0709000202000203" pitchFamily="49" charset="0"/>
              </a:rPr>
              <a:t>EFGH</a:t>
            </a:r>
          </a:p>
          <a:p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MNOP</a:t>
            </a:r>
          </a:p>
          <a:p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3401870" y="1119390"/>
            <a:ext cx="57421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PL385 Unicode" panose="020B0709000202000203" pitchFamily="49" charset="0"/>
              </a:rPr>
              <a:t>   A[1 </a:t>
            </a:r>
            <a:r>
              <a:rPr lang="it-IT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it-IT" dirty="0">
                <a:latin typeface="APL385 Unicode" panose="020B0709000202000203" pitchFamily="49" charset="0"/>
              </a:rPr>
              <a:t>;1 3;1 4]   (1 2)(1 3)(1 4)⌷A</a:t>
            </a:r>
          </a:p>
          <a:p>
            <a:r>
              <a:rPr lang="it-IT" dirty="0">
                <a:latin typeface="APL385 Unicode" panose="020B0709000202000203" pitchFamily="49" charset="0"/>
              </a:rPr>
              <a:t>AD</a:t>
            </a:r>
          </a:p>
          <a:p>
            <a:r>
              <a:rPr lang="it-IT" dirty="0">
                <a:latin typeface="APL385 Unicode" panose="020B0709000202000203" pitchFamily="49" charset="0"/>
              </a:rPr>
              <a:t>IL</a:t>
            </a:r>
          </a:p>
          <a:p>
            <a:r>
              <a:rPr lang="it-IT" dirty="0">
                <a:latin typeface="APL385 Unicode" panose="020B0709000202000203" pitchFamily="49" charset="0"/>
              </a:rPr>
              <a:t>  </a:t>
            </a:r>
          </a:p>
          <a:p>
            <a:r>
              <a:rPr lang="it-IT" dirty="0">
                <a:latin typeface="APL385 Unicode" panose="020B0709000202000203" pitchFamily="49" charset="0"/>
              </a:rPr>
              <a:t>MP</a:t>
            </a:r>
          </a:p>
          <a:p>
            <a:r>
              <a:rPr lang="it-IT" dirty="0">
                <a:latin typeface="APL385 Unicode" panose="020B0709000202000203" pitchFamily="49" charset="0"/>
              </a:rPr>
              <a:t>UX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15779368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8B29E4-F0DC-4159-AB3D-36725780345F}"/>
              </a:ext>
            </a:extLst>
          </p:cNvPr>
          <p:cNvSpPr txBox="1"/>
          <p:nvPr/>
        </p:nvSpPr>
        <p:spPr>
          <a:xfrm>
            <a:off x="341530" y="1118521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   A ← 2 3 4⍴⎕A</a:t>
            </a:r>
          </a:p>
          <a:p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r>
              <a:rPr lang="en-GB" dirty="0">
                <a:latin typeface="APL385 Unicode" panose="020B0709000202000203" pitchFamily="49" charset="0"/>
              </a:rPr>
              <a:t>EFGH</a:t>
            </a:r>
          </a:p>
          <a:p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MNOP</a:t>
            </a:r>
          </a:p>
          <a:p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3401870" y="1119390"/>
            <a:ext cx="57421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PL385 Unicode" panose="020B0709000202000203" pitchFamily="49" charset="0"/>
              </a:rPr>
              <a:t>   A[1 2;1 3;1 4]   (1 2)(1 3)(1 4)⌷A</a:t>
            </a:r>
          </a:p>
          <a:p>
            <a:r>
              <a:rPr lang="it-IT" dirty="0">
                <a:latin typeface="APL385 Unicode" panose="020B0709000202000203" pitchFamily="49" charset="0"/>
              </a:rPr>
              <a:t>AD</a:t>
            </a:r>
          </a:p>
          <a:p>
            <a:r>
              <a:rPr lang="it-IT" dirty="0">
                <a:latin typeface="APL385 Unicode" panose="020B0709000202000203" pitchFamily="49" charset="0"/>
              </a:rPr>
              <a:t>IL</a:t>
            </a:r>
          </a:p>
          <a:p>
            <a:r>
              <a:rPr lang="it-IT" dirty="0">
                <a:latin typeface="APL385 Unicode" panose="020B0709000202000203" pitchFamily="49" charset="0"/>
              </a:rPr>
              <a:t>  </a:t>
            </a:r>
          </a:p>
          <a:p>
            <a:r>
              <a:rPr lang="it-IT" dirty="0">
                <a:latin typeface="APL385 Unicode" panose="020B0709000202000203" pitchFamily="49" charset="0"/>
              </a:rPr>
              <a:t>MP</a:t>
            </a:r>
          </a:p>
          <a:p>
            <a:r>
              <a:rPr lang="it-IT" dirty="0">
                <a:latin typeface="APL385 Unicode" panose="020B0709000202000203" pitchFamily="49" charset="0"/>
              </a:rPr>
              <a:t>UX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Simple indexing</a:t>
            </a:r>
          </a:p>
        </p:txBody>
      </p:sp>
    </p:spTree>
    <p:extLst>
      <p:ext uri="{BB962C8B-B14F-4D97-AF65-F5344CB8AC3E}">
        <p14:creationId xmlns:p14="http://schemas.microsoft.com/office/powerpoint/2010/main" val="37421692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8B29E4-F0DC-4159-AB3D-36725780345F}"/>
              </a:ext>
            </a:extLst>
          </p:cNvPr>
          <p:cNvSpPr txBox="1"/>
          <p:nvPr/>
        </p:nvSpPr>
        <p:spPr>
          <a:xfrm>
            <a:off x="341530" y="1118521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   A ← 2 3 4⍴⎕A</a:t>
            </a:r>
          </a:p>
          <a:p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r>
              <a:rPr lang="en-GB" dirty="0">
                <a:latin typeface="APL385 Unicode" panose="020B0709000202000203" pitchFamily="49" charset="0"/>
              </a:rPr>
              <a:t>EFGH</a:t>
            </a:r>
          </a:p>
          <a:p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MNOP</a:t>
            </a:r>
          </a:p>
          <a:p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3401870" y="1119390"/>
            <a:ext cx="5742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PL385 Unicode" panose="020B0709000202000203" pitchFamily="49" charset="0"/>
              </a:rPr>
              <a:t>   A[(1 1 1)(2 1 4)(1 3 4)]</a:t>
            </a:r>
          </a:p>
          <a:p>
            <a:r>
              <a:rPr lang="pt-BR" dirty="0">
                <a:latin typeface="APL385 Unicode" panose="020B0709000202000203" pitchFamily="49" charset="0"/>
              </a:rPr>
              <a:t>APL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Choose indexing</a:t>
            </a:r>
          </a:p>
        </p:txBody>
      </p:sp>
    </p:spTree>
    <p:extLst>
      <p:ext uri="{BB962C8B-B14F-4D97-AF65-F5344CB8AC3E}">
        <p14:creationId xmlns:p14="http://schemas.microsoft.com/office/powerpoint/2010/main" val="3799413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8B29E4-F0DC-4159-AB3D-36725780345F}"/>
              </a:ext>
            </a:extLst>
          </p:cNvPr>
          <p:cNvSpPr txBox="1"/>
          <p:nvPr/>
        </p:nvSpPr>
        <p:spPr>
          <a:xfrm>
            <a:off x="341530" y="1118521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   A ← 2 3 4⍴⎕A</a:t>
            </a:r>
          </a:p>
          <a:p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A</a:t>
            </a:r>
            <a:r>
              <a:rPr lang="en-GB" dirty="0">
                <a:latin typeface="APL385 Unicode" panose="020B0709000202000203" pitchFamily="49" charset="0"/>
              </a:rPr>
              <a:t>BCD</a:t>
            </a:r>
          </a:p>
          <a:p>
            <a:r>
              <a:rPr lang="en-GB" dirty="0">
                <a:latin typeface="APL385 Unicode" panose="020B0709000202000203" pitchFamily="49" charset="0"/>
              </a:rPr>
              <a:t>EFGH</a:t>
            </a:r>
          </a:p>
          <a:p>
            <a:r>
              <a:rPr lang="en-GB" dirty="0">
                <a:latin typeface="APL385 Unicode" panose="020B0709000202000203" pitchFamily="49" charset="0"/>
              </a:rPr>
              <a:t>IJK</a:t>
            </a:r>
            <a:r>
              <a:rPr lang="en-GB" dirty="0">
                <a:solidFill>
                  <a:schemeClr val="bg1"/>
                </a:solidFill>
                <a:highlight>
                  <a:srgbClr val="FF0000"/>
                </a:highlight>
                <a:latin typeface="APL385 Unicode" panose="020B0709000202000203" pitchFamily="49" charset="0"/>
              </a:rPr>
              <a:t>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MNO</a:t>
            </a:r>
            <a:r>
              <a:rPr lang="en-GB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P</a:t>
            </a:r>
          </a:p>
          <a:p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3401870" y="1119390"/>
            <a:ext cx="5742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PL385 Unicode" panose="020B0709000202000203" pitchFamily="49" charset="0"/>
              </a:rPr>
              <a:t>   A[(</a:t>
            </a:r>
            <a:r>
              <a:rPr lang="pt-BR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1 1 1</a:t>
            </a:r>
            <a:r>
              <a:rPr lang="pt-BR" dirty="0">
                <a:latin typeface="APL385 Unicode" panose="020B0709000202000203" pitchFamily="49" charset="0"/>
              </a:rPr>
              <a:t>)(</a:t>
            </a:r>
            <a:r>
              <a:rPr lang="pt-BR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2 1 4</a:t>
            </a:r>
            <a:r>
              <a:rPr lang="pt-BR" dirty="0">
                <a:latin typeface="APL385 Unicode" panose="020B0709000202000203" pitchFamily="49" charset="0"/>
              </a:rPr>
              <a:t>)(</a:t>
            </a:r>
            <a:r>
              <a:rPr lang="pt-BR" dirty="0">
                <a:solidFill>
                  <a:schemeClr val="bg1"/>
                </a:solidFill>
                <a:highlight>
                  <a:srgbClr val="FF0000"/>
                </a:highlight>
                <a:latin typeface="APL385 Unicode" panose="020B0709000202000203" pitchFamily="49" charset="0"/>
              </a:rPr>
              <a:t>1 3 4</a:t>
            </a:r>
            <a:r>
              <a:rPr lang="pt-BR" dirty="0">
                <a:latin typeface="APL385 Unicode" panose="020B0709000202000203" pitchFamily="49" charset="0"/>
              </a:rPr>
              <a:t>)]</a:t>
            </a:r>
          </a:p>
          <a:p>
            <a:r>
              <a:rPr lang="pt-BR" dirty="0">
                <a:latin typeface="APL385 Unicode" panose="020B0709000202000203" pitchFamily="49" charset="0"/>
              </a:rPr>
              <a:t>APL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Choose indexing</a:t>
            </a:r>
          </a:p>
        </p:txBody>
      </p:sp>
    </p:spTree>
    <p:extLst>
      <p:ext uri="{BB962C8B-B14F-4D97-AF65-F5344CB8AC3E}">
        <p14:creationId xmlns:p14="http://schemas.microsoft.com/office/powerpoint/2010/main" val="18782450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8B29E4-F0DC-4159-AB3D-36725780345F}"/>
              </a:ext>
            </a:extLst>
          </p:cNvPr>
          <p:cNvSpPr txBox="1"/>
          <p:nvPr/>
        </p:nvSpPr>
        <p:spPr>
          <a:xfrm>
            <a:off x="341530" y="1118521"/>
            <a:ext cx="880247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PL385 Unicode" panose="020B0709000202000203" pitchFamily="49" charset="0"/>
              </a:rPr>
              <a:t>   nest←2 2 2⍴(2 2⍴'DYAL') 1 2 3 (2 2⍴'ABCD') ('AE' 'IO' 'U') 'NT' 4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│DY│1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│AL│ 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│2 │3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│AB│┌──┬──┬─┐│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│CD││AE│IO│U││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  │└──┴──┴─┘│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│NT│4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Reach indexing</a:t>
            </a:r>
          </a:p>
        </p:txBody>
      </p:sp>
    </p:spTree>
    <p:extLst>
      <p:ext uri="{BB962C8B-B14F-4D97-AF65-F5344CB8AC3E}">
        <p14:creationId xmlns:p14="http://schemas.microsoft.com/office/powerpoint/2010/main" val="7578718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2726795" y="1118521"/>
            <a:ext cx="64062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PL385 Unicode" panose="020B0709000202000203" pitchFamily="49" charset="0"/>
              </a:rPr>
              <a:t>      nest[⊂</a:t>
            </a:r>
            <a:r>
              <a:rPr lang="it-IT" dirty="0">
                <a:highlight>
                  <a:srgbClr val="FF9421"/>
                </a:highlight>
                <a:latin typeface="APL385 Unicode" panose="020B0709000202000203" pitchFamily="49" charset="0"/>
              </a:rPr>
              <a:t>2 1 2</a:t>
            </a:r>
            <a:r>
              <a:rPr lang="it-IT" dirty="0">
                <a:latin typeface="APL385 Unicode" panose="020B0709000202000203" pitchFamily="49" charset="0"/>
              </a:rPr>
              <a:t>]</a:t>
            </a:r>
          </a:p>
          <a:p>
            <a:r>
              <a:rPr lang="it-IT" dirty="0">
                <a:latin typeface="APL385 Unicode" panose="020B0709000202000203" pitchFamily="49" charset="0"/>
              </a:rPr>
              <a:t>┌─────────┐</a:t>
            </a:r>
          </a:p>
          <a:p>
            <a:r>
              <a:rPr lang="it-IT" dirty="0">
                <a:latin typeface="APL385 Unicode" panose="020B0709000202000203" pitchFamily="49" charset="0"/>
              </a:rPr>
              <a:t>│┌──┬──┬─┐│</a:t>
            </a:r>
          </a:p>
          <a:p>
            <a:r>
              <a:rPr lang="it-IT" dirty="0">
                <a:latin typeface="APL385 Unicode" panose="020B0709000202000203" pitchFamily="49" charset="0"/>
              </a:rPr>
              <a:t>││AE│IO│U││</a:t>
            </a:r>
          </a:p>
          <a:p>
            <a:r>
              <a:rPr lang="it-IT" dirty="0">
                <a:latin typeface="APL385 Unicode" panose="020B0709000202000203" pitchFamily="49" charset="0"/>
              </a:rPr>
              <a:t>│└──┴──┴─┘│</a:t>
            </a:r>
          </a:p>
          <a:p>
            <a:r>
              <a:rPr lang="it-IT" dirty="0">
                <a:latin typeface="APL385 Unicode" panose="020B0709000202000203" pitchFamily="49" charset="0"/>
              </a:rPr>
              <a:t>└─────────┘ </a:t>
            </a:r>
          </a:p>
          <a:p>
            <a:r>
              <a:rPr lang="pt-BR" dirty="0">
                <a:latin typeface="APL385 Unicode" panose="020B0709000202000203" pitchFamily="49" charset="0"/>
              </a:rPr>
              <a:t>      ⊂2 1 2</a:t>
            </a:r>
          </a:p>
          <a:p>
            <a:r>
              <a:rPr lang="pt-BR" dirty="0">
                <a:latin typeface="APL385 Unicode" panose="020B0709000202000203" pitchFamily="49" charset="0"/>
              </a:rPr>
              <a:t>┌─────┐</a:t>
            </a:r>
          </a:p>
          <a:p>
            <a:r>
              <a:rPr lang="pt-BR" dirty="0">
                <a:latin typeface="APL385 Unicode" panose="020B0709000202000203" pitchFamily="49" charset="0"/>
              </a:rPr>
              <a:t>│2 1 2│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└─────┘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Reach indexing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64166-45C9-41AD-A362-BF30DC46B022}"/>
              </a:ext>
            </a:extLst>
          </p:cNvPr>
          <p:cNvSpPr txBox="1"/>
          <p:nvPr/>
        </p:nvSpPr>
        <p:spPr>
          <a:xfrm>
            <a:off x="341530" y="1118521"/>
            <a:ext cx="20702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PL385 Unicode" panose="020B0709000202000203" pitchFamily="49" charset="0"/>
              </a:rPr>
              <a:t>   nest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│DY│1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│AL│ 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│2 │3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│AB│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┌──┬──┬─┐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│CD│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│AE│IO│U│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  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└──┴──┴─┘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│NT│4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</p:txBody>
      </p:sp>
    </p:spTree>
    <p:extLst>
      <p:ext uri="{BB962C8B-B14F-4D97-AF65-F5344CB8AC3E}">
        <p14:creationId xmlns:p14="http://schemas.microsoft.com/office/powerpoint/2010/main" val="12432069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2726795" y="1118521"/>
            <a:ext cx="64062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PL385 Unicode" panose="020B0709000202000203" pitchFamily="49" charset="0"/>
              </a:rPr>
              <a:t>      nest[⊂(</a:t>
            </a:r>
            <a:r>
              <a:rPr lang="it-IT" dirty="0">
                <a:highlight>
                  <a:srgbClr val="FF9421"/>
                </a:highlight>
                <a:latin typeface="APL385 Unicode" panose="020B0709000202000203" pitchFamily="49" charset="0"/>
              </a:rPr>
              <a:t>2 1 2</a:t>
            </a:r>
            <a:r>
              <a:rPr lang="it-IT" dirty="0">
                <a:latin typeface="APL385 Unicode" panose="020B0709000202000203" pitchFamily="49" charset="0"/>
              </a:rPr>
              <a:t>)</a:t>
            </a:r>
            <a:r>
              <a:rPr lang="it-IT" dirty="0">
                <a:highlight>
                  <a:srgbClr val="00FFFF"/>
                </a:highlight>
                <a:latin typeface="APL385 Unicode" panose="020B0709000202000203" pitchFamily="49" charset="0"/>
              </a:rPr>
              <a:t>2</a:t>
            </a:r>
            <a:r>
              <a:rPr lang="it-IT" dirty="0">
                <a:latin typeface="APL385 Unicode" panose="020B0709000202000203" pitchFamily="49" charset="0"/>
              </a:rPr>
              <a:t>]</a:t>
            </a:r>
          </a:p>
          <a:p>
            <a:r>
              <a:rPr lang="it-IT" dirty="0">
                <a:latin typeface="APL385 Unicode" panose="020B0709000202000203" pitchFamily="49" charset="0"/>
              </a:rPr>
              <a:t>┌──┐</a:t>
            </a:r>
          </a:p>
          <a:p>
            <a:r>
              <a:rPr lang="it-IT" dirty="0">
                <a:latin typeface="APL385 Unicode" panose="020B0709000202000203" pitchFamily="49" charset="0"/>
              </a:rPr>
              <a:t>│IO│</a:t>
            </a:r>
          </a:p>
          <a:p>
            <a:r>
              <a:rPr lang="it-IT" dirty="0">
                <a:latin typeface="APL385 Unicode" panose="020B0709000202000203" pitchFamily="49" charset="0"/>
              </a:rPr>
              <a:t>└──┘</a:t>
            </a:r>
          </a:p>
          <a:p>
            <a:r>
              <a:rPr lang="pt-BR" dirty="0">
                <a:latin typeface="APL385 Unicode" panose="020B0709000202000203" pitchFamily="49" charset="0"/>
              </a:rPr>
              <a:t>      ⊂(2 1 2)2</a:t>
            </a:r>
          </a:p>
          <a:p>
            <a:r>
              <a:rPr lang="pt-BR" dirty="0">
                <a:latin typeface="APL385 Unicode" panose="020B0709000202000203" pitchFamily="49" charset="0"/>
              </a:rPr>
              <a:t>┌─────────┐</a:t>
            </a:r>
          </a:p>
          <a:p>
            <a:r>
              <a:rPr lang="pt-BR" dirty="0">
                <a:latin typeface="APL385 Unicode" panose="020B0709000202000203" pitchFamily="49" charset="0"/>
              </a:rPr>
              <a:t>│┌─────┬─┐│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││2 1 2│2││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│└─────┴─┘│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└─────────┘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Reach indexing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64166-45C9-41AD-A362-BF30DC46B022}"/>
              </a:ext>
            </a:extLst>
          </p:cNvPr>
          <p:cNvSpPr txBox="1"/>
          <p:nvPr/>
        </p:nvSpPr>
        <p:spPr>
          <a:xfrm>
            <a:off x="341530" y="1118521"/>
            <a:ext cx="20702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PL385 Unicode" panose="020B0709000202000203" pitchFamily="49" charset="0"/>
              </a:rPr>
              <a:t>   nest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│DY│1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│AL│ 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│2 │3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│AB│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┌──┬──┬─┐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│CD│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│AE│</a:t>
            </a:r>
            <a:r>
              <a:rPr lang="en-GB" sz="1600" dirty="0">
                <a:highlight>
                  <a:srgbClr val="00FFFF"/>
                </a:highlight>
                <a:latin typeface="APL385 Unicode" panose="020B0709000202000203" pitchFamily="49" charset="0"/>
              </a:rPr>
              <a:t>IO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│U│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  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└──┴──┴─┘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│NT│4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</p:txBody>
      </p:sp>
    </p:spTree>
    <p:extLst>
      <p:ext uri="{BB962C8B-B14F-4D97-AF65-F5344CB8AC3E}">
        <p14:creationId xmlns:p14="http://schemas.microsoft.com/office/powerpoint/2010/main" val="1975420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C990E-D41D-4EB1-8278-E87BA2EC1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Selecting from Arrays: Audience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9E3C6-079B-47E0-A16D-1A18A10F3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sz="2300" b="1" dirty="0"/>
              <a:t>Mainly beginners</a:t>
            </a:r>
          </a:p>
          <a:p>
            <a:pPr marL="0" indent="0">
              <a:buNone/>
            </a:pPr>
            <a:endParaRPr lang="en-GB" sz="2300" b="1" dirty="0"/>
          </a:p>
          <a:p>
            <a:pPr marL="0" indent="0">
              <a:buNone/>
            </a:pPr>
            <a:r>
              <a:rPr lang="en-GB" sz="2300" b="1" dirty="0"/>
              <a:t>	</a:t>
            </a:r>
            <a:r>
              <a:rPr lang="en-GB" sz="2300" dirty="0"/>
              <a:t>Experienced APLers also</a:t>
            </a:r>
            <a:endParaRPr lang="en-GB" sz="2300" b="1" dirty="0"/>
          </a:p>
          <a:p>
            <a:pPr marL="0" indent="0">
              <a:buNone/>
            </a:pPr>
            <a:r>
              <a:rPr lang="en-GB" sz="2300" dirty="0"/>
              <a:t>	</a:t>
            </a:r>
            <a:endParaRPr lang="en-GB" sz="23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D1B9-5AE0-4B86-80D9-9220280A344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78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2726795" y="1118521"/>
            <a:ext cx="64062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PL385 Unicode" panose="020B0709000202000203" pitchFamily="49" charset="0"/>
              </a:rPr>
              <a:t>      nest[⊂(</a:t>
            </a:r>
            <a:r>
              <a:rPr lang="it-IT" dirty="0">
                <a:highlight>
                  <a:srgbClr val="FF9421"/>
                </a:highlight>
                <a:latin typeface="APL385 Unicode" panose="020B0709000202000203" pitchFamily="49" charset="0"/>
              </a:rPr>
              <a:t>2 1 2</a:t>
            </a:r>
            <a:r>
              <a:rPr lang="it-IT" dirty="0">
                <a:latin typeface="APL385 Unicode" panose="020B0709000202000203" pitchFamily="49" charset="0"/>
              </a:rPr>
              <a:t>)</a:t>
            </a:r>
            <a:r>
              <a:rPr lang="it-IT" dirty="0">
                <a:highlight>
                  <a:srgbClr val="00FFFF"/>
                </a:highlight>
                <a:latin typeface="APL385 Unicode" panose="020B0709000202000203" pitchFamily="49" charset="0"/>
              </a:rPr>
              <a:t>2</a:t>
            </a:r>
            <a:r>
              <a:rPr lang="it-IT" dirty="0">
                <a:latin typeface="APL385 Unicode" panose="020B0709000202000203" pitchFamily="49" charset="0"/>
              </a:rPr>
              <a:t>(</a:t>
            </a:r>
            <a:r>
              <a:rPr lang="it-IT" dirty="0">
                <a:highlight>
                  <a:srgbClr val="FFFF00"/>
                </a:highlight>
                <a:latin typeface="APL385 Unicode" panose="020B0709000202000203" pitchFamily="49" charset="0"/>
              </a:rPr>
              <a:t>2</a:t>
            </a:r>
            <a:r>
              <a:rPr lang="it-IT" dirty="0">
                <a:latin typeface="APL385 Unicode" panose="020B0709000202000203" pitchFamily="49" charset="0"/>
              </a:rPr>
              <a:t>)]</a:t>
            </a:r>
          </a:p>
          <a:p>
            <a:r>
              <a:rPr lang="it-IT" dirty="0">
                <a:latin typeface="APL385 Unicode" panose="020B0709000202000203" pitchFamily="49" charset="0"/>
              </a:rPr>
              <a:t>O</a:t>
            </a:r>
          </a:p>
          <a:p>
            <a:endParaRPr lang="it-IT" dirty="0">
              <a:latin typeface="APL385 Unicode" panose="020B0709000202000203" pitchFamily="49" charset="0"/>
            </a:endParaRPr>
          </a:p>
          <a:p>
            <a:endParaRPr lang="it-IT" dirty="0">
              <a:latin typeface="APL385 Unicode" panose="020B0709000202000203" pitchFamily="49" charset="0"/>
            </a:endParaRPr>
          </a:p>
          <a:p>
            <a:r>
              <a:rPr lang="pt-BR" dirty="0">
                <a:latin typeface="APL385 Unicode" panose="020B0709000202000203" pitchFamily="49" charset="0"/>
              </a:rPr>
              <a:t>      ⊂(2 1 2)2(2)</a:t>
            </a:r>
          </a:p>
          <a:p>
            <a:r>
              <a:rPr lang="pt-BR" dirty="0">
                <a:latin typeface="APL385 Unicode" panose="020B0709000202000203" pitchFamily="49" charset="0"/>
              </a:rPr>
              <a:t>┌───────────┐</a:t>
            </a:r>
          </a:p>
          <a:p>
            <a:r>
              <a:rPr lang="pt-BR" dirty="0">
                <a:latin typeface="APL385 Unicode" panose="020B0709000202000203" pitchFamily="49" charset="0"/>
              </a:rPr>
              <a:t>│┌─────┬─┬─┐│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││2 1 2│2│2││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│└─────┴─┴─┘│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└───────────┘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Reach indexing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64166-45C9-41AD-A362-BF30DC46B022}"/>
              </a:ext>
            </a:extLst>
          </p:cNvPr>
          <p:cNvSpPr txBox="1"/>
          <p:nvPr/>
        </p:nvSpPr>
        <p:spPr>
          <a:xfrm>
            <a:off x="341530" y="1118521"/>
            <a:ext cx="20702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PL385 Unicode" panose="020B0709000202000203" pitchFamily="49" charset="0"/>
              </a:rPr>
              <a:t>   nest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│DY│1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│AL│ 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│2 │3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│AB│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┌──┬──┬─┐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│CD│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│AE│</a:t>
            </a:r>
            <a:r>
              <a:rPr lang="en-GB" sz="1600" dirty="0">
                <a:highlight>
                  <a:srgbClr val="00FFFF"/>
                </a:highlight>
                <a:latin typeface="APL385 Unicode" panose="020B0709000202000203" pitchFamily="49" charset="0"/>
              </a:rPr>
              <a:t>I</a:t>
            </a: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O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│U│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  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└──┴──┴─┘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│NT│4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</p:txBody>
      </p:sp>
    </p:spTree>
    <p:extLst>
      <p:ext uri="{BB962C8B-B14F-4D97-AF65-F5344CB8AC3E}">
        <p14:creationId xmlns:p14="http://schemas.microsoft.com/office/powerpoint/2010/main" val="4175342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2726795" y="1118521"/>
            <a:ext cx="64062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PL385 Unicode" panose="020B0709000202000203" pitchFamily="49" charset="0"/>
              </a:rPr>
              <a:t>      </a:t>
            </a:r>
            <a:r>
              <a:rPr lang="fr-FR" dirty="0">
                <a:latin typeface="APL385 Unicode" panose="020B0709000202000203" pitchFamily="49" charset="0"/>
              </a:rPr>
              <a:t>DOMAIN ERROR</a:t>
            </a:r>
          </a:p>
          <a:p>
            <a:r>
              <a:rPr lang="fr-FR" dirty="0">
                <a:latin typeface="APL385 Unicode" panose="020B0709000202000203" pitchFamily="49" charset="0"/>
              </a:rPr>
              <a:t>(⊂(2 1 2)2(2))⌷nest</a:t>
            </a:r>
          </a:p>
          <a:p>
            <a:r>
              <a:rPr lang="fr-FR" dirty="0">
                <a:latin typeface="APL385 Unicode" panose="020B0709000202000203" pitchFamily="49" charset="0"/>
              </a:rPr>
              <a:t>              ∧</a:t>
            </a:r>
            <a:endParaRPr lang="it-IT" dirty="0">
              <a:latin typeface="APL385 Unicode" panose="020B0709000202000203" pitchFamily="49" charset="0"/>
            </a:endParaRPr>
          </a:p>
          <a:p>
            <a:endParaRPr lang="it-IT" dirty="0">
              <a:latin typeface="APL385 Unicode" panose="020B0709000202000203" pitchFamily="49" charset="0"/>
            </a:endParaRPr>
          </a:p>
          <a:p>
            <a:r>
              <a:rPr lang="pt-BR" dirty="0">
                <a:latin typeface="APL385 Unicode" panose="020B0709000202000203" pitchFamily="49" charset="0"/>
              </a:rPr>
              <a:t>      ⊂(2 1 2)2(2)</a:t>
            </a:r>
          </a:p>
          <a:p>
            <a:r>
              <a:rPr lang="pt-BR" dirty="0">
                <a:latin typeface="APL385 Unicode" panose="020B0709000202000203" pitchFamily="49" charset="0"/>
              </a:rPr>
              <a:t>┌───────────┐</a:t>
            </a:r>
          </a:p>
          <a:p>
            <a:r>
              <a:rPr lang="pt-BR" dirty="0">
                <a:latin typeface="APL385 Unicode" panose="020B0709000202000203" pitchFamily="49" charset="0"/>
              </a:rPr>
              <a:t>│┌─────┬─┬─┐│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││2 1 2│2│2││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│└─────┴─┴─┘│</a:t>
            </a:r>
          </a:p>
          <a:p>
            <a:r>
              <a:rPr lang="pt-BR" dirty="0">
                <a:latin typeface="APL385 Unicode" panose="020B0709000202000203" pitchFamily="49" charset="0"/>
              </a:rPr>
              <a:t>└───────────┘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Reach indexing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64166-45C9-41AD-A362-BF30DC46B022}"/>
              </a:ext>
            </a:extLst>
          </p:cNvPr>
          <p:cNvSpPr txBox="1"/>
          <p:nvPr/>
        </p:nvSpPr>
        <p:spPr>
          <a:xfrm>
            <a:off x="341530" y="1118521"/>
            <a:ext cx="20702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PL385 Unicode" panose="020B0709000202000203" pitchFamily="49" charset="0"/>
              </a:rPr>
              <a:t>   nest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│DY│1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│AL│ 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│2 │3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│AB│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┌──┬──┬─┐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│CD│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│AE│</a:t>
            </a:r>
            <a:r>
              <a:rPr lang="en-GB" sz="1600" dirty="0">
                <a:highlight>
                  <a:srgbClr val="00FFFF"/>
                </a:highlight>
                <a:latin typeface="APL385 Unicode" panose="020B0709000202000203" pitchFamily="49" charset="0"/>
              </a:rPr>
              <a:t>I</a:t>
            </a: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O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│U│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  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└──┴──┴─┘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│NT│4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</p:txBody>
      </p:sp>
    </p:spTree>
    <p:extLst>
      <p:ext uri="{BB962C8B-B14F-4D97-AF65-F5344CB8AC3E}">
        <p14:creationId xmlns:p14="http://schemas.microsoft.com/office/powerpoint/2010/main" val="25149981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35DF44-20BC-4FEB-A727-0FCACB2CCCFE}"/>
              </a:ext>
            </a:extLst>
          </p:cNvPr>
          <p:cNvSpPr txBox="1"/>
          <p:nvPr/>
        </p:nvSpPr>
        <p:spPr>
          <a:xfrm>
            <a:off x="2726795" y="1118521"/>
            <a:ext cx="64062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PL385 Unicode" panose="020B0709000202000203" pitchFamily="49" charset="0"/>
              </a:rPr>
              <a:t>      ((</a:t>
            </a:r>
            <a:r>
              <a:rPr lang="it-IT" dirty="0">
                <a:highlight>
                  <a:srgbClr val="FF9421"/>
                </a:highlight>
                <a:latin typeface="APL385 Unicode" panose="020B0709000202000203" pitchFamily="49" charset="0"/>
              </a:rPr>
              <a:t>2 1 2</a:t>
            </a:r>
            <a:r>
              <a:rPr lang="it-IT" dirty="0">
                <a:latin typeface="APL385 Unicode" panose="020B0709000202000203" pitchFamily="49" charset="0"/>
              </a:rPr>
              <a:t>))</a:t>
            </a:r>
            <a:r>
              <a:rPr lang="it-IT" dirty="0">
                <a:highlight>
                  <a:srgbClr val="00FFFF"/>
                </a:highlight>
                <a:latin typeface="APL385 Unicode" panose="020B0709000202000203" pitchFamily="49" charset="0"/>
              </a:rPr>
              <a:t>2</a:t>
            </a:r>
            <a:r>
              <a:rPr lang="it-IT" dirty="0">
                <a:latin typeface="APL385 Unicode" panose="020B0709000202000203" pitchFamily="49" charset="0"/>
              </a:rPr>
              <a:t>(</a:t>
            </a:r>
            <a:r>
              <a:rPr lang="it-IT" dirty="0">
                <a:highlight>
                  <a:srgbClr val="FFFF00"/>
                </a:highlight>
                <a:latin typeface="APL385 Unicode" panose="020B0709000202000203" pitchFamily="49" charset="0"/>
              </a:rPr>
              <a:t>2</a:t>
            </a:r>
            <a:r>
              <a:rPr lang="it-IT" dirty="0">
                <a:latin typeface="APL385 Unicode" panose="020B0709000202000203" pitchFamily="49" charset="0"/>
              </a:rPr>
              <a:t>)⊃nest</a:t>
            </a:r>
          </a:p>
          <a:p>
            <a:r>
              <a:rPr lang="it-IT" dirty="0">
                <a:latin typeface="APL385 Unicode" panose="020B0709000202000203" pitchFamily="49" charset="0"/>
              </a:rPr>
              <a:t>O</a:t>
            </a:r>
          </a:p>
          <a:p>
            <a:endParaRPr lang="it-IT" dirty="0">
              <a:latin typeface="APL385 Unicode" panose="020B0709000202000203" pitchFamily="49" charset="0"/>
            </a:endParaRPr>
          </a:p>
          <a:p>
            <a:endParaRPr lang="it-IT" dirty="0">
              <a:latin typeface="APL385 Unicode" panose="020B0709000202000203" pitchFamily="49" charset="0"/>
            </a:endParaRPr>
          </a:p>
          <a:p>
            <a:r>
              <a:rPr lang="it-IT" dirty="0">
                <a:latin typeface="APL385 Unicode" panose="020B0709000202000203" pitchFamily="49" charset="0"/>
              </a:rPr>
              <a:t>      (2 1 2)2(2)</a:t>
            </a:r>
          </a:p>
          <a:p>
            <a:r>
              <a:rPr lang="it-IT" dirty="0">
                <a:latin typeface="APL385 Unicode" panose="020B0709000202000203" pitchFamily="49" charset="0"/>
              </a:rPr>
              <a:t>┌─────┬─┬─┐</a:t>
            </a:r>
          </a:p>
          <a:p>
            <a:r>
              <a:rPr lang="it-IT" dirty="0">
                <a:latin typeface="APL385 Unicode" panose="020B0709000202000203" pitchFamily="49" charset="0"/>
              </a:rPr>
              <a:t>│2 1 2│2│2│</a:t>
            </a:r>
          </a:p>
          <a:p>
            <a:r>
              <a:rPr lang="it-IT" dirty="0">
                <a:latin typeface="APL385 Unicode" panose="020B0709000202000203" pitchFamily="49" charset="0"/>
              </a:rPr>
              <a:t>└─────┴─┴─┘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Pick </a:t>
            </a:r>
            <a:r>
              <a:rPr lang="en-GB" strike="sngStrike" dirty="0"/>
              <a:t>Reach indexing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64166-45C9-41AD-A362-BF30DC46B022}"/>
              </a:ext>
            </a:extLst>
          </p:cNvPr>
          <p:cNvSpPr txBox="1"/>
          <p:nvPr/>
        </p:nvSpPr>
        <p:spPr>
          <a:xfrm>
            <a:off x="341530" y="1118521"/>
            <a:ext cx="20702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PL385 Unicode" panose="020B0709000202000203" pitchFamily="49" charset="0"/>
              </a:rPr>
              <a:t>   nest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│DY│1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│AL│ 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│2 │3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┌──┬─────────┐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│AB│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┌──┬──┬─┐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│CD│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│AE│</a:t>
            </a:r>
            <a:r>
              <a:rPr lang="en-GB" sz="1600" dirty="0">
                <a:highlight>
                  <a:srgbClr val="00FFFF"/>
                </a:highlight>
                <a:latin typeface="APL385 Unicode" panose="020B0709000202000203" pitchFamily="49" charset="0"/>
              </a:rPr>
              <a:t>I</a:t>
            </a:r>
            <a:r>
              <a:rPr lang="en-GB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O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│U│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  │</a:t>
            </a:r>
            <a:r>
              <a:rPr lang="en-GB" sz="1600" dirty="0">
                <a:highlight>
                  <a:srgbClr val="FF9421"/>
                </a:highlight>
                <a:latin typeface="APL385 Unicode" panose="020B0709000202000203" pitchFamily="49" charset="0"/>
              </a:rPr>
              <a:t>└──┴──┴─┘</a:t>
            </a:r>
            <a:r>
              <a:rPr lang="en-GB" sz="1600" dirty="0">
                <a:latin typeface="APL385 Unicode" panose="020B0709000202000203" pitchFamily="49" charset="0"/>
              </a:rPr>
              <a:t>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├──┼─────────┤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│NT│4        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└──┴─────────┘</a:t>
            </a:r>
          </a:p>
        </p:txBody>
      </p:sp>
    </p:spTree>
    <p:extLst>
      <p:ext uri="{BB962C8B-B14F-4D97-AF65-F5344CB8AC3E}">
        <p14:creationId xmlns:p14="http://schemas.microsoft.com/office/powerpoint/2010/main" val="13701307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59081-387D-4235-9489-94C02EA4FE7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1BCF4-69BF-4B8C-AAD3-64B6B52F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Pick </a:t>
            </a:r>
            <a:r>
              <a:rPr lang="en-GB" strike="sngStrike" dirty="0"/>
              <a:t>Reach indexing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64166-45C9-41AD-A362-BF30DC46B022}"/>
              </a:ext>
            </a:extLst>
          </p:cNvPr>
          <p:cNvSpPr txBox="1"/>
          <p:nvPr/>
        </p:nvSpPr>
        <p:spPr>
          <a:xfrm>
            <a:off x="341530" y="1118521"/>
            <a:ext cx="8363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PL385 Unicode" panose="020B0709000202000203" pitchFamily="49" charset="0"/>
              </a:rPr>
              <a:t>      ⎕←'this' 'that' 'the other thing'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┌────┬────┬───────────────┐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│</a:t>
            </a:r>
            <a:r>
              <a:rPr lang="en-GB" sz="1600" dirty="0" err="1">
                <a:latin typeface="APL385 Unicode" panose="020B0709000202000203" pitchFamily="49" charset="0"/>
              </a:rPr>
              <a:t>this│that│the</a:t>
            </a:r>
            <a:r>
              <a:rPr lang="en-GB" sz="1600" dirty="0">
                <a:latin typeface="APL385 Unicode" panose="020B0709000202000203" pitchFamily="49" charset="0"/>
              </a:rPr>
              <a:t> other thing│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└────┴────┴───────────────┘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      3⊃'this' 'that' 'the other thing'</a:t>
            </a:r>
          </a:p>
          <a:p>
            <a:r>
              <a:rPr lang="en-GB" sz="1600" dirty="0">
                <a:latin typeface="APL385 Unicode" panose="020B0709000202000203" pitchFamily="49" charset="0"/>
              </a:rPr>
              <a:t>the other thing</a:t>
            </a:r>
          </a:p>
        </p:txBody>
      </p:sp>
    </p:spTree>
    <p:extLst>
      <p:ext uri="{BB962C8B-B14F-4D97-AF65-F5344CB8AC3E}">
        <p14:creationId xmlns:p14="http://schemas.microsoft.com/office/powerpoint/2010/main" val="40893378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2231-CA5F-4644-BE9E-5B834ADFC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7FF69-62B2-4C96-8AEB-3772E232E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1458162" cy="3394472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Simple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Choose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Reach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16188B-F948-45AA-BC32-3B1B5DEFEC2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BA71EBD-2D60-42DE-8879-F8400F65B544}"/>
              </a:ext>
            </a:extLst>
          </p:cNvPr>
          <p:cNvSpPr txBox="1">
            <a:spLocks/>
          </p:cNvSpPr>
          <p:nvPr/>
        </p:nvSpPr>
        <p:spPr>
          <a:xfrm>
            <a:off x="1749059" y="1200151"/>
            <a:ext cx="3948066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GB" b="1" dirty="0"/>
              <a:t>Subarrays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b="1" dirty="0"/>
              <a:t>0-cells</a:t>
            </a:r>
            <a:r>
              <a:rPr lang="en-GB" dirty="0"/>
              <a:t> AKA </a:t>
            </a:r>
            <a:r>
              <a:rPr lang="en-GB" b="1" dirty="0"/>
              <a:t>Scalars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b="1" dirty="0"/>
              <a:t>Nested arrays</a:t>
            </a:r>
          </a:p>
        </p:txBody>
      </p:sp>
    </p:spTree>
    <p:extLst>
      <p:ext uri="{BB962C8B-B14F-4D97-AF65-F5344CB8AC3E}">
        <p14:creationId xmlns:p14="http://schemas.microsoft.com/office/powerpoint/2010/main" val="219311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08E41-33E6-4B45-B964-94CFCAF40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Indexing as a function ∴ you can use operators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58937A-E965-439A-A1F2-3289777E871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28A8E28-44D1-4A4B-8B2B-B58738051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</a:t>
            </a:r>
            <a:r>
              <a:rPr lang="en-GB" dirty="0">
                <a:latin typeface="APL385 Unicode" panose="020B0709000202000203" pitchFamily="49" charset="0"/>
              </a:rPr>
              <a:t>⌷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EAAC06E-4DA3-4518-90B5-9C732932B818}"/>
              </a:ext>
            </a:extLst>
          </p:cNvPr>
          <p:cNvSpPr txBox="1">
            <a:spLocks/>
          </p:cNvSpPr>
          <p:nvPr/>
        </p:nvSpPr>
        <p:spPr>
          <a:xfrm>
            <a:off x="320040" y="1794218"/>
            <a:ext cx="2631780" cy="26227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A←2 3 4⍴⎕A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UVWX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B51089E-AC5F-4DF8-8C6F-ECBD7451E710}"/>
              </a:ext>
            </a:extLst>
          </p:cNvPr>
          <p:cNvSpPr txBox="1">
            <a:spLocks/>
          </p:cNvSpPr>
          <p:nvPr/>
        </p:nvSpPr>
        <p:spPr>
          <a:xfrm>
            <a:off x="2861810" y="1794218"/>
            <a:ext cx="5958662" cy="2622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2⌷⍤2⊢A      2⌷[2]A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QRST </a:t>
            </a:r>
          </a:p>
        </p:txBody>
      </p:sp>
    </p:spTree>
    <p:extLst>
      <p:ext uri="{BB962C8B-B14F-4D97-AF65-F5344CB8AC3E}">
        <p14:creationId xmlns:p14="http://schemas.microsoft.com/office/powerpoint/2010/main" val="205991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A00D7D4-C686-40F5-9F3A-0636F42F4752}"/>
              </a:ext>
            </a:extLst>
          </p:cNvPr>
          <p:cNvGrpSpPr/>
          <p:nvPr/>
        </p:nvGrpSpPr>
        <p:grpSpPr>
          <a:xfrm>
            <a:off x="3302810" y="2235161"/>
            <a:ext cx="1845204" cy="1462662"/>
            <a:chOff x="3498930" y="2175287"/>
            <a:chExt cx="1845204" cy="1462662"/>
          </a:xfrm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3498930" y="3007879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3903975" y="3007879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4309020" y="3007879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3498930" y="2602834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3903975" y="2602834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4315343" y="2602834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3498930" y="21752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3903975" y="21752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4315343" y="21752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4714065" y="3007879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4714065" y="2602834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4714065" y="21752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720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  <a:p>
            <a:r>
              <a:rPr lang="en-US" dirty="0">
                <a:latin typeface="APL385 Unicode" panose="020B0709000202000203" pitchFamily="49" charset="0"/>
              </a:rPr>
              <a:t>   2⌷[1]A</a:t>
            </a:r>
          </a:p>
          <a:p>
            <a:r>
              <a:rPr lang="en-US" dirty="0">
                <a:latin typeface="APL385 Unicode" panose="020B0709000202000203" pitchFamily="49" charset="0"/>
              </a:rPr>
              <a:t>GH</a:t>
            </a:r>
          </a:p>
          <a:p>
            <a:r>
              <a:rPr lang="en-US" dirty="0">
                <a:latin typeface="APL385 Unicode" panose="020B0709000202000203" pitchFamily="49" charset="0"/>
              </a:rPr>
              <a:t>KL</a:t>
            </a:r>
          </a:p>
          <a:p>
            <a:r>
              <a:rPr lang="en-US" dirty="0">
                <a:latin typeface="APL385 Unicode" panose="020B0709000202000203" pitchFamily="49" charset="0"/>
              </a:rPr>
              <a:t>  </a:t>
            </a:r>
          </a:p>
          <a:p>
            <a:r>
              <a:rPr lang="en-US" dirty="0">
                <a:latin typeface="APL385 Unicode" panose="020B0709000202000203" pitchFamily="49" charset="0"/>
              </a:rPr>
              <a:t>ST</a:t>
            </a:r>
          </a:p>
          <a:p>
            <a:r>
              <a:rPr lang="en-US" dirty="0">
                <a:latin typeface="APL385 Unicode" panose="020B0709000202000203" pitchFamily="49" charset="0"/>
              </a:rPr>
              <a:t>WX</a:t>
            </a:r>
            <a:endParaRPr lang="en-GB" dirty="0">
              <a:latin typeface="APL385 Unicode" panose="020B0709000202000203" pitchFamily="49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F30D5A8-5057-4A2C-80F1-CB101ADA9ED8}"/>
              </a:ext>
            </a:extLst>
          </p:cNvPr>
          <p:cNvCxnSpPr>
            <a:cxnSpLocks/>
          </p:cNvCxnSpPr>
          <p:nvPr/>
        </p:nvCxnSpPr>
        <p:spPr>
          <a:xfrm>
            <a:off x="2662612" y="4517027"/>
            <a:ext cx="27194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184AD09-B21B-4226-8A25-2F234C1F5837}"/>
              </a:ext>
            </a:extLst>
          </p:cNvPr>
          <p:cNvSpPr txBox="1"/>
          <p:nvPr/>
        </p:nvSpPr>
        <p:spPr>
          <a:xfrm>
            <a:off x="3562912" y="4147695"/>
            <a:ext cx="1208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831851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A00D7D4-C686-40F5-9F3A-0636F42F4752}"/>
              </a:ext>
            </a:extLst>
          </p:cNvPr>
          <p:cNvGrpSpPr/>
          <p:nvPr/>
        </p:nvGrpSpPr>
        <p:grpSpPr>
          <a:xfrm>
            <a:off x="3302810" y="2235161"/>
            <a:ext cx="1845204" cy="1462662"/>
            <a:chOff x="3498930" y="2175287"/>
            <a:chExt cx="1845204" cy="1462662"/>
          </a:xfrm>
          <a:solidFill>
            <a:srgbClr val="7C7DCF"/>
          </a:solidFill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3498930" y="3007879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3903975" y="3007879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4309020" y="3007879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3498930" y="2602834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3903975" y="2602834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4315343" y="2602834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3498930" y="2175287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3903975" y="2175287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4315343" y="2175287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4714065" y="3007879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4714065" y="2602834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4714065" y="2175287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D687E58-46A2-4FD6-8EDD-42DB881E1452}"/>
              </a:ext>
            </a:extLst>
          </p:cNvPr>
          <p:cNvCxnSpPr>
            <a:cxnSpLocks/>
          </p:cNvCxnSpPr>
          <p:nvPr/>
        </p:nvCxnSpPr>
        <p:spPr>
          <a:xfrm flipV="1">
            <a:off x="2771800" y="1491630"/>
            <a:ext cx="2655295" cy="28803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19352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en-GB" dirty="0">
                <a:latin typeface="APL385 Unicode" panose="020B0709000202000203" pitchFamily="49" charset="0"/>
              </a:rPr>
              <a:t> 3 4⍴⎕A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⌷[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en-US" dirty="0">
                <a:latin typeface="APL385 Unicode" panose="020B0709000202000203" pitchFamily="49" charset="0"/>
              </a:rPr>
              <a:t>]A</a:t>
            </a:r>
          </a:p>
          <a:p>
            <a:r>
              <a:rPr lang="en-US" dirty="0">
                <a:latin typeface="APL385 Unicode" panose="020B0709000202000203" pitchFamily="49" charset="0"/>
              </a:rPr>
              <a:t>MNOP</a:t>
            </a:r>
          </a:p>
          <a:p>
            <a:r>
              <a:rPr lang="en-US" dirty="0">
                <a:latin typeface="APL385 Unicode" panose="020B0709000202000203" pitchFamily="49" charset="0"/>
              </a:rPr>
              <a:t>QRST</a:t>
            </a:r>
          </a:p>
          <a:p>
            <a:r>
              <a:rPr lang="en-US" dirty="0">
                <a:latin typeface="APL385 Unicode" panose="020B0709000202000203" pitchFamily="49" charset="0"/>
              </a:rPr>
              <a:t>UVWX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225D6D19-76C4-437B-A8EC-E1567A019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axis </a:t>
            </a:r>
            <a:r>
              <a:rPr lang="en-GB" dirty="0">
                <a:latin typeface="APL385 Unicode" panose="020B0709000202000203" pitchFamily="49" charset="0"/>
              </a:rPr>
              <a:t>⌷[]</a:t>
            </a:r>
          </a:p>
        </p:txBody>
      </p:sp>
    </p:spTree>
    <p:extLst>
      <p:ext uri="{BB962C8B-B14F-4D97-AF65-F5344CB8AC3E}">
        <p14:creationId xmlns:p14="http://schemas.microsoft.com/office/powerpoint/2010/main" val="7490557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A00D7D4-C686-40F5-9F3A-0636F42F4752}"/>
              </a:ext>
            </a:extLst>
          </p:cNvPr>
          <p:cNvGrpSpPr/>
          <p:nvPr/>
        </p:nvGrpSpPr>
        <p:grpSpPr>
          <a:xfrm>
            <a:off x="3302810" y="2235161"/>
            <a:ext cx="1845204" cy="1462662"/>
            <a:chOff x="3498930" y="2175287"/>
            <a:chExt cx="1845204" cy="1462662"/>
          </a:xfrm>
          <a:solidFill>
            <a:srgbClr val="7C7DCF"/>
          </a:solidFill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3498930" y="3007879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3903975" y="3007879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4309020" y="3007879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3498930" y="2602834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3903975" y="2602834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4315343" y="2602834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3498930" y="2175287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3903975" y="2175287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4315343" y="2175287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4714065" y="3007879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4714065" y="2602834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4714065" y="2175287"/>
              <a:ext cx="630069" cy="630070"/>
            </a:xfrm>
            <a:prstGeom prst="cube">
              <a:avLst>
                <a:gd name="adj" fmla="val 3183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19352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2 3 4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⌷⍤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3</a:t>
            </a:r>
            <a:r>
              <a:rPr lang="en-US" dirty="0">
                <a:latin typeface="APL385 Unicode" panose="020B0709000202000203" pitchFamily="49" charset="0"/>
              </a:rPr>
              <a:t>⊢A</a:t>
            </a:r>
          </a:p>
          <a:p>
            <a:r>
              <a:rPr lang="en-US" dirty="0">
                <a:latin typeface="APL385 Unicode" panose="020B0709000202000203" pitchFamily="49" charset="0"/>
              </a:rPr>
              <a:t>MNOP</a:t>
            </a:r>
          </a:p>
          <a:p>
            <a:r>
              <a:rPr lang="en-US" dirty="0">
                <a:latin typeface="APL385 Unicode" panose="020B0709000202000203" pitchFamily="49" charset="0"/>
              </a:rPr>
              <a:t>QRST</a:t>
            </a:r>
          </a:p>
          <a:p>
            <a:r>
              <a:rPr lang="en-US" dirty="0">
                <a:latin typeface="APL385 Unicode" panose="020B0709000202000203" pitchFamily="49" charset="0"/>
              </a:rPr>
              <a:t>UVWX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EB63BB75-FD63-4376-97C1-AFB1F84D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</p:spTree>
    <p:extLst>
      <p:ext uri="{BB962C8B-B14F-4D97-AF65-F5344CB8AC3E}">
        <p14:creationId xmlns:p14="http://schemas.microsoft.com/office/powerpoint/2010/main" val="6453199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6CE69860-2A99-4D7F-B44E-AFB42ADD6FD1}"/>
              </a:ext>
            </a:extLst>
          </p:cNvPr>
          <p:cNvGrpSpPr/>
          <p:nvPr/>
        </p:nvGrpSpPr>
        <p:grpSpPr>
          <a:xfrm>
            <a:off x="3311860" y="2234213"/>
            <a:ext cx="1845204" cy="1462662"/>
            <a:chOff x="5139442" y="1096601"/>
            <a:chExt cx="1845204" cy="1462662"/>
          </a:xfrm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5139442" y="192919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5544487" y="192919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5949532" y="192919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5139442" y="152414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5544487" y="152414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5955855" y="152414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5139442" y="1096601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5544487" y="1096601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5955855" y="1096601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6354577" y="192919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6354577" y="152414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6354577" y="1096601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D687E58-46A2-4FD6-8EDD-42DB881E1452}"/>
              </a:ext>
            </a:extLst>
          </p:cNvPr>
          <p:cNvCxnSpPr>
            <a:cxnSpLocks/>
          </p:cNvCxnSpPr>
          <p:nvPr/>
        </p:nvCxnSpPr>
        <p:spPr>
          <a:xfrm>
            <a:off x="4121950" y="1542837"/>
            <a:ext cx="0" cy="301513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G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3</a:t>
            </a:r>
            <a:r>
              <a:rPr lang="en-GB" dirty="0">
                <a:latin typeface="APL385 Unicode" panose="020B0709000202000203" pitchFamily="49" charset="0"/>
              </a:rPr>
              <a:t> 4⍴⎕A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⌷[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]A</a:t>
            </a:r>
          </a:p>
          <a:p>
            <a:r>
              <a:rPr lang="en-US" dirty="0">
                <a:latin typeface="APL385 Unicode" panose="020B0709000202000203" pitchFamily="49" charset="0"/>
              </a:rPr>
              <a:t>EFGH</a:t>
            </a:r>
          </a:p>
          <a:p>
            <a:r>
              <a:rPr lang="en-US" dirty="0">
                <a:latin typeface="APL385 Unicode" panose="020B0709000202000203" pitchFamily="49" charset="0"/>
              </a:rPr>
              <a:t>QRST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CAF053C1-3516-4B90-8073-AD77DBA5B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axis </a:t>
            </a:r>
            <a:r>
              <a:rPr lang="en-GB" dirty="0">
                <a:latin typeface="APL385 Unicode" panose="020B0709000202000203" pitchFamily="49" charset="0"/>
              </a:rPr>
              <a:t>⌷[]</a:t>
            </a:r>
          </a:p>
        </p:txBody>
      </p:sp>
    </p:spTree>
    <p:extLst>
      <p:ext uri="{BB962C8B-B14F-4D97-AF65-F5344CB8AC3E}">
        <p14:creationId xmlns:p14="http://schemas.microsoft.com/office/powerpoint/2010/main" val="4017168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ED66C-2EEC-4325-98C7-0C8A01A4E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591530"/>
            <a:ext cx="8363272" cy="40030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	Simple</a:t>
            </a:r>
          </a:p>
          <a:p>
            <a:pPr marL="0" indent="0">
              <a:buNone/>
            </a:pPr>
            <a:r>
              <a:rPr lang="en-GB" dirty="0"/>
              <a:t>	Choose</a:t>
            </a:r>
          </a:p>
          <a:p>
            <a:pPr marL="0" indent="0">
              <a:buNone/>
            </a:pPr>
            <a:r>
              <a:rPr lang="en-GB" dirty="0"/>
              <a:t>	Reach</a:t>
            </a:r>
          </a:p>
          <a:p>
            <a:pPr marL="0" indent="0">
              <a:buNone/>
            </a:pPr>
            <a:r>
              <a:rPr lang="en-GB" dirty="0"/>
              <a:t>	The rank operator </a:t>
            </a:r>
            <a:r>
              <a:rPr lang="en-GB" dirty="0">
                <a:latin typeface="APL385 Unicode" panose="020B0709000202000203" pitchFamily="49" charset="0"/>
              </a:rPr>
              <a:t>⍤</a:t>
            </a:r>
          </a:p>
          <a:p>
            <a:pPr marL="0" indent="0">
              <a:buNone/>
            </a:pPr>
            <a:r>
              <a:rPr lang="en-GB" dirty="0"/>
              <a:t>		Sane</a:t>
            </a:r>
          </a:p>
          <a:p>
            <a:pPr marL="0" indent="0">
              <a:buNone/>
            </a:pPr>
            <a:r>
              <a:rPr lang="en-GB" dirty="0"/>
              <a:t>		Select</a:t>
            </a:r>
          </a:p>
          <a:p>
            <a:pPr marL="0" indent="0">
              <a:buNone/>
            </a:pPr>
            <a:r>
              <a:rPr lang="en-GB" dirty="0"/>
              <a:t>		Choose</a:t>
            </a:r>
          </a:p>
          <a:p>
            <a:pPr marL="0" indent="0">
              <a:buNone/>
            </a:pPr>
            <a:r>
              <a:rPr lang="en-GB" dirty="0"/>
              <a:t>		Cells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F599B-467E-43AB-B2CE-7A71943C2E5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2363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6CE69860-2A99-4D7F-B44E-AFB42ADD6FD1}"/>
              </a:ext>
            </a:extLst>
          </p:cNvPr>
          <p:cNvGrpSpPr/>
          <p:nvPr/>
        </p:nvGrpSpPr>
        <p:grpSpPr>
          <a:xfrm>
            <a:off x="3311860" y="2234213"/>
            <a:ext cx="1845204" cy="1462662"/>
            <a:chOff x="5139442" y="1096601"/>
            <a:chExt cx="1845204" cy="1462662"/>
          </a:xfrm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5139442" y="192919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5544487" y="192919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5949532" y="192919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5139442" y="152414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5544487" y="152414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5955855" y="152414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5139442" y="1096601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5544487" y="1096601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5955855" y="1096601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6354577" y="192919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6354577" y="152414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6354577" y="1096601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G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en-GB" dirty="0">
                <a:latin typeface="APL385 Unicode" panose="020B0709000202000203" pitchFamily="49" charset="0"/>
              </a:rPr>
              <a:t> 3 4⍴⎕A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⌷⍤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⊢A</a:t>
            </a:r>
          </a:p>
          <a:p>
            <a:r>
              <a:rPr lang="en-US" dirty="0">
                <a:latin typeface="APL385 Unicode" panose="020B0709000202000203" pitchFamily="49" charset="0"/>
              </a:rPr>
              <a:t>EFGH</a:t>
            </a:r>
          </a:p>
          <a:p>
            <a:r>
              <a:rPr lang="en-US" dirty="0">
                <a:latin typeface="APL385 Unicode" panose="020B0709000202000203" pitchFamily="49" charset="0"/>
              </a:rPr>
              <a:t>QRST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F635C94B-EE27-4D9F-AE5B-F991AF26F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</p:spTree>
    <p:extLst>
      <p:ext uri="{BB962C8B-B14F-4D97-AF65-F5344CB8AC3E}">
        <p14:creationId xmlns:p14="http://schemas.microsoft.com/office/powerpoint/2010/main" val="10508564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be 76">
            <a:extLst>
              <a:ext uri="{FF2B5EF4-FFF2-40B4-BE49-F238E27FC236}">
                <a16:creationId xmlns:a16="http://schemas.microsoft.com/office/drawing/2014/main" id="{1FF76A83-5176-4257-8F63-FE185C4C8472}"/>
              </a:ext>
            </a:extLst>
          </p:cNvPr>
          <p:cNvSpPr/>
          <p:nvPr/>
        </p:nvSpPr>
        <p:spPr>
          <a:xfrm>
            <a:off x="3311860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78" name="Cube 77">
            <a:extLst>
              <a:ext uri="{FF2B5EF4-FFF2-40B4-BE49-F238E27FC236}">
                <a16:creationId xmlns:a16="http://schemas.microsoft.com/office/drawing/2014/main" id="{253D81C9-7FBD-49B7-8D25-C5F472730D35}"/>
              </a:ext>
            </a:extLst>
          </p:cNvPr>
          <p:cNvSpPr/>
          <p:nvPr/>
        </p:nvSpPr>
        <p:spPr>
          <a:xfrm>
            <a:off x="3716905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79" name="Cube 78">
            <a:extLst>
              <a:ext uri="{FF2B5EF4-FFF2-40B4-BE49-F238E27FC236}">
                <a16:creationId xmlns:a16="http://schemas.microsoft.com/office/drawing/2014/main" id="{FC19CAC4-677E-4EE0-A279-16D150739C2D}"/>
              </a:ext>
            </a:extLst>
          </p:cNvPr>
          <p:cNvSpPr/>
          <p:nvPr/>
        </p:nvSpPr>
        <p:spPr>
          <a:xfrm>
            <a:off x="4121950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ABCAE047-191F-45D6-BA3C-6EBD103829F9}"/>
              </a:ext>
            </a:extLst>
          </p:cNvPr>
          <p:cNvSpPr/>
          <p:nvPr/>
        </p:nvSpPr>
        <p:spPr>
          <a:xfrm>
            <a:off x="3311860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81" name="Cube 80">
            <a:extLst>
              <a:ext uri="{FF2B5EF4-FFF2-40B4-BE49-F238E27FC236}">
                <a16:creationId xmlns:a16="http://schemas.microsoft.com/office/drawing/2014/main" id="{85763F90-BC30-470B-8D16-6279A4D81A68}"/>
              </a:ext>
            </a:extLst>
          </p:cNvPr>
          <p:cNvSpPr/>
          <p:nvPr/>
        </p:nvSpPr>
        <p:spPr>
          <a:xfrm>
            <a:off x="3716905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14C34A2E-968F-42FC-9C50-43C40041D4EB}"/>
              </a:ext>
            </a:extLst>
          </p:cNvPr>
          <p:cNvSpPr/>
          <p:nvPr/>
        </p:nvSpPr>
        <p:spPr>
          <a:xfrm>
            <a:off x="4128273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83" name="Cube 82">
            <a:extLst>
              <a:ext uri="{FF2B5EF4-FFF2-40B4-BE49-F238E27FC236}">
                <a16:creationId xmlns:a16="http://schemas.microsoft.com/office/drawing/2014/main" id="{E16EE833-9F6F-43CE-A933-4414A8BD2870}"/>
              </a:ext>
            </a:extLst>
          </p:cNvPr>
          <p:cNvSpPr/>
          <p:nvPr/>
        </p:nvSpPr>
        <p:spPr>
          <a:xfrm>
            <a:off x="3311860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84" name="Cube 83">
            <a:extLst>
              <a:ext uri="{FF2B5EF4-FFF2-40B4-BE49-F238E27FC236}">
                <a16:creationId xmlns:a16="http://schemas.microsoft.com/office/drawing/2014/main" id="{BD9A0B80-8539-4056-A0FE-FF1480E0F192}"/>
              </a:ext>
            </a:extLst>
          </p:cNvPr>
          <p:cNvSpPr/>
          <p:nvPr/>
        </p:nvSpPr>
        <p:spPr>
          <a:xfrm>
            <a:off x="3716905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85" name="Cube 84">
            <a:extLst>
              <a:ext uri="{FF2B5EF4-FFF2-40B4-BE49-F238E27FC236}">
                <a16:creationId xmlns:a16="http://schemas.microsoft.com/office/drawing/2014/main" id="{3C7BFC9A-85C6-45AB-A23D-B1BA9D14D7AF}"/>
              </a:ext>
            </a:extLst>
          </p:cNvPr>
          <p:cNvSpPr/>
          <p:nvPr/>
        </p:nvSpPr>
        <p:spPr>
          <a:xfrm>
            <a:off x="4128273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86" name="Cube 85">
            <a:extLst>
              <a:ext uri="{FF2B5EF4-FFF2-40B4-BE49-F238E27FC236}">
                <a16:creationId xmlns:a16="http://schemas.microsoft.com/office/drawing/2014/main" id="{C48C641E-167F-4766-9964-CE4ADED9C521}"/>
              </a:ext>
            </a:extLst>
          </p:cNvPr>
          <p:cNvSpPr/>
          <p:nvPr/>
        </p:nvSpPr>
        <p:spPr>
          <a:xfrm>
            <a:off x="4526995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87" name="Cube 86">
            <a:extLst>
              <a:ext uri="{FF2B5EF4-FFF2-40B4-BE49-F238E27FC236}">
                <a16:creationId xmlns:a16="http://schemas.microsoft.com/office/drawing/2014/main" id="{37FA0B4E-4766-487F-AB8A-CAB7A4279A29}"/>
              </a:ext>
            </a:extLst>
          </p:cNvPr>
          <p:cNvSpPr/>
          <p:nvPr/>
        </p:nvSpPr>
        <p:spPr>
          <a:xfrm>
            <a:off x="4526995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88" name="Cube 87">
            <a:extLst>
              <a:ext uri="{FF2B5EF4-FFF2-40B4-BE49-F238E27FC236}">
                <a16:creationId xmlns:a16="http://schemas.microsoft.com/office/drawing/2014/main" id="{037C7BBE-C88C-4BC4-9DA4-8F5A5409EB45}"/>
              </a:ext>
            </a:extLst>
          </p:cNvPr>
          <p:cNvSpPr/>
          <p:nvPr/>
        </p:nvSpPr>
        <p:spPr>
          <a:xfrm>
            <a:off x="4526995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G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en-GB" dirty="0">
                <a:latin typeface="APL385 Unicode" panose="020B0709000202000203" pitchFamily="49" charset="0"/>
              </a:rPr>
              <a:t> 3 4⍴⎕A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⌷⍤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⊢A</a:t>
            </a:r>
          </a:p>
          <a:p>
            <a:r>
              <a:rPr lang="en-US" dirty="0">
                <a:latin typeface="APL385 Unicode" panose="020B0709000202000203" pitchFamily="49" charset="0"/>
              </a:rPr>
              <a:t>EFGH</a:t>
            </a:r>
          </a:p>
          <a:p>
            <a:r>
              <a:rPr lang="en-US" dirty="0">
                <a:latin typeface="APL385 Unicode" panose="020B0709000202000203" pitchFamily="49" charset="0"/>
              </a:rPr>
              <a:t>QRST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D7A36AF2-4EA7-4C87-A715-BA33BD31B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</p:spTree>
    <p:extLst>
      <p:ext uri="{BB962C8B-B14F-4D97-AF65-F5344CB8AC3E}">
        <p14:creationId xmlns:p14="http://schemas.microsoft.com/office/powerpoint/2010/main" val="5792016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207A83-190D-475C-9C5F-16F9EA8E51AC}"/>
              </a:ext>
            </a:extLst>
          </p:cNvPr>
          <p:cNvGrpSpPr/>
          <p:nvPr/>
        </p:nvGrpSpPr>
        <p:grpSpPr>
          <a:xfrm>
            <a:off x="3311860" y="2234213"/>
            <a:ext cx="1845204" cy="1462662"/>
            <a:chOff x="5157065" y="1094440"/>
            <a:chExt cx="1845204" cy="1462662"/>
          </a:xfrm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5157065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5562110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5967155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5157065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5562110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5973478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5157065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5562110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5973478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6372200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6372200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6372200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D687E58-46A2-4FD6-8EDD-42DB881E1452}"/>
              </a:ext>
            </a:extLst>
          </p:cNvPr>
          <p:cNvCxnSpPr>
            <a:cxnSpLocks/>
          </p:cNvCxnSpPr>
          <p:nvPr/>
        </p:nvCxnSpPr>
        <p:spPr>
          <a:xfrm flipV="1">
            <a:off x="2398926" y="3050403"/>
            <a:ext cx="3163184" cy="164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⌷[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3</a:t>
            </a:r>
            <a:r>
              <a:rPr lang="en-US" dirty="0">
                <a:latin typeface="APL385 Unicode" panose="020B0709000202000203" pitchFamily="49" charset="0"/>
              </a:rPr>
              <a:t>]A</a:t>
            </a:r>
          </a:p>
          <a:p>
            <a:r>
              <a:rPr lang="en-US" dirty="0">
                <a:latin typeface="APL385 Unicode" panose="020B0709000202000203" pitchFamily="49" charset="0"/>
              </a:rPr>
              <a:t>BFJ</a:t>
            </a:r>
          </a:p>
          <a:p>
            <a:r>
              <a:rPr lang="en-US" dirty="0">
                <a:latin typeface="APL385 Unicode" panose="020B0709000202000203" pitchFamily="49" charset="0"/>
              </a:rPr>
              <a:t>NRV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971BD79E-D9D6-48ED-A7BC-AB8389F89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axis </a:t>
            </a:r>
            <a:r>
              <a:rPr lang="en-GB" dirty="0">
                <a:latin typeface="APL385 Unicode" panose="020B0709000202000203" pitchFamily="49" charset="0"/>
              </a:rPr>
              <a:t>⌷[]</a:t>
            </a:r>
          </a:p>
        </p:txBody>
      </p:sp>
    </p:spTree>
    <p:extLst>
      <p:ext uri="{BB962C8B-B14F-4D97-AF65-F5344CB8AC3E}">
        <p14:creationId xmlns:p14="http://schemas.microsoft.com/office/powerpoint/2010/main" val="4598650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207A83-190D-475C-9C5F-16F9EA8E51AC}"/>
              </a:ext>
            </a:extLst>
          </p:cNvPr>
          <p:cNvGrpSpPr/>
          <p:nvPr/>
        </p:nvGrpSpPr>
        <p:grpSpPr>
          <a:xfrm>
            <a:off x="3311860" y="2234213"/>
            <a:ext cx="1845204" cy="1462662"/>
            <a:chOff x="5157065" y="1094440"/>
            <a:chExt cx="1845204" cy="1462662"/>
          </a:xfrm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5157065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5562110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5967155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5157065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5562110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5973478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5157065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5562110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5973478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6372200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6372200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6372200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⌷⍤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en-US" dirty="0">
                <a:latin typeface="APL385 Unicode" panose="020B0709000202000203" pitchFamily="49" charset="0"/>
              </a:rPr>
              <a:t>⊢A</a:t>
            </a:r>
          </a:p>
          <a:p>
            <a:r>
              <a:rPr lang="en-US" dirty="0">
                <a:latin typeface="APL385 Unicode" panose="020B0709000202000203" pitchFamily="49" charset="0"/>
              </a:rPr>
              <a:t>BFJ</a:t>
            </a:r>
          </a:p>
          <a:p>
            <a:r>
              <a:rPr lang="en-US" dirty="0">
                <a:latin typeface="APL385 Unicode" panose="020B0709000202000203" pitchFamily="49" charset="0"/>
              </a:rPr>
              <a:t>NRV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3EA7B66F-B27C-4047-BD98-3CEBDFE6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</p:spTree>
    <p:extLst>
      <p:ext uri="{BB962C8B-B14F-4D97-AF65-F5344CB8AC3E}">
        <p14:creationId xmlns:p14="http://schemas.microsoft.com/office/powerpoint/2010/main" val="21000165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207A83-190D-475C-9C5F-16F9EA8E51AC}"/>
              </a:ext>
            </a:extLst>
          </p:cNvPr>
          <p:cNvGrpSpPr/>
          <p:nvPr/>
        </p:nvGrpSpPr>
        <p:grpSpPr>
          <a:xfrm>
            <a:off x="3311860" y="2234213"/>
            <a:ext cx="1845204" cy="1462662"/>
            <a:chOff x="5157065" y="1094440"/>
            <a:chExt cx="1845204" cy="1462662"/>
          </a:xfrm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5157065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5562110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5967155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5157065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5562110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5973478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5157065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5562110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5973478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6372200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6372200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6372200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⌷⍤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en-US" dirty="0">
                <a:latin typeface="APL385 Unicode" panose="020B0709000202000203" pitchFamily="49" charset="0"/>
              </a:rPr>
              <a:t>⊢A</a:t>
            </a:r>
          </a:p>
          <a:p>
            <a:r>
              <a:rPr lang="en-US" dirty="0">
                <a:latin typeface="APL385 Unicode" panose="020B0709000202000203" pitchFamily="49" charset="0"/>
              </a:rPr>
              <a:t>BFJ</a:t>
            </a:r>
          </a:p>
          <a:p>
            <a:r>
              <a:rPr lang="en-US" dirty="0">
                <a:latin typeface="APL385 Unicode" panose="020B0709000202000203" pitchFamily="49" charset="0"/>
              </a:rPr>
              <a:t>NRV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EFC36C32-40DA-496B-AB1B-6F3037AE1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</p:spTree>
    <p:extLst>
      <p:ext uri="{BB962C8B-B14F-4D97-AF65-F5344CB8AC3E}">
        <p14:creationId xmlns:p14="http://schemas.microsoft.com/office/powerpoint/2010/main" val="38642405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207A83-190D-475C-9C5F-16F9EA8E51AC}"/>
              </a:ext>
            </a:extLst>
          </p:cNvPr>
          <p:cNvGrpSpPr/>
          <p:nvPr/>
        </p:nvGrpSpPr>
        <p:grpSpPr>
          <a:xfrm>
            <a:off x="3311860" y="2234213"/>
            <a:ext cx="1845204" cy="1462662"/>
            <a:chOff x="5157065" y="1094440"/>
            <a:chExt cx="1845204" cy="1462662"/>
          </a:xfrm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1FF76A83-5176-4257-8F63-FE185C4C8472}"/>
                </a:ext>
              </a:extLst>
            </p:cNvPr>
            <p:cNvSpPr/>
            <p:nvPr/>
          </p:nvSpPr>
          <p:spPr>
            <a:xfrm>
              <a:off x="5157065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253D81C9-7FBD-49B7-8D25-C5F472730D35}"/>
                </a:ext>
              </a:extLst>
            </p:cNvPr>
            <p:cNvSpPr/>
            <p:nvPr/>
          </p:nvSpPr>
          <p:spPr>
            <a:xfrm>
              <a:off x="5562110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V</a:t>
              </a:r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FC19CAC4-677E-4EE0-A279-16D150739C2D}"/>
                </a:ext>
              </a:extLst>
            </p:cNvPr>
            <p:cNvSpPr/>
            <p:nvPr/>
          </p:nvSpPr>
          <p:spPr>
            <a:xfrm>
              <a:off x="5967155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ABCAE047-191F-45D6-BA3C-6EBD103829F9}"/>
                </a:ext>
              </a:extLst>
            </p:cNvPr>
            <p:cNvSpPr/>
            <p:nvPr/>
          </p:nvSpPr>
          <p:spPr>
            <a:xfrm>
              <a:off x="5157065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85763F90-BC30-470B-8D16-6279A4D81A68}"/>
                </a:ext>
              </a:extLst>
            </p:cNvPr>
            <p:cNvSpPr/>
            <p:nvPr/>
          </p:nvSpPr>
          <p:spPr>
            <a:xfrm>
              <a:off x="5562110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14C34A2E-968F-42FC-9C50-43C40041D4EB}"/>
                </a:ext>
              </a:extLst>
            </p:cNvPr>
            <p:cNvSpPr/>
            <p:nvPr/>
          </p:nvSpPr>
          <p:spPr>
            <a:xfrm>
              <a:off x="5973478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E16EE833-9F6F-43CE-A933-4414A8BD2870}"/>
                </a:ext>
              </a:extLst>
            </p:cNvPr>
            <p:cNvSpPr/>
            <p:nvPr/>
          </p:nvSpPr>
          <p:spPr>
            <a:xfrm>
              <a:off x="5157065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BD9A0B80-8539-4056-A0FE-FF1480E0F192}"/>
                </a:ext>
              </a:extLst>
            </p:cNvPr>
            <p:cNvSpPr/>
            <p:nvPr/>
          </p:nvSpPr>
          <p:spPr>
            <a:xfrm>
              <a:off x="5562110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7C7DC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3C7BFC9A-85C6-45AB-A23D-B1BA9D14D7AF}"/>
                </a:ext>
              </a:extLst>
            </p:cNvPr>
            <p:cNvSpPr/>
            <p:nvPr/>
          </p:nvSpPr>
          <p:spPr>
            <a:xfrm>
              <a:off x="5973478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48C641E-167F-4766-9964-CE4ADED9C521}"/>
                </a:ext>
              </a:extLst>
            </p:cNvPr>
            <p:cNvSpPr/>
            <p:nvPr/>
          </p:nvSpPr>
          <p:spPr>
            <a:xfrm>
              <a:off x="6372200" y="192703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37FA0B4E-4766-487F-AB8A-CAB7A4279A29}"/>
                </a:ext>
              </a:extLst>
            </p:cNvPr>
            <p:cNvSpPr/>
            <p:nvPr/>
          </p:nvSpPr>
          <p:spPr>
            <a:xfrm>
              <a:off x="6372200" y="152198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37C7BBE-C88C-4BC4-9DA4-8F5A5409EB45}"/>
                </a:ext>
              </a:extLst>
            </p:cNvPr>
            <p:cNvSpPr/>
            <p:nvPr/>
          </p:nvSpPr>
          <p:spPr>
            <a:xfrm>
              <a:off x="6372200" y="109444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⌷⍤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en-US" dirty="0">
                <a:latin typeface="APL385 Unicode" panose="020B0709000202000203" pitchFamily="49" charset="0"/>
              </a:rPr>
              <a:t>⊢A</a:t>
            </a:r>
          </a:p>
          <a:p>
            <a:r>
              <a:rPr lang="en-US" dirty="0">
                <a:latin typeface="APL385 Unicode" panose="020B0709000202000203" pitchFamily="49" charset="0"/>
              </a:rPr>
              <a:t>BFJ</a:t>
            </a:r>
          </a:p>
          <a:p>
            <a:r>
              <a:rPr lang="en-US" dirty="0">
                <a:latin typeface="APL385 Unicode" panose="020B0709000202000203" pitchFamily="49" charset="0"/>
              </a:rPr>
              <a:t>NRV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03D20976-F4DB-4E3C-A402-715E0452F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</p:spTree>
    <p:extLst>
      <p:ext uri="{BB962C8B-B14F-4D97-AF65-F5344CB8AC3E}">
        <p14:creationId xmlns:p14="http://schemas.microsoft.com/office/powerpoint/2010/main" val="5349953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be 76">
            <a:extLst>
              <a:ext uri="{FF2B5EF4-FFF2-40B4-BE49-F238E27FC236}">
                <a16:creationId xmlns:a16="http://schemas.microsoft.com/office/drawing/2014/main" id="{1FF76A83-5176-4257-8F63-FE185C4C8472}"/>
              </a:ext>
            </a:extLst>
          </p:cNvPr>
          <p:cNvSpPr/>
          <p:nvPr/>
        </p:nvSpPr>
        <p:spPr>
          <a:xfrm>
            <a:off x="3311860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78" name="Cube 77">
            <a:extLst>
              <a:ext uri="{FF2B5EF4-FFF2-40B4-BE49-F238E27FC236}">
                <a16:creationId xmlns:a16="http://schemas.microsoft.com/office/drawing/2014/main" id="{253D81C9-7FBD-49B7-8D25-C5F472730D35}"/>
              </a:ext>
            </a:extLst>
          </p:cNvPr>
          <p:cNvSpPr/>
          <p:nvPr/>
        </p:nvSpPr>
        <p:spPr>
          <a:xfrm>
            <a:off x="3716905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79" name="Cube 78">
            <a:extLst>
              <a:ext uri="{FF2B5EF4-FFF2-40B4-BE49-F238E27FC236}">
                <a16:creationId xmlns:a16="http://schemas.microsoft.com/office/drawing/2014/main" id="{FC19CAC4-677E-4EE0-A279-16D150739C2D}"/>
              </a:ext>
            </a:extLst>
          </p:cNvPr>
          <p:cNvSpPr/>
          <p:nvPr/>
        </p:nvSpPr>
        <p:spPr>
          <a:xfrm>
            <a:off x="4121950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ABCAE047-191F-45D6-BA3C-6EBD103829F9}"/>
              </a:ext>
            </a:extLst>
          </p:cNvPr>
          <p:cNvSpPr/>
          <p:nvPr/>
        </p:nvSpPr>
        <p:spPr>
          <a:xfrm>
            <a:off x="3311860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81" name="Cube 80">
            <a:extLst>
              <a:ext uri="{FF2B5EF4-FFF2-40B4-BE49-F238E27FC236}">
                <a16:creationId xmlns:a16="http://schemas.microsoft.com/office/drawing/2014/main" id="{85763F90-BC30-470B-8D16-6279A4D81A68}"/>
              </a:ext>
            </a:extLst>
          </p:cNvPr>
          <p:cNvSpPr/>
          <p:nvPr/>
        </p:nvSpPr>
        <p:spPr>
          <a:xfrm>
            <a:off x="3716905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14C34A2E-968F-42FC-9C50-43C40041D4EB}"/>
              </a:ext>
            </a:extLst>
          </p:cNvPr>
          <p:cNvSpPr/>
          <p:nvPr/>
        </p:nvSpPr>
        <p:spPr>
          <a:xfrm>
            <a:off x="4128273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83" name="Cube 82">
            <a:extLst>
              <a:ext uri="{FF2B5EF4-FFF2-40B4-BE49-F238E27FC236}">
                <a16:creationId xmlns:a16="http://schemas.microsoft.com/office/drawing/2014/main" id="{E16EE833-9F6F-43CE-A933-4414A8BD2870}"/>
              </a:ext>
            </a:extLst>
          </p:cNvPr>
          <p:cNvSpPr/>
          <p:nvPr/>
        </p:nvSpPr>
        <p:spPr>
          <a:xfrm>
            <a:off x="3311860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84" name="Cube 83">
            <a:extLst>
              <a:ext uri="{FF2B5EF4-FFF2-40B4-BE49-F238E27FC236}">
                <a16:creationId xmlns:a16="http://schemas.microsoft.com/office/drawing/2014/main" id="{BD9A0B80-8539-4056-A0FE-FF1480E0F192}"/>
              </a:ext>
            </a:extLst>
          </p:cNvPr>
          <p:cNvSpPr/>
          <p:nvPr/>
        </p:nvSpPr>
        <p:spPr>
          <a:xfrm>
            <a:off x="3716905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85" name="Cube 84">
            <a:extLst>
              <a:ext uri="{FF2B5EF4-FFF2-40B4-BE49-F238E27FC236}">
                <a16:creationId xmlns:a16="http://schemas.microsoft.com/office/drawing/2014/main" id="{3C7BFC9A-85C6-45AB-A23D-B1BA9D14D7AF}"/>
              </a:ext>
            </a:extLst>
          </p:cNvPr>
          <p:cNvSpPr/>
          <p:nvPr/>
        </p:nvSpPr>
        <p:spPr>
          <a:xfrm>
            <a:off x="4128273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86" name="Cube 85">
            <a:extLst>
              <a:ext uri="{FF2B5EF4-FFF2-40B4-BE49-F238E27FC236}">
                <a16:creationId xmlns:a16="http://schemas.microsoft.com/office/drawing/2014/main" id="{C48C641E-167F-4766-9964-CE4ADED9C521}"/>
              </a:ext>
            </a:extLst>
          </p:cNvPr>
          <p:cNvSpPr/>
          <p:nvPr/>
        </p:nvSpPr>
        <p:spPr>
          <a:xfrm>
            <a:off x="4526995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87" name="Cube 86">
            <a:extLst>
              <a:ext uri="{FF2B5EF4-FFF2-40B4-BE49-F238E27FC236}">
                <a16:creationId xmlns:a16="http://schemas.microsoft.com/office/drawing/2014/main" id="{37FA0B4E-4766-487F-AB8A-CAB7A4279A29}"/>
              </a:ext>
            </a:extLst>
          </p:cNvPr>
          <p:cNvSpPr/>
          <p:nvPr/>
        </p:nvSpPr>
        <p:spPr>
          <a:xfrm>
            <a:off x="4526995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88" name="Cube 87">
            <a:extLst>
              <a:ext uri="{FF2B5EF4-FFF2-40B4-BE49-F238E27FC236}">
                <a16:creationId xmlns:a16="http://schemas.microsoft.com/office/drawing/2014/main" id="{037C7BBE-C88C-4BC4-9DA4-8F5A5409EB45}"/>
              </a:ext>
            </a:extLst>
          </p:cNvPr>
          <p:cNvSpPr/>
          <p:nvPr/>
        </p:nvSpPr>
        <p:spPr>
          <a:xfrm>
            <a:off x="4526995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⌷⍤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en-US" dirty="0">
                <a:latin typeface="APL385 Unicode" panose="020B0709000202000203" pitchFamily="49" charset="0"/>
              </a:rPr>
              <a:t>⊢A</a:t>
            </a:r>
          </a:p>
          <a:p>
            <a:r>
              <a:rPr lang="en-US" dirty="0">
                <a:latin typeface="APL385 Unicode" panose="020B0709000202000203" pitchFamily="49" charset="0"/>
              </a:rPr>
              <a:t>BFJ</a:t>
            </a:r>
          </a:p>
          <a:p>
            <a:r>
              <a:rPr lang="en-US" dirty="0">
                <a:latin typeface="APL385 Unicode" panose="020B0709000202000203" pitchFamily="49" charset="0"/>
              </a:rPr>
              <a:t>NRV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1278A296-69F5-4972-BFC1-775BF0976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</p:spTree>
    <p:extLst>
      <p:ext uri="{BB962C8B-B14F-4D97-AF65-F5344CB8AC3E}">
        <p14:creationId xmlns:p14="http://schemas.microsoft.com/office/powerpoint/2010/main" val="33752309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be 76">
            <a:extLst>
              <a:ext uri="{FF2B5EF4-FFF2-40B4-BE49-F238E27FC236}">
                <a16:creationId xmlns:a16="http://schemas.microsoft.com/office/drawing/2014/main" id="{1FF76A83-5176-4257-8F63-FE185C4C8472}"/>
              </a:ext>
            </a:extLst>
          </p:cNvPr>
          <p:cNvSpPr/>
          <p:nvPr/>
        </p:nvSpPr>
        <p:spPr>
          <a:xfrm>
            <a:off x="3311860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78" name="Cube 77">
            <a:extLst>
              <a:ext uri="{FF2B5EF4-FFF2-40B4-BE49-F238E27FC236}">
                <a16:creationId xmlns:a16="http://schemas.microsoft.com/office/drawing/2014/main" id="{253D81C9-7FBD-49B7-8D25-C5F472730D35}"/>
              </a:ext>
            </a:extLst>
          </p:cNvPr>
          <p:cNvSpPr/>
          <p:nvPr/>
        </p:nvSpPr>
        <p:spPr>
          <a:xfrm>
            <a:off x="3716905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79" name="Cube 78">
            <a:extLst>
              <a:ext uri="{FF2B5EF4-FFF2-40B4-BE49-F238E27FC236}">
                <a16:creationId xmlns:a16="http://schemas.microsoft.com/office/drawing/2014/main" id="{FC19CAC4-677E-4EE0-A279-16D150739C2D}"/>
              </a:ext>
            </a:extLst>
          </p:cNvPr>
          <p:cNvSpPr/>
          <p:nvPr/>
        </p:nvSpPr>
        <p:spPr>
          <a:xfrm>
            <a:off x="4121950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ABCAE047-191F-45D6-BA3C-6EBD103829F9}"/>
              </a:ext>
            </a:extLst>
          </p:cNvPr>
          <p:cNvSpPr/>
          <p:nvPr/>
        </p:nvSpPr>
        <p:spPr>
          <a:xfrm>
            <a:off x="3311860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81" name="Cube 80">
            <a:extLst>
              <a:ext uri="{FF2B5EF4-FFF2-40B4-BE49-F238E27FC236}">
                <a16:creationId xmlns:a16="http://schemas.microsoft.com/office/drawing/2014/main" id="{85763F90-BC30-470B-8D16-6279A4D81A68}"/>
              </a:ext>
            </a:extLst>
          </p:cNvPr>
          <p:cNvSpPr/>
          <p:nvPr/>
        </p:nvSpPr>
        <p:spPr>
          <a:xfrm>
            <a:off x="3716905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14C34A2E-968F-42FC-9C50-43C40041D4EB}"/>
              </a:ext>
            </a:extLst>
          </p:cNvPr>
          <p:cNvSpPr/>
          <p:nvPr/>
        </p:nvSpPr>
        <p:spPr>
          <a:xfrm>
            <a:off x="4128273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83" name="Cube 82">
            <a:extLst>
              <a:ext uri="{FF2B5EF4-FFF2-40B4-BE49-F238E27FC236}">
                <a16:creationId xmlns:a16="http://schemas.microsoft.com/office/drawing/2014/main" id="{E16EE833-9F6F-43CE-A933-4414A8BD2870}"/>
              </a:ext>
            </a:extLst>
          </p:cNvPr>
          <p:cNvSpPr/>
          <p:nvPr/>
        </p:nvSpPr>
        <p:spPr>
          <a:xfrm>
            <a:off x="3311860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84" name="Cube 83">
            <a:extLst>
              <a:ext uri="{FF2B5EF4-FFF2-40B4-BE49-F238E27FC236}">
                <a16:creationId xmlns:a16="http://schemas.microsoft.com/office/drawing/2014/main" id="{BD9A0B80-8539-4056-A0FE-FF1480E0F192}"/>
              </a:ext>
            </a:extLst>
          </p:cNvPr>
          <p:cNvSpPr/>
          <p:nvPr/>
        </p:nvSpPr>
        <p:spPr>
          <a:xfrm>
            <a:off x="3716905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85" name="Cube 84">
            <a:extLst>
              <a:ext uri="{FF2B5EF4-FFF2-40B4-BE49-F238E27FC236}">
                <a16:creationId xmlns:a16="http://schemas.microsoft.com/office/drawing/2014/main" id="{3C7BFC9A-85C6-45AB-A23D-B1BA9D14D7AF}"/>
              </a:ext>
            </a:extLst>
          </p:cNvPr>
          <p:cNvSpPr/>
          <p:nvPr/>
        </p:nvSpPr>
        <p:spPr>
          <a:xfrm>
            <a:off x="4128273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86" name="Cube 85">
            <a:extLst>
              <a:ext uri="{FF2B5EF4-FFF2-40B4-BE49-F238E27FC236}">
                <a16:creationId xmlns:a16="http://schemas.microsoft.com/office/drawing/2014/main" id="{C48C641E-167F-4766-9964-CE4ADED9C521}"/>
              </a:ext>
            </a:extLst>
          </p:cNvPr>
          <p:cNvSpPr/>
          <p:nvPr/>
        </p:nvSpPr>
        <p:spPr>
          <a:xfrm>
            <a:off x="4526995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87" name="Cube 86">
            <a:extLst>
              <a:ext uri="{FF2B5EF4-FFF2-40B4-BE49-F238E27FC236}">
                <a16:creationId xmlns:a16="http://schemas.microsoft.com/office/drawing/2014/main" id="{37FA0B4E-4766-487F-AB8A-CAB7A4279A29}"/>
              </a:ext>
            </a:extLst>
          </p:cNvPr>
          <p:cNvSpPr/>
          <p:nvPr/>
        </p:nvSpPr>
        <p:spPr>
          <a:xfrm>
            <a:off x="4526995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88" name="Cube 87">
            <a:extLst>
              <a:ext uri="{FF2B5EF4-FFF2-40B4-BE49-F238E27FC236}">
                <a16:creationId xmlns:a16="http://schemas.microsoft.com/office/drawing/2014/main" id="{037C7BBE-C88C-4BC4-9DA4-8F5A5409EB45}"/>
              </a:ext>
            </a:extLst>
          </p:cNvPr>
          <p:cNvSpPr/>
          <p:nvPr/>
        </p:nvSpPr>
        <p:spPr>
          <a:xfrm>
            <a:off x="4526995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⌷⍤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en-US" dirty="0">
                <a:latin typeface="APL385 Unicode" panose="020B0709000202000203" pitchFamily="49" charset="0"/>
              </a:rPr>
              <a:t>⊢A</a:t>
            </a:r>
          </a:p>
          <a:p>
            <a:r>
              <a:rPr lang="en-US" dirty="0">
                <a:latin typeface="APL385 Unicode" panose="020B0709000202000203" pitchFamily="49" charset="0"/>
              </a:rPr>
              <a:t>BFJ</a:t>
            </a:r>
          </a:p>
          <a:p>
            <a:r>
              <a:rPr lang="en-US" dirty="0">
                <a:latin typeface="APL385 Unicode" panose="020B0709000202000203" pitchFamily="49" charset="0"/>
              </a:rPr>
              <a:t>NRV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26F8B658-0E13-4570-B926-1B5FD3611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</p:spTree>
    <p:extLst>
      <p:ext uri="{BB962C8B-B14F-4D97-AF65-F5344CB8AC3E}">
        <p14:creationId xmlns:p14="http://schemas.microsoft.com/office/powerpoint/2010/main" val="18735218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be 76">
            <a:extLst>
              <a:ext uri="{FF2B5EF4-FFF2-40B4-BE49-F238E27FC236}">
                <a16:creationId xmlns:a16="http://schemas.microsoft.com/office/drawing/2014/main" id="{1FF76A83-5176-4257-8F63-FE185C4C8472}"/>
              </a:ext>
            </a:extLst>
          </p:cNvPr>
          <p:cNvSpPr/>
          <p:nvPr/>
        </p:nvSpPr>
        <p:spPr>
          <a:xfrm>
            <a:off x="3311860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78" name="Cube 77">
            <a:extLst>
              <a:ext uri="{FF2B5EF4-FFF2-40B4-BE49-F238E27FC236}">
                <a16:creationId xmlns:a16="http://schemas.microsoft.com/office/drawing/2014/main" id="{253D81C9-7FBD-49B7-8D25-C5F472730D35}"/>
              </a:ext>
            </a:extLst>
          </p:cNvPr>
          <p:cNvSpPr/>
          <p:nvPr/>
        </p:nvSpPr>
        <p:spPr>
          <a:xfrm>
            <a:off x="3716905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79" name="Cube 78">
            <a:extLst>
              <a:ext uri="{FF2B5EF4-FFF2-40B4-BE49-F238E27FC236}">
                <a16:creationId xmlns:a16="http://schemas.microsoft.com/office/drawing/2014/main" id="{FC19CAC4-677E-4EE0-A279-16D150739C2D}"/>
              </a:ext>
            </a:extLst>
          </p:cNvPr>
          <p:cNvSpPr/>
          <p:nvPr/>
        </p:nvSpPr>
        <p:spPr>
          <a:xfrm>
            <a:off x="4121950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ABCAE047-191F-45D6-BA3C-6EBD103829F9}"/>
              </a:ext>
            </a:extLst>
          </p:cNvPr>
          <p:cNvSpPr/>
          <p:nvPr/>
        </p:nvSpPr>
        <p:spPr>
          <a:xfrm>
            <a:off x="3311860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81" name="Cube 80">
            <a:extLst>
              <a:ext uri="{FF2B5EF4-FFF2-40B4-BE49-F238E27FC236}">
                <a16:creationId xmlns:a16="http://schemas.microsoft.com/office/drawing/2014/main" id="{85763F90-BC30-470B-8D16-6279A4D81A68}"/>
              </a:ext>
            </a:extLst>
          </p:cNvPr>
          <p:cNvSpPr/>
          <p:nvPr/>
        </p:nvSpPr>
        <p:spPr>
          <a:xfrm>
            <a:off x="3716905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14C34A2E-968F-42FC-9C50-43C40041D4EB}"/>
              </a:ext>
            </a:extLst>
          </p:cNvPr>
          <p:cNvSpPr/>
          <p:nvPr/>
        </p:nvSpPr>
        <p:spPr>
          <a:xfrm>
            <a:off x="4128273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83" name="Cube 82">
            <a:extLst>
              <a:ext uri="{FF2B5EF4-FFF2-40B4-BE49-F238E27FC236}">
                <a16:creationId xmlns:a16="http://schemas.microsoft.com/office/drawing/2014/main" id="{E16EE833-9F6F-43CE-A933-4414A8BD2870}"/>
              </a:ext>
            </a:extLst>
          </p:cNvPr>
          <p:cNvSpPr/>
          <p:nvPr/>
        </p:nvSpPr>
        <p:spPr>
          <a:xfrm>
            <a:off x="3311860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84" name="Cube 83">
            <a:extLst>
              <a:ext uri="{FF2B5EF4-FFF2-40B4-BE49-F238E27FC236}">
                <a16:creationId xmlns:a16="http://schemas.microsoft.com/office/drawing/2014/main" id="{BD9A0B80-8539-4056-A0FE-FF1480E0F192}"/>
              </a:ext>
            </a:extLst>
          </p:cNvPr>
          <p:cNvSpPr/>
          <p:nvPr/>
        </p:nvSpPr>
        <p:spPr>
          <a:xfrm>
            <a:off x="3716905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85" name="Cube 84">
            <a:extLst>
              <a:ext uri="{FF2B5EF4-FFF2-40B4-BE49-F238E27FC236}">
                <a16:creationId xmlns:a16="http://schemas.microsoft.com/office/drawing/2014/main" id="{3C7BFC9A-85C6-45AB-A23D-B1BA9D14D7AF}"/>
              </a:ext>
            </a:extLst>
          </p:cNvPr>
          <p:cNvSpPr/>
          <p:nvPr/>
        </p:nvSpPr>
        <p:spPr>
          <a:xfrm>
            <a:off x="4128273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86" name="Cube 85">
            <a:extLst>
              <a:ext uri="{FF2B5EF4-FFF2-40B4-BE49-F238E27FC236}">
                <a16:creationId xmlns:a16="http://schemas.microsoft.com/office/drawing/2014/main" id="{C48C641E-167F-4766-9964-CE4ADED9C521}"/>
              </a:ext>
            </a:extLst>
          </p:cNvPr>
          <p:cNvSpPr/>
          <p:nvPr/>
        </p:nvSpPr>
        <p:spPr>
          <a:xfrm>
            <a:off x="4526995" y="3066805"/>
            <a:ext cx="630069" cy="630070"/>
          </a:xfrm>
          <a:prstGeom prst="cube">
            <a:avLst>
              <a:gd name="adj" fmla="val 31838"/>
            </a:avLst>
          </a:prstGeom>
          <a:solidFill>
            <a:srgbClr val="FF94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87" name="Cube 86">
            <a:extLst>
              <a:ext uri="{FF2B5EF4-FFF2-40B4-BE49-F238E27FC236}">
                <a16:creationId xmlns:a16="http://schemas.microsoft.com/office/drawing/2014/main" id="{37FA0B4E-4766-487F-AB8A-CAB7A4279A29}"/>
              </a:ext>
            </a:extLst>
          </p:cNvPr>
          <p:cNvSpPr/>
          <p:nvPr/>
        </p:nvSpPr>
        <p:spPr>
          <a:xfrm>
            <a:off x="4526995" y="266176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88" name="Cube 87">
            <a:extLst>
              <a:ext uri="{FF2B5EF4-FFF2-40B4-BE49-F238E27FC236}">
                <a16:creationId xmlns:a16="http://schemas.microsoft.com/office/drawing/2014/main" id="{037C7BBE-C88C-4BC4-9DA4-8F5A5409EB45}"/>
              </a:ext>
            </a:extLst>
          </p:cNvPr>
          <p:cNvSpPr/>
          <p:nvPr/>
        </p:nvSpPr>
        <p:spPr>
          <a:xfrm>
            <a:off x="4526995" y="223421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I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313184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J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353688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34" name="K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3941930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0" name="L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4346975" y="325292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5" name="E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313184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F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353688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7" name="G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3941930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1" name="H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4346975" y="284788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8" name="A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313184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B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353688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7C7DC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0" name="C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3941930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2" name="D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4346975" y="2420333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4629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   </a:t>
            </a:r>
            <a:r>
              <a:rPr lang="en-US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US" dirty="0">
                <a:latin typeface="APL385 Unicode" panose="020B0709000202000203" pitchFamily="49" charset="0"/>
              </a:rPr>
              <a:t>⌷⍤</a:t>
            </a:r>
            <a:r>
              <a:rPr lang="en-US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  <a:r>
              <a:rPr lang="en-US" dirty="0">
                <a:latin typeface="APL385 Unicode" panose="020B0709000202000203" pitchFamily="49" charset="0"/>
              </a:rPr>
              <a:t>⊢A</a:t>
            </a:r>
          </a:p>
          <a:p>
            <a:r>
              <a:rPr lang="en-US" dirty="0">
                <a:latin typeface="APL385 Unicode" panose="020B0709000202000203" pitchFamily="49" charset="0"/>
              </a:rPr>
              <a:t>BFJ</a:t>
            </a:r>
          </a:p>
          <a:p>
            <a:r>
              <a:rPr lang="en-US" dirty="0">
                <a:latin typeface="APL385 Unicode" panose="020B0709000202000203" pitchFamily="49" charset="0"/>
              </a:rPr>
              <a:t>NRV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38D29019-3D24-4B63-8156-453931016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</p:spTree>
    <p:extLst>
      <p:ext uri="{BB962C8B-B14F-4D97-AF65-F5344CB8AC3E}">
        <p14:creationId xmlns:p14="http://schemas.microsoft.com/office/powerpoint/2010/main" val="36243575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08E41-33E6-4B45-B964-94CFCAF40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Indexing as a function → you can use operators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58937A-E965-439A-A1F2-3289777E871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28A8E28-44D1-4A4B-8B2B-B58738051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</a:t>
            </a:r>
            <a:r>
              <a:rPr lang="en-GB" dirty="0">
                <a:latin typeface="APL385 Unicode" panose="020B0709000202000203" pitchFamily="49" charset="0"/>
              </a:rPr>
              <a:t>⌷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EAAC06E-4DA3-4518-90B5-9C732932B818}"/>
              </a:ext>
            </a:extLst>
          </p:cNvPr>
          <p:cNvSpPr txBox="1">
            <a:spLocks/>
          </p:cNvSpPr>
          <p:nvPr/>
        </p:nvSpPr>
        <p:spPr>
          <a:xfrm>
            <a:off x="320040" y="1794218"/>
            <a:ext cx="2631780" cy="26227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A←2 3 4⍴⎕A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UVWX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B51089E-AC5F-4DF8-8C6F-ECBD7451E710}"/>
              </a:ext>
            </a:extLst>
          </p:cNvPr>
          <p:cNvSpPr txBox="1">
            <a:spLocks/>
          </p:cNvSpPr>
          <p:nvPr/>
        </p:nvSpPr>
        <p:spPr>
          <a:xfrm>
            <a:off x="2861810" y="1794218"/>
            <a:ext cx="2205245" cy="2622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2⌷⍤1⊢A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BFJ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NRV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92C4208-54D0-4AB9-9578-7BECC156AF5C}"/>
              </a:ext>
            </a:extLst>
          </p:cNvPr>
          <p:cNvSpPr txBox="1">
            <a:spLocks/>
          </p:cNvSpPr>
          <p:nvPr/>
        </p:nvSpPr>
        <p:spPr>
          <a:xfrm>
            <a:off x="5112060" y="1794218"/>
            <a:ext cx="2205245" cy="2622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2⌷[3]A</a:t>
            </a:r>
          </a:p>
          <a:p>
            <a:pPr marL="0" indent="0">
              <a:buNone/>
            </a:pPr>
            <a:endParaRPr lang="en-GB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12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61111E-6 4.32099E-6 L -3.61111E-6 -0.0722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5.55556E-7 4.32099E-6 L -5.55556E-7 -0.07223 " pathEditMode="relative" rAng="0" ptsTypes="AA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ED66C-2EEC-4325-98C7-0C8A01A4E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591530"/>
            <a:ext cx="8363272" cy="4003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	Simple	Choose	Reach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F599B-467E-43AB-B2CE-7A71943C2E5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BA65BB-8C77-4405-9FF7-937EC2888D9A}"/>
              </a:ext>
            </a:extLst>
          </p:cNvPr>
          <p:cNvSpPr txBox="1"/>
          <p:nvPr/>
        </p:nvSpPr>
        <p:spPr>
          <a:xfrm>
            <a:off x="521551" y="1536635"/>
            <a:ext cx="396044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/>
              <a:t>Indexed assignment</a:t>
            </a:r>
          </a:p>
          <a:p>
            <a:endParaRPr lang="en-GB" sz="2300" dirty="0"/>
          </a:p>
          <a:p>
            <a:r>
              <a:rPr lang="en-GB" sz="2300" dirty="0"/>
              <a:t>Modified assignment</a:t>
            </a:r>
          </a:p>
          <a:p>
            <a:endParaRPr lang="en-GB" sz="2300" dirty="0"/>
          </a:p>
          <a:p>
            <a:r>
              <a:rPr lang="en-GB" sz="2300" dirty="0"/>
              <a:t>Optimised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7561FF-FC97-4439-B98C-9ECE50BCD221}"/>
              </a:ext>
            </a:extLst>
          </p:cNvPr>
          <p:cNvSpPr txBox="1"/>
          <p:nvPr/>
        </p:nvSpPr>
        <p:spPr>
          <a:xfrm>
            <a:off x="3401870" y="1581640"/>
            <a:ext cx="3465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L385 Unicode" panose="020B0709000202000203" pitchFamily="49" charset="0"/>
              </a:rPr>
              <a:t>A←'YEAST' ⋄ A[3 4]←'E'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9C8EF1-F9B7-47C1-90B8-13F81FAFF2E2}"/>
              </a:ext>
            </a:extLst>
          </p:cNvPr>
          <p:cNvSpPr txBox="1"/>
          <p:nvPr/>
        </p:nvSpPr>
        <p:spPr>
          <a:xfrm>
            <a:off x="3401868" y="2284837"/>
            <a:ext cx="3465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L385 Unicode" panose="020B0709000202000203" pitchFamily="49" charset="0"/>
              </a:rPr>
              <a:t>A←1 9 ⋄ A[1]+←5</a:t>
            </a:r>
            <a:endParaRPr lang="en-GB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08E41-33E6-4B45-B964-94CFCAF40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Indexing as a function → you can use operators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58937A-E965-439A-A1F2-3289777E871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28A8E28-44D1-4A4B-8B2B-B58738051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</a:t>
            </a:r>
            <a:r>
              <a:rPr lang="en-GB" dirty="0">
                <a:latin typeface="APL385 Unicode" panose="020B0709000202000203" pitchFamily="49" charset="0"/>
              </a:rPr>
              <a:t>⌷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EAAC06E-4DA3-4518-90B5-9C732932B818}"/>
              </a:ext>
            </a:extLst>
          </p:cNvPr>
          <p:cNvSpPr txBox="1">
            <a:spLocks/>
          </p:cNvSpPr>
          <p:nvPr/>
        </p:nvSpPr>
        <p:spPr>
          <a:xfrm>
            <a:off x="320040" y="1794218"/>
            <a:ext cx="2631780" cy="26227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A←2 3 4⍴⎕A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UVWX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B51089E-AC5F-4DF8-8C6F-ECBD7451E710}"/>
              </a:ext>
            </a:extLst>
          </p:cNvPr>
          <p:cNvSpPr txBox="1">
            <a:spLocks/>
          </p:cNvSpPr>
          <p:nvPr/>
        </p:nvSpPr>
        <p:spPr>
          <a:xfrm>
            <a:off x="2861810" y="1794218"/>
            <a:ext cx="5958662" cy="2622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 </a:t>
            </a:r>
            <a:r>
              <a:rPr lang="en-GB" sz="2000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2⌷⍤2⊢A</a:t>
            </a:r>
            <a:r>
              <a:rPr lang="en-GB" sz="2000" dirty="0">
                <a:latin typeface="APL385 Unicode" panose="020B0709000202000203" pitchFamily="49" charset="0"/>
              </a:rPr>
              <a:t>     2⌷[2]A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QRST </a:t>
            </a:r>
          </a:p>
        </p:txBody>
      </p:sp>
    </p:spTree>
    <p:extLst>
      <p:ext uri="{BB962C8B-B14F-4D97-AF65-F5344CB8AC3E}">
        <p14:creationId xmlns:p14="http://schemas.microsoft.com/office/powerpoint/2010/main" val="313356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CECE8-3D69-44C7-BA0C-48D52EA9F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1200151"/>
            <a:ext cx="2718302" cy="27667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⎕←n←⍉3 5⍴⍳15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1  6 11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2  7 12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3  8 13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4  9 14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5 10 15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EF4C9-6CB3-4BF7-B59D-B872163976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5CC776-5113-404F-828E-AA4CCA5FA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54A91B-4718-4822-8D7A-7F12CEBB5368}"/>
              </a:ext>
            </a:extLst>
          </p:cNvPr>
          <p:cNvSpPr txBox="1">
            <a:spLocks/>
          </p:cNvSpPr>
          <p:nvPr/>
        </p:nvSpPr>
        <p:spPr>
          <a:xfrm>
            <a:off x="2816805" y="1200151"/>
            <a:ext cx="2718302" cy="2766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1 3 4⌷⍤0 2⊢n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1  6 11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3  8 13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4  9 14</a:t>
            </a:r>
          </a:p>
        </p:txBody>
      </p:sp>
    </p:spTree>
    <p:extLst>
      <p:ext uri="{BB962C8B-B14F-4D97-AF65-F5344CB8AC3E}">
        <p14:creationId xmlns:p14="http://schemas.microsoft.com/office/powerpoint/2010/main" val="135759324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CECE8-3D69-44C7-BA0C-48D52EA9F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1200151"/>
            <a:ext cx="2718302" cy="27667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⎕←n←⍉3 5⍴⍳15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1  6 11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2  7 12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3  8 13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4  9 14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5 10 15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EF4C9-6CB3-4BF7-B59D-B872163976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5CC776-5113-404F-828E-AA4CCA5FA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54A91B-4718-4822-8D7A-7F12CEBB5368}"/>
              </a:ext>
            </a:extLst>
          </p:cNvPr>
          <p:cNvSpPr txBox="1">
            <a:spLocks/>
          </p:cNvSpPr>
          <p:nvPr/>
        </p:nvSpPr>
        <p:spPr>
          <a:xfrm>
            <a:off x="2816805" y="1200151"/>
            <a:ext cx="2718302" cy="2766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1 3 4⌷⍤0 99⊢n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1  6 11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3  8 13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4  9 14</a:t>
            </a:r>
          </a:p>
        </p:txBody>
      </p:sp>
    </p:spTree>
    <p:extLst>
      <p:ext uri="{BB962C8B-B14F-4D97-AF65-F5344CB8AC3E}">
        <p14:creationId xmlns:p14="http://schemas.microsoft.com/office/powerpoint/2010/main" val="10384408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1780" y="1050581"/>
            <a:ext cx="8363272" cy="786534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I ← ⌷⍤0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"Sane" indexing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BBBEB8-C8ED-465E-8689-40E4839F7B7E}"/>
              </a:ext>
            </a:extLst>
          </p:cNvPr>
          <p:cNvSpPr txBox="1">
            <a:spLocks/>
          </p:cNvSpPr>
          <p:nvPr/>
        </p:nvSpPr>
        <p:spPr>
          <a:xfrm>
            <a:off x="161510" y="1491630"/>
            <a:ext cx="2718302" cy="2766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⎕←n←⍉3 5⍴⍳15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1  6 11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2  7 12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3  8 13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4  9 14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5 10 15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60232CE-BD54-4346-921C-CB6FBB7AB37E}"/>
              </a:ext>
            </a:extLst>
          </p:cNvPr>
          <p:cNvSpPr txBox="1">
            <a:spLocks/>
          </p:cNvSpPr>
          <p:nvPr/>
        </p:nvSpPr>
        <p:spPr>
          <a:xfrm>
            <a:off x="2816804" y="1695206"/>
            <a:ext cx="4185466" cy="276675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(⊂1 3 4)⌷n   ⍝ "Insane"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1 6 11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3 8 13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4 9 14</a:t>
            </a:r>
            <a:endParaRPr lang="en-GB" sz="3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1 3 4 I n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1 6 11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3 8 13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4 9 14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</a:t>
            </a:r>
            <a:endParaRPr lang="en-GB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52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1780" y="1050581"/>
            <a:ext cx="8363272" cy="786534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I ← ⌷⍤0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"Sane" indexing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BBBEB8-C8ED-465E-8689-40E4839F7B7E}"/>
              </a:ext>
            </a:extLst>
          </p:cNvPr>
          <p:cNvSpPr txBox="1">
            <a:spLocks/>
          </p:cNvSpPr>
          <p:nvPr/>
        </p:nvSpPr>
        <p:spPr>
          <a:xfrm>
            <a:off x="161510" y="1491630"/>
            <a:ext cx="2718302" cy="2766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⎕←n←⍉3 5⍴⍳15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1  6 11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2  7 12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3  8 13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4  9 14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2000" dirty="0">
                <a:latin typeface="APL385 Unicode" panose="020B0709000202000203" pitchFamily="49" charset="0"/>
              </a:rPr>
              <a:t>5 10 15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60232CE-BD54-4346-921C-CB6FBB7AB37E}"/>
              </a:ext>
            </a:extLst>
          </p:cNvPr>
          <p:cNvSpPr txBox="1">
            <a:spLocks/>
          </p:cNvSpPr>
          <p:nvPr/>
        </p:nvSpPr>
        <p:spPr>
          <a:xfrm>
            <a:off x="2816804" y="1695206"/>
            <a:ext cx="3214799" cy="276675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1 3 4 I n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1 6 11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3 8 13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4 9 14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  1 0 1 1 0 ⌿ n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1 6 11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3 8 13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4 9 14</a:t>
            </a:r>
            <a:endParaRPr lang="en-GB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9407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23922-3C98-4FA2-BF0F-EF3491B20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1703388" algn="l"/>
              </a:tabLst>
            </a:pPr>
            <a:endParaRPr lang="en-US" sz="2000" dirty="0">
              <a:latin typeface="APL385 Unicode" panose="020B0709000202000203" pitchFamily="49" charset="0"/>
            </a:endParaRP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   'APPLE'[1 3 4]      ⍝ Intuitive, beginner friendly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APL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1 0 1 1 0/'APPLE'   ⍝ Booleans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APL</a:t>
            </a:r>
            <a:endParaRPr lang="en-GB" sz="2000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FD9E0-80B5-4C34-B01E-FE3B637281E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3E8E7A1-E3CB-498D-9078-1DCBC5E8E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"Sane" indexing</a:t>
            </a:r>
          </a:p>
        </p:txBody>
      </p:sp>
    </p:spTree>
    <p:extLst>
      <p:ext uri="{BB962C8B-B14F-4D97-AF65-F5344CB8AC3E}">
        <p14:creationId xmlns:p14="http://schemas.microsoft.com/office/powerpoint/2010/main" val="231232232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23922-3C98-4FA2-BF0F-EF3491B20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1703388" algn="l"/>
              </a:tabLst>
            </a:pPr>
            <a:endParaRPr lang="en-US" sz="2000" dirty="0">
              <a:latin typeface="APL385 Unicode" panose="020B0709000202000203" pitchFamily="49" charset="0"/>
            </a:endParaRP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   1 3 4 I 'APPLE'     ⍝ Sane</a:t>
            </a: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APL </a:t>
            </a:r>
          </a:p>
          <a:p>
            <a:pPr marL="0" indent="0">
              <a:buNone/>
              <a:tabLst>
                <a:tab pos="1703388" algn="l"/>
              </a:tabLst>
            </a:pPr>
            <a:r>
              <a:rPr lang="en-US" sz="2000" dirty="0">
                <a:latin typeface="APL385 Unicode" panose="020B0709000202000203" pitchFamily="49" charset="0"/>
              </a:rPr>
              <a:t>   1 0 1 1 0⌿'APPLE'   ⍝ Rank polymorphic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APL</a:t>
            </a:r>
            <a:endParaRPr lang="en-GB" sz="2000" dirty="0">
              <a:latin typeface="APL385 Unicode" panose="020B0709000202000203" pitchFamily="49" charset="0"/>
            </a:endParaRPr>
          </a:p>
          <a:p>
            <a:pPr marL="0" indent="0">
              <a:buNone/>
              <a:tabLst>
                <a:tab pos="1703388" algn="l"/>
              </a:tabLst>
            </a:pPr>
            <a:endParaRPr lang="en-GB" sz="2000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FD9E0-80B5-4C34-B01E-FE3B637281E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4A14C9-16DB-46DD-908A-75C6B220DD6D}"/>
              </a:ext>
            </a:extLst>
          </p:cNvPr>
          <p:cNvSpPr txBox="1">
            <a:spLocks/>
          </p:cNvSpPr>
          <p:nvPr/>
        </p:nvSpPr>
        <p:spPr>
          <a:xfrm>
            <a:off x="323528" y="501520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"Sane" indexing</a:t>
            </a:r>
          </a:p>
        </p:txBody>
      </p:sp>
    </p:spTree>
    <p:extLst>
      <p:ext uri="{BB962C8B-B14F-4D97-AF65-F5344CB8AC3E}">
        <p14:creationId xmlns:p14="http://schemas.microsoft.com/office/powerpoint/2010/main" val="257137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PL385 Unicode" panose="020B0709000202000203" pitchFamily="49" charset="0"/>
              </a:rPr>
              <a:t>The Indexer AKA Select</a:t>
            </a:r>
          </a:p>
        </p:txBody>
      </p:sp>
    </p:spTree>
    <p:extLst>
      <p:ext uri="{BB962C8B-B14F-4D97-AF65-F5344CB8AC3E}">
        <p14:creationId xmlns:p14="http://schemas.microsoft.com/office/powerpoint/2010/main" val="55835617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PL385 Unicode" panose="020B0709000202000203" pitchFamily="49" charset="0"/>
              </a:rPr>
              <a:t>The Indexer AKA Select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3F4C82-D9F2-437E-BA92-15F80CBCD340}"/>
              </a:ext>
            </a:extLst>
          </p:cNvPr>
          <p:cNvSpPr txBox="1">
            <a:spLocks/>
          </p:cNvSpPr>
          <p:nvPr/>
        </p:nvSpPr>
        <p:spPr>
          <a:xfrm>
            <a:off x="323528" y="1877200"/>
            <a:ext cx="8363272" cy="267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PL385 Unicode" panose="020B0709000202000203" pitchFamily="49" charset="0"/>
              </a:rPr>
              <a:t>   1 I A    1⌷A    A[1;;]    1⌷⍤0 99⊢A</a:t>
            </a:r>
          </a:p>
          <a:p>
            <a:pPr marL="0" indent="0">
              <a:buNone/>
            </a:pPr>
            <a:r>
              <a:rPr lang="en-GB" sz="24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24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400" dirty="0">
                <a:latin typeface="APL385 Unicode" panose="020B0709000202000203" pitchFamily="49" charset="0"/>
              </a:rPr>
              <a:t>IJKL</a:t>
            </a:r>
          </a:p>
        </p:txBody>
      </p:sp>
    </p:spTree>
    <p:extLst>
      <p:ext uri="{BB962C8B-B14F-4D97-AF65-F5344CB8AC3E}">
        <p14:creationId xmlns:p14="http://schemas.microsoft.com/office/powerpoint/2010/main" val="184526196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PL385 Unicode" panose="020B0709000202000203" pitchFamily="49" charset="0"/>
              </a:rPr>
              <a:t>The Indexer AKA Select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3F4C82-D9F2-437E-BA92-15F80CBCD340}"/>
              </a:ext>
            </a:extLst>
          </p:cNvPr>
          <p:cNvSpPr txBox="1">
            <a:spLocks/>
          </p:cNvSpPr>
          <p:nvPr/>
        </p:nvSpPr>
        <p:spPr>
          <a:xfrm>
            <a:off x="2501770" y="1832195"/>
            <a:ext cx="8363272" cy="267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(</a:t>
            </a:r>
            <a:r>
              <a:rPr lang="en-GB" sz="1800" dirty="0">
                <a:highlight>
                  <a:srgbClr val="FF9421"/>
                </a:highlight>
                <a:latin typeface="APL385 Unicode" panose="020B0709000202000203" pitchFamily="49" charset="0"/>
              </a:rPr>
              <a:t>1 2</a:t>
            </a:r>
            <a:r>
              <a:rPr lang="en-GB" sz="1800" dirty="0">
                <a:latin typeface="APL385 Unicode" panose="020B0709000202000203" pitchFamily="49" charset="0"/>
              </a:rPr>
              <a:t>)(</a:t>
            </a:r>
            <a:r>
              <a:rPr lang="en-GB" sz="1800" dirty="0">
                <a:highlight>
                  <a:srgbClr val="00FFFF"/>
                </a:highlight>
                <a:latin typeface="APL385 Unicode" panose="020B0709000202000203" pitchFamily="49" charset="0"/>
              </a:rPr>
              <a:t>2 3</a:t>
            </a:r>
            <a:r>
              <a:rPr lang="en-GB" sz="1800" dirty="0">
                <a:latin typeface="APL385 Unicode" panose="020B0709000202000203" pitchFamily="49" charset="0"/>
              </a:rPr>
              <a:t>) I A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UVWX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A[(1 2,¨2 3)∘.,⍳4]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E934E9-0419-41E1-B2F6-498571099E48}"/>
              </a:ext>
            </a:extLst>
          </p:cNvPr>
          <p:cNvSpPr txBox="1"/>
          <p:nvPr/>
        </p:nvSpPr>
        <p:spPr>
          <a:xfrm>
            <a:off x="251520" y="1820594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⎕←A←2 3 4⍴⎕A</a:t>
            </a:r>
          </a:p>
          <a:p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EFGH</a:t>
            </a:r>
          </a:p>
          <a:p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MNOP</a:t>
            </a:r>
          </a:p>
          <a:p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highlight>
                  <a:srgbClr val="00FFFF"/>
                </a:highlight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1986091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F005F-A3C6-46D0-B060-434AF37B4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01520"/>
            <a:ext cx="8363272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Cells, subarrays and elements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076B4A-65E8-4323-A5EE-DCBC36B122D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292C59-DCD1-408C-86FE-141458BD7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A←2 3 4⍴⎕A</a:t>
            </a:r>
          </a:p>
        </p:txBody>
      </p:sp>
    </p:spTree>
    <p:extLst>
      <p:ext uri="{BB962C8B-B14F-4D97-AF65-F5344CB8AC3E}">
        <p14:creationId xmlns:p14="http://schemas.microsoft.com/office/powerpoint/2010/main" val="54779000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PL385 Unicode" panose="020B0709000202000203" pitchFamily="49" charset="0"/>
              </a:rPr>
              <a:t>The Indexer AKA Select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86098B-272E-44EB-AFDE-634ABFC65B19}"/>
              </a:ext>
            </a:extLst>
          </p:cNvPr>
          <p:cNvSpPr txBox="1"/>
          <p:nvPr/>
        </p:nvSpPr>
        <p:spPr>
          <a:xfrm>
            <a:off x="251520" y="1820594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⎕←A←2 3 4⍴⎕A</a:t>
            </a:r>
          </a:p>
          <a:p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r>
              <a:rPr lang="en-GB" dirty="0">
                <a:latin typeface="APL385 Unicode" panose="020B0709000202000203" pitchFamily="49" charset="0"/>
              </a:rPr>
              <a:t>EFG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H</a:t>
            </a:r>
          </a:p>
          <a:p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MNOP</a:t>
            </a:r>
          </a:p>
          <a:p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highlight>
                  <a:srgbClr val="00FFFF"/>
                </a:highlight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61EF90-14EC-4688-87DE-498205856505}"/>
              </a:ext>
            </a:extLst>
          </p:cNvPr>
          <p:cNvSpPr txBox="1">
            <a:spLocks/>
          </p:cNvSpPr>
          <p:nvPr/>
        </p:nvSpPr>
        <p:spPr>
          <a:xfrm>
            <a:off x="2501770" y="1832195"/>
            <a:ext cx="5850650" cy="267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</a:t>
            </a:r>
            <a:r>
              <a:rPr lang="pt-BR" sz="1800" dirty="0">
                <a:latin typeface="APL385 Unicode" panose="020B0709000202000203" pitchFamily="49" charset="0"/>
              </a:rPr>
              <a:t>(</a:t>
            </a:r>
            <a:r>
              <a:rPr lang="pt-BR" sz="1800" dirty="0">
                <a:highlight>
                  <a:srgbClr val="FF9421"/>
                </a:highlight>
                <a:latin typeface="APL385 Unicode" panose="020B0709000202000203" pitchFamily="49" charset="0"/>
              </a:rPr>
              <a:t>1 2 4</a:t>
            </a:r>
            <a:r>
              <a:rPr lang="pt-BR" sz="1800" dirty="0">
                <a:latin typeface="APL385 Unicode" panose="020B0709000202000203" pitchFamily="49" charset="0"/>
              </a:rPr>
              <a:t>)(</a:t>
            </a:r>
            <a:r>
              <a:rPr lang="pt-BR" sz="1800" dirty="0">
                <a:highlight>
                  <a:srgbClr val="00FFFF"/>
                </a:highlight>
                <a:latin typeface="APL385 Unicode" panose="020B0709000202000203" pitchFamily="49" charset="0"/>
              </a:rPr>
              <a:t>2 3</a:t>
            </a:r>
            <a:r>
              <a:rPr lang="pt-BR" sz="1800" dirty="0">
                <a:latin typeface="APL385 Unicode" panose="020B0709000202000203" pitchFamily="49" charset="0"/>
              </a:rPr>
              <a:t>) I A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H   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UVWX </a:t>
            </a:r>
            <a:endParaRPr lang="en-GB" sz="18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5365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PL385 Unicode" panose="020B0709000202000203" pitchFamily="49" charset="0"/>
              </a:rPr>
              <a:t>The Indexer AKA Select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86098B-272E-44EB-AFDE-634ABFC65B19}"/>
              </a:ext>
            </a:extLst>
          </p:cNvPr>
          <p:cNvSpPr txBox="1"/>
          <p:nvPr/>
        </p:nvSpPr>
        <p:spPr>
          <a:xfrm>
            <a:off x="251520" y="1820594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⎕←A←2 3 4⍴⎕A</a:t>
            </a:r>
          </a:p>
          <a:p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r>
              <a:rPr lang="en-GB" dirty="0">
                <a:latin typeface="APL385 Unicode" panose="020B0709000202000203" pitchFamily="49" charset="0"/>
              </a:rPr>
              <a:t>EFG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H</a:t>
            </a:r>
          </a:p>
          <a:p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MNOP</a:t>
            </a:r>
          </a:p>
          <a:p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highlight>
                  <a:srgbClr val="00FFFF"/>
                </a:highlight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61EF90-14EC-4688-87DE-498205856505}"/>
              </a:ext>
            </a:extLst>
          </p:cNvPr>
          <p:cNvSpPr txBox="1">
            <a:spLocks/>
          </p:cNvSpPr>
          <p:nvPr/>
        </p:nvSpPr>
        <p:spPr>
          <a:xfrm>
            <a:off x="2501770" y="1832195"/>
            <a:ext cx="5850650" cy="267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</a:t>
            </a:r>
            <a:r>
              <a:rPr lang="pt-BR" sz="1800" dirty="0">
                <a:latin typeface="APL385 Unicode" panose="020B0709000202000203" pitchFamily="49" charset="0"/>
              </a:rPr>
              <a:t>(</a:t>
            </a:r>
            <a:r>
              <a:rPr lang="pt-BR" sz="1800" dirty="0">
                <a:highlight>
                  <a:srgbClr val="FF9421"/>
                </a:highlight>
                <a:latin typeface="APL385 Unicode" panose="020B0709000202000203" pitchFamily="49" charset="0"/>
              </a:rPr>
              <a:t>1 2 4</a:t>
            </a:r>
            <a:r>
              <a:rPr lang="pt-BR" sz="1800" dirty="0">
                <a:latin typeface="APL385 Unicode" panose="020B0709000202000203" pitchFamily="49" charset="0"/>
              </a:rPr>
              <a:t>)(</a:t>
            </a:r>
            <a:r>
              <a:rPr lang="pt-BR" sz="1800" dirty="0">
                <a:highlight>
                  <a:srgbClr val="00FFFF"/>
                </a:highlight>
                <a:latin typeface="APL385 Unicode" panose="020B0709000202000203" pitchFamily="49" charset="0"/>
              </a:rPr>
              <a:t>2 3</a:t>
            </a:r>
            <a:r>
              <a:rPr lang="pt-BR" sz="1800" dirty="0">
                <a:latin typeface="APL385 Unicode" panose="020B0709000202000203" pitchFamily="49" charset="0"/>
              </a:rPr>
              <a:t>) I A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H   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UVWX </a:t>
            </a:r>
            <a:endParaRPr lang="en-GB" sz="1800" dirty="0">
              <a:latin typeface="APL385 Unicode" panose="020B0709000202000203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4794EB-0DDC-4880-A412-C45B0205C00D}"/>
              </a:ext>
            </a:extLst>
          </p:cNvPr>
          <p:cNvSpPr txBox="1"/>
          <p:nvPr/>
        </p:nvSpPr>
        <p:spPr>
          <a:xfrm>
            <a:off x="5929200" y="1311610"/>
            <a:ext cx="2198195" cy="1477328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r←≢⍴A</a:t>
            </a:r>
          </a:p>
          <a:p>
            <a:r>
              <a:rPr lang="en-GB" dirty="0">
                <a:latin typeface="APL385 Unicode" panose="020B0709000202000203" pitchFamily="49" charset="0"/>
              </a:rPr>
              <a:t>3</a:t>
            </a:r>
          </a:p>
          <a:p>
            <a:r>
              <a:rPr lang="en-GB" dirty="0">
                <a:latin typeface="APL385 Unicode" panose="020B0709000202000203" pitchFamily="49" charset="0"/>
              </a:rPr>
              <a:t>  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k←0</a:t>
            </a:r>
          </a:p>
          <a:p>
            <a:r>
              <a:rPr lang="en-GB" dirty="0">
                <a:latin typeface="APL385 Unicode" panose="020B0709000202000203" pitchFamily="49" charset="0"/>
              </a:rPr>
              <a:t>   r-k</a:t>
            </a:r>
          </a:p>
          <a:p>
            <a:r>
              <a:rPr lang="en-GB" dirty="0">
                <a:latin typeface="APL385 Unicode" panose="020B0709000202000203" pitchFamily="49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3352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PL385 Unicode" panose="020B0709000202000203" pitchFamily="49" charset="0"/>
              </a:rPr>
              <a:t>The Indexer AKA Select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86098B-272E-44EB-AFDE-634ABFC65B19}"/>
              </a:ext>
            </a:extLst>
          </p:cNvPr>
          <p:cNvSpPr txBox="1"/>
          <p:nvPr/>
        </p:nvSpPr>
        <p:spPr>
          <a:xfrm>
            <a:off x="251520" y="1820594"/>
            <a:ext cx="2873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⎕←A←2 3 4⍴⎕A</a:t>
            </a:r>
          </a:p>
          <a:p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r>
              <a:rPr lang="en-GB" dirty="0">
                <a:latin typeface="APL385 Unicode" panose="020B0709000202000203" pitchFamily="49" charset="0"/>
              </a:rPr>
              <a:t>EFG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H</a:t>
            </a:r>
          </a:p>
          <a:p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MNOP</a:t>
            </a:r>
          </a:p>
          <a:p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r>
              <a:rPr lang="en-GB" dirty="0">
                <a:highlight>
                  <a:srgbClr val="00FFFF"/>
                </a:highlight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61EF90-14EC-4688-87DE-498205856505}"/>
              </a:ext>
            </a:extLst>
          </p:cNvPr>
          <p:cNvSpPr txBox="1">
            <a:spLocks/>
          </p:cNvSpPr>
          <p:nvPr/>
        </p:nvSpPr>
        <p:spPr>
          <a:xfrm>
            <a:off x="2501770" y="1832195"/>
            <a:ext cx="5850650" cy="267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</a:t>
            </a:r>
            <a:r>
              <a:rPr lang="pt-BR" sz="1800" dirty="0">
                <a:latin typeface="APL385 Unicode" panose="020B0709000202000203" pitchFamily="49" charset="0"/>
              </a:rPr>
              <a:t>(</a:t>
            </a:r>
            <a:r>
              <a:rPr lang="pt-BR" sz="1800" dirty="0">
                <a:highlight>
                  <a:srgbClr val="FF9421"/>
                </a:highlight>
                <a:latin typeface="APL385 Unicode" panose="020B0709000202000203" pitchFamily="49" charset="0"/>
              </a:rPr>
              <a:t>1 2 4</a:t>
            </a:r>
            <a:r>
              <a:rPr lang="pt-BR" sz="1800" dirty="0">
                <a:latin typeface="APL385 Unicode" panose="020B0709000202000203" pitchFamily="49" charset="0"/>
              </a:rPr>
              <a:t>)(</a:t>
            </a:r>
            <a:r>
              <a:rPr lang="pt-BR" sz="1800" dirty="0">
                <a:highlight>
                  <a:srgbClr val="00FFFF"/>
                </a:highlight>
                <a:latin typeface="APL385 Unicode" panose="020B0709000202000203" pitchFamily="49" charset="0"/>
              </a:rPr>
              <a:t>2 3</a:t>
            </a:r>
            <a:r>
              <a:rPr lang="pt-BR" sz="1800" dirty="0">
                <a:latin typeface="APL385 Unicode" panose="020B0709000202000203" pitchFamily="49" charset="0"/>
              </a:rPr>
              <a:t>) I A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H   </a:t>
            </a:r>
          </a:p>
          <a:p>
            <a:pPr marL="0" indent="0">
              <a:buNone/>
            </a:pPr>
            <a:r>
              <a:rPr lang="pt-BR" sz="1800" dirty="0">
                <a:latin typeface="APL385 Unicode" panose="020B0709000202000203" pitchFamily="49" charset="0"/>
              </a:rPr>
              <a:t>UVWX </a:t>
            </a:r>
            <a:endParaRPr lang="en-GB" sz="1800" dirty="0">
              <a:latin typeface="APL385 Unicode" panose="020B0709000202000203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4794EB-0DDC-4880-A412-C45B0205C00D}"/>
              </a:ext>
            </a:extLst>
          </p:cNvPr>
          <p:cNvSpPr txBox="1"/>
          <p:nvPr/>
        </p:nvSpPr>
        <p:spPr>
          <a:xfrm>
            <a:off x="5929200" y="1311610"/>
            <a:ext cx="2198195" cy="1477328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   r←≢⍴A</a:t>
            </a:r>
          </a:p>
          <a:p>
            <a:r>
              <a:rPr lang="en-GB" dirty="0">
                <a:latin typeface="APL385 Unicode" panose="020B0709000202000203" pitchFamily="49" charset="0"/>
              </a:rPr>
              <a:t>3</a:t>
            </a:r>
          </a:p>
          <a:p>
            <a:r>
              <a:rPr lang="en-GB" dirty="0">
                <a:latin typeface="APL385 Unicode" panose="020B0709000202000203" pitchFamily="49" charset="0"/>
              </a:rPr>
              <a:t>   </a:t>
            </a:r>
            <a:r>
              <a:rPr lang="en-GB" dirty="0">
                <a:highlight>
                  <a:srgbClr val="00FFFF"/>
                </a:highlight>
                <a:latin typeface="APL385 Unicode" panose="020B0709000202000203" pitchFamily="49" charset="0"/>
              </a:rPr>
              <a:t>k←1</a:t>
            </a:r>
          </a:p>
          <a:p>
            <a:r>
              <a:rPr lang="en-GB" dirty="0">
                <a:latin typeface="APL385 Unicode" panose="020B0709000202000203" pitchFamily="49" charset="0"/>
              </a:rPr>
              <a:t>   r-k</a:t>
            </a:r>
          </a:p>
          <a:p>
            <a:r>
              <a:rPr lang="en-GB" dirty="0">
                <a:latin typeface="APL385 Unicode" panose="020B0709000202000203" pitchFamily="49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3562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PL385 Unicode" panose="020B0709000202000203" pitchFamily="49" charset="0"/>
              </a:rPr>
              <a:t>The Indexer AKA Select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3F4C82-D9F2-437E-BA92-15F80CBCD340}"/>
              </a:ext>
            </a:extLst>
          </p:cNvPr>
          <p:cNvSpPr txBox="1">
            <a:spLocks/>
          </p:cNvSpPr>
          <p:nvPr/>
        </p:nvSpPr>
        <p:spPr>
          <a:xfrm>
            <a:off x="323528" y="1877199"/>
            <a:ext cx="8363272" cy="28097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PL385 Unicode" panose="020B0709000202000203" pitchFamily="49" charset="0"/>
              </a:rPr>
              <a:t>      </a:t>
            </a:r>
            <a:r>
              <a:rPr lang="pt-BR" sz="2400" dirty="0">
                <a:latin typeface="APL385 Unicode" panose="020B0709000202000203" pitchFamily="49" charset="0"/>
              </a:rPr>
              <a:t>(1 2 4)(2 3) I A</a:t>
            </a:r>
          </a:p>
          <a:p>
            <a:pPr marL="0" indent="0">
              <a:buNone/>
            </a:pPr>
            <a:r>
              <a:rPr lang="pt-BR" sz="2400" dirty="0">
                <a:latin typeface="APL385 Unicode" panose="020B0709000202000203" pitchFamily="49" charset="0"/>
              </a:rPr>
              <a:t>H   </a:t>
            </a:r>
          </a:p>
          <a:p>
            <a:pPr marL="0" indent="0">
              <a:buNone/>
            </a:pPr>
            <a:r>
              <a:rPr lang="pt-BR" sz="2400" dirty="0">
                <a:latin typeface="APL385 Unicode" panose="020B0709000202000203" pitchFamily="49" charset="0"/>
              </a:rPr>
              <a:t>UVWX</a:t>
            </a:r>
            <a:r>
              <a:rPr lang="en-GB" sz="2400" dirty="0">
                <a:latin typeface="APL385 Unicode" panose="020B0709000202000203" pitchFamily="49" charset="0"/>
              </a:rPr>
              <a:t>      </a:t>
            </a:r>
          </a:p>
          <a:p>
            <a:pPr marL="0" indent="0">
              <a:buNone/>
            </a:pPr>
            <a:r>
              <a:rPr lang="en-GB" sz="2400" dirty="0">
                <a:latin typeface="Lucida Console" panose="020B0609040504020204" pitchFamily="49" charset="0"/>
              </a:rPr>
              <a:t>   NB. The "from" verb in J</a:t>
            </a:r>
          </a:p>
          <a:p>
            <a:pPr marL="0" indent="0">
              <a:buNone/>
            </a:pPr>
            <a:r>
              <a:rPr lang="pt-BR" sz="2400" dirty="0">
                <a:latin typeface="Lucida Console" panose="020B0609040504020204" pitchFamily="49" charset="0"/>
                <a:cs typeface="Courier New" panose="02070309020205020404" pitchFamily="49" charset="0"/>
              </a:rPr>
              <a:t>   (0 1 3;1 2) { A </a:t>
            </a:r>
          </a:p>
          <a:p>
            <a:pPr marL="0" indent="0">
              <a:buNone/>
            </a:pPr>
            <a:r>
              <a:rPr lang="pt-BR" sz="2400" dirty="0">
                <a:latin typeface="Lucida Console" panose="020B0609040504020204" pitchFamily="49" charset="0"/>
                <a:cs typeface="Courier New" panose="02070309020205020404" pitchFamily="49" charset="0"/>
              </a:rPr>
              <a:t>H </a:t>
            </a:r>
          </a:p>
          <a:p>
            <a:pPr marL="0" indent="0">
              <a:buNone/>
            </a:pPr>
            <a:r>
              <a:rPr lang="pt-BR" sz="2400" dirty="0">
                <a:latin typeface="Lucida Console" panose="020B0609040504020204" pitchFamily="49" charset="0"/>
                <a:cs typeface="Courier New" panose="02070309020205020404" pitchFamily="49" charset="0"/>
              </a:rPr>
              <a:t>UVWX</a:t>
            </a:r>
            <a:endParaRPr lang="en-GB" sz="2400" dirty="0">
              <a:latin typeface="Lucida Console" panose="020B06090405040202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3711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8F53-101A-41CE-8D60-5D5B0DEFC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59406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CF2C-8A97-4F9C-AF68-C1001DD119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32186-386E-4680-A3DE-79032184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PL385 Unicode" panose="020B0709000202000203" pitchFamily="49" charset="0"/>
              </a:rPr>
              <a:t>The Indexer AKA Select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3F4C82-D9F2-437E-BA92-15F80CBCD340}"/>
              </a:ext>
            </a:extLst>
          </p:cNvPr>
          <p:cNvSpPr txBox="1">
            <a:spLocks/>
          </p:cNvSpPr>
          <p:nvPr/>
        </p:nvSpPr>
        <p:spPr>
          <a:xfrm>
            <a:off x="323528" y="1877200"/>
            <a:ext cx="8363272" cy="26747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PL385 Unicode" panose="020B0709000202000203" pitchFamily="49" charset="0"/>
              </a:rPr>
              <a:t>      </a:t>
            </a:r>
            <a:r>
              <a:rPr lang="pt-BR" sz="2400" dirty="0">
                <a:latin typeface="APL385 Unicode" panose="020B0709000202000203" pitchFamily="49" charset="0"/>
              </a:rPr>
              <a:t>1(1 3)⌷A</a:t>
            </a:r>
          </a:p>
          <a:p>
            <a:pPr marL="0" indent="0">
              <a:buNone/>
            </a:pPr>
            <a:r>
              <a:rPr lang="pt-BR" sz="24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pt-BR" sz="24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2400" dirty="0">
                <a:latin typeface="Lucida Console" panose="020B0609040504020204" pitchFamily="49" charset="0"/>
              </a:rPr>
              <a:t>   NB. The "from" verb in J</a:t>
            </a:r>
          </a:p>
          <a:p>
            <a:pPr marL="0" indent="0">
              <a:buNone/>
            </a:pPr>
            <a:r>
              <a:rPr lang="pt-BR" sz="2400" dirty="0">
                <a:latin typeface="Lucida Console" panose="020B0609040504020204" pitchFamily="49" charset="0"/>
                <a:cs typeface="Courier New" panose="02070309020205020404" pitchFamily="49" charset="0"/>
              </a:rPr>
              <a:t>   (&lt;0;0 2) { A</a:t>
            </a:r>
          </a:p>
          <a:p>
            <a:pPr marL="0" indent="0">
              <a:buNone/>
            </a:pPr>
            <a:r>
              <a:rPr lang="pt-BR" sz="2400" dirty="0">
                <a:latin typeface="Lucida Console" panose="020B0609040504020204" pitchFamily="49" charset="0"/>
                <a:cs typeface="Courier New" panose="02070309020205020404" pitchFamily="49" charset="0"/>
              </a:rPr>
              <a:t>ABCD</a:t>
            </a:r>
          </a:p>
          <a:p>
            <a:pPr marL="0" indent="0">
              <a:buNone/>
            </a:pPr>
            <a:r>
              <a:rPr lang="pt-BR" sz="2400" dirty="0">
                <a:latin typeface="Lucida Console" panose="020B0609040504020204" pitchFamily="49" charset="0"/>
                <a:cs typeface="Courier New" panose="02070309020205020404" pitchFamily="49" charset="0"/>
              </a:rPr>
              <a:t>IJKL</a:t>
            </a:r>
            <a:endParaRPr lang="en-GB" sz="2400" dirty="0">
              <a:latin typeface="Lucida Console" panose="020B06090405040202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50760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CECE8-3D69-44C7-BA0C-48D52EA9F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1200151"/>
            <a:ext cx="2718302" cy="27667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⎕←A←2 3 4⍴⎕A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EF4C9-6CB3-4BF7-B59D-B872163976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5CC776-5113-404F-828E-AA4CCA5FA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54A91B-4718-4822-8D7A-7F12CEBB5368}"/>
              </a:ext>
            </a:extLst>
          </p:cNvPr>
          <p:cNvSpPr txBox="1">
            <a:spLocks/>
          </p:cNvSpPr>
          <p:nvPr/>
        </p:nvSpPr>
        <p:spPr>
          <a:xfrm>
            <a:off x="2816805" y="1200151"/>
            <a:ext cx="6003666" cy="2766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(↑(1 1 1)(2 1 4)(1 3 4))⌷⍤1 99⊢A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APL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Choose ← ⌷⍤1 99</a:t>
            </a:r>
          </a:p>
        </p:txBody>
      </p:sp>
    </p:spTree>
    <p:extLst>
      <p:ext uri="{BB962C8B-B14F-4D97-AF65-F5344CB8AC3E}">
        <p14:creationId xmlns:p14="http://schemas.microsoft.com/office/powerpoint/2010/main" val="58360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CECE8-3D69-44C7-BA0C-48D52EA9F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1200151"/>
            <a:ext cx="2718302" cy="27667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⎕←A←2 3 4⍴⎕A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EF4C9-6CB3-4BF7-B59D-B872163976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5CC776-5113-404F-828E-AA4CCA5FA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54A91B-4718-4822-8D7A-7F12CEBB5368}"/>
              </a:ext>
            </a:extLst>
          </p:cNvPr>
          <p:cNvSpPr txBox="1">
            <a:spLocks/>
          </p:cNvSpPr>
          <p:nvPr/>
        </p:nvSpPr>
        <p:spPr>
          <a:xfrm>
            <a:off x="2816805" y="1200151"/>
            <a:ext cx="6003666" cy="2766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3</a:t>
            </a:r>
            <a:r>
              <a:rPr lang="en-GB" sz="2000" dirty="0">
                <a:latin typeface="APL385 Unicode" panose="020B0709000202000203" pitchFamily="49" charset="0"/>
              </a:rPr>
              <a:t>⌷⍤99 2⊢A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UVWX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Cells ← ⌷⍤99 k</a:t>
            </a:r>
          </a:p>
        </p:txBody>
      </p:sp>
    </p:spTree>
    <p:extLst>
      <p:ext uri="{BB962C8B-B14F-4D97-AF65-F5344CB8AC3E}">
        <p14:creationId xmlns:p14="http://schemas.microsoft.com/office/powerpoint/2010/main" val="245486534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CECE8-3D69-44C7-BA0C-48D52EA9F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1200151"/>
            <a:ext cx="2718302" cy="27667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⎕←A←2 3 4⍴⎕A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IJ</a:t>
            </a:r>
            <a:r>
              <a:rPr lang="en-GB" sz="2000" dirty="0">
                <a:highlight>
                  <a:srgbClr val="00FFFF"/>
                </a:highlight>
                <a:latin typeface="APL385 Unicode" panose="020B0709000202000203" pitchFamily="49" charset="0"/>
              </a:rPr>
              <a:t>K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UV</a:t>
            </a:r>
            <a:r>
              <a:rPr lang="en-GB" sz="2000" dirty="0">
                <a:highlight>
                  <a:srgbClr val="00FFFF"/>
                </a:highlight>
                <a:latin typeface="APL385 Unicode" panose="020B0709000202000203" pitchFamily="49" charset="0"/>
              </a:rPr>
              <a:t>W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EF4C9-6CB3-4BF7-B59D-B872163976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5CC776-5113-404F-828E-AA4CCA5FA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54A91B-4718-4822-8D7A-7F12CEBB5368}"/>
              </a:ext>
            </a:extLst>
          </p:cNvPr>
          <p:cNvSpPr txBox="1">
            <a:spLocks/>
          </p:cNvSpPr>
          <p:nvPr/>
        </p:nvSpPr>
        <p:spPr>
          <a:xfrm>
            <a:off x="2816805" y="1200151"/>
            <a:ext cx="6003666" cy="2766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3</a:t>
            </a:r>
            <a:r>
              <a:rPr lang="en-GB" sz="2000" dirty="0">
                <a:latin typeface="APL385 Unicode" panose="020B0709000202000203" pitchFamily="49" charset="0"/>
              </a:rPr>
              <a:t> </a:t>
            </a:r>
            <a:r>
              <a:rPr lang="en-GB" sz="2000" dirty="0">
                <a:highlight>
                  <a:srgbClr val="00FFFF"/>
                </a:highlight>
                <a:latin typeface="APL385 Unicode" panose="020B0709000202000203" pitchFamily="49" charset="0"/>
              </a:rPr>
              <a:t>3</a:t>
            </a:r>
            <a:r>
              <a:rPr lang="en-GB" sz="2000" dirty="0">
                <a:latin typeface="APL385 Unicode" panose="020B0709000202000203" pitchFamily="49" charset="0"/>
              </a:rPr>
              <a:t>⌷⍤99 2⊢A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KW</a:t>
            </a:r>
          </a:p>
          <a:p>
            <a:pPr marL="0" indent="0">
              <a:buNone/>
            </a:pPr>
            <a:endParaRPr lang="en-GB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Cells ← ⌷⍤99 k</a:t>
            </a:r>
          </a:p>
        </p:txBody>
      </p:sp>
    </p:spTree>
    <p:extLst>
      <p:ext uri="{BB962C8B-B14F-4D97-AF65-F5344CB8AC3E}">
        <p14:creationId xmlns:p14="http://schemas.microsoft.com/office/powerpoint/2010/main" val="184575022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CECE8-3D69-44C7-BA0C-48D52EA9F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1200151"/>
            <a:ext cx="2718302" cy="27667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⎕←A←2 3 4⍴⎕A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EF4C9-6CB3-4BF7-B59D-B872163976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5CC776-5113-404F-828E-AA4CCA5FA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Squad with rank </a:t>
            </a: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54A91B-4718-4822-8D7A-7F12CEBB5368}"/>
              </a:ext>
            </a:extLst>
          </p:cNvPr>
          <p:cNvSpPr txBox="1">
            <a:spLocks/>
          </p:cNvSpPr>
          <p:nvPr/>
        </p:nvSpPr>
        <p:spPr>
          <a:xfrm>
            <a:off x="2816805" y="1200151"/>
            <a:ext cx="6003666" cy="276675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sz="2000" dirty="0">
                <a:latin typeface="APL385 Unicode" panose="020B0709000202000203" pitchFamily="49" charset="0"/>
              </a:rPr>
              <a:t>(⊂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2 3</a:t>
            </a:r>
            <a:r>
              <a:rPr lang="en-GB" sz="2000" dirty="0">
                <a:latin typeface="APL385 Unicode" panose="020B0709000202000203" pitchFamily="49" charset="0"/>
              </a:rPr>
              <a:t>)⌷⍤99 2⊢A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UVWX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Cells ← ⌷⍤99 k</a:t>
            </a:r>
          </a:p>
        </p:txBody>
      </p:sp>
    </p:spTree>
    <p:extLst>
      <p:ext uri="{BB962C8B-B14F-4D97-AF65-F5344CB8AC3E}">
        <p14:creationId xmlns:p14="http://schemas.microsoft.com/office/powerpoint/2010/main" val="13954479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E690-0D67-46D1-864F-707066E17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8" y="456515"/>
            <a:ext cx="8363272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Selecting from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743F4-586E-4E63-9D67-7D2A5766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98" y="1184244"/>
            <a:ext cx="2178243" cy="3394472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[ ]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⌷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⊃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⌷[]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3AC16-A14B-4FA4-92DB-931748ED385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BA30EB-D0E9-47CF-BFE3-36AD164F5386}"/>
              </a:ext>
            </a:extLst>
          </p:cNvPr>
          <p:cNvSpPr txBox="1">
            <a:spLocks/>
          </p:cNvSpPr>
          <p:nvPr/>
        </p:nvSpPr>
        <p:spPr>
          <a:xfrm>
            <a:off x="1646675" y="1200151"/>
            <a:ext cx="634570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I ← ⌷⍤0 99 ⍝ Sane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Choose ← ⌷⍤1 99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Cells ← ⌷⍤k</a:t>
            </a:r>
          </a:p>
        </p:txBody>
      </p:sp>
    </p:spTree>
    <p:extLst>
      <p:ext uri="{BB962C8B-B14F-4D97-AF65-F5344CB8AC3E}">
        <p14:creationId xmlns:p14="http://schemas.microsoft.com/office/powerpoint/2010/main" val="230585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F005F-A3C6-46D0-B060-434AF37B4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01520"/>
            <a:ext cx="8363272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Cells, subarrays and elements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076B4A-65E8-4323-A5EE-DCBC36B122D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292C59-DCD1-408C-86FE-141458BD7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⎕←A←2 3 4⍴⎕A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0A349D-89E4-49AD-B0E6-9D49987CAF64}"/>
              </a:ext>
            </a:extLst>
          </p:cNvPr>
          <p:cNvSpPr txBox="1"/>
          <p:nvPr/>
        </p:nvSpPr>
        <p:spPr>
          <a:xfrm>
            <a:off x="3221850" y="2031690"/>
            <a:ext cx="11720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/>
              <a:t>3D array</a:t>
            </a:r>
          </a:p>
        </p:txBody>
      </p:sp>
    </p:spTree>
    <p:extLst>
      <p:ext uri="{BB962C8B-B14F-4D97-AF65-F5344CB8AC3E}">
        <p14:creationId xmlns:p14="http://schemas.microsoft.com/office/powerpoint/2010/main" val="63655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14BC-A44C-4938-AF20-FAC5BD467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82529"/>
            <a:ext cx="8363272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67A56-1C57-4D6E-9BAD-871C09850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Pre v18.0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  ⌷⍤0 k</a:t>
            </a:r>
          </a:p>
          <a:p>
            <a:pPr marL="0" indent="0">
              <a:buNone/>
            </a:pPr>
            <a:r>
              <a:rPr lang="en-GB" dirty="0">
                <a:latin typeface="+mj-lt"/>
              </a:rPr>
              <a:t>New in v18.0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  ⌷⍤1 99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  ⌷⍤99 k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1=≢⍴⍺:⌷⍤k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BC5AC-8120-48D8-B0AB-E2ECE3DEE9A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39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CDC6-ADAB-4318-B4CE-0B4A1E87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Indexed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0F617-41DF-4B78-BCCD-609F6BC3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  </a:t>
            </a:r>
            <a:r>
              <a:rPr lang="pt-BR" dirty="0">
                <a:latin typeface="APL385 Unicode" panose="020B0709000202000203" pitchFamily="49" charset="0"/>
              </a:rPr>
              <a:t>A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UVWX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BDA96-CE6F-428E-8A92-47FBE7A14F6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55114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CDC6-ADAB-4318-B4CE-0B4A1E87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Indexed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0F617-41DF-4B78-BCCD-609F6BC3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  </a:t>
            </a:r>
            <a:r>
              <a:rPr lang="pt-BR" dirty="0">
                <a:latin typeface="APL385 Unicode" panose="020B0709000202000203" pitchFamily="49" charset="0"/>
              </a:rPr>
              <a:t>A[1 2;1 3;1 4]←'⍥'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⍥BC⍥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⍥JK⍥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⍥NO⍥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⍥VW⍥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BDA96-CE6F-428E-8A92-47FBE7A14F6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26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CDC6-ADAB-4318-B4CE-0B4A1E87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Search: Indexed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0F617-41DF-4B78-BCCD-609F6BC3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  </a:t>
            </a:r>
            <a:r>
              <a:rPr lang="pt-BR" dirty="0">
                <a:latin typeface="APL385 Unicode" panose="020B0709000202000203" pitchFamily="49" charset="0"/>
              </a:rPr>
              <a:t>help.dyalog.com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BDA96-CE6F-428E-8A92-47FBE7A14F6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60301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CDC6-ADAB-4318-B4CE-0B4A1E87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Selective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0F617-41DF-4B78-BCCD-609F6BC3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Functions for Selective Assignment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↑ 	Take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↓ 	Drop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, 	Ravel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⍪ 	Table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⌽⊖ 	Reverse, Rotate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⍴ 	Reshape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⊃ 	Disclose, Pick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⍉ 	Transpose (Monadic and Dyadic)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/⌿ 	Replicate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\⍀ 	Expand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⌷ 	Index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∊ 	Enlist (⎕ML≥1)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BDA96-CE6F-428E-8A92-47FBE7A14F6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21381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CDC6-ADAB-4318-B4CE-0B4A1E87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Search: Selective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0F617-41DF-4B78-BCCD-609F6BC3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  </a:t>
            </a:r>
            <a:r>
              <a:rPr lang="pt-BR" dirty="0">
                <a:latin typeface="APL385 Unicode" panose="020B0709000202000203" pitchFamily="49" charset="0"/>
              </a:rPr>
              <a:t>help.dyalog.com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BDA96-CE6F-428E-8A92-47FBE7A14F6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70755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CDC6-ADAB-4318-B4CE-0B4A1E87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arrays with </a:t>
            </a:r>
            <a:r>
              <a:rPr lang="en-GB" dirty="0">
                <a:latin typeface="APL385 Unicode" panose="020B0709000202000203" pitchFamily="49" charset="0"/>
              </a:rPr>
              <a:t>@</a:t>
            </a: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0F617-41DF-4B78-BCCD-609F6BC3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 </a:t>
            </a:r>
            <a:r>
              <a:rPr lang="pt-BR" dirty="0">
                <a:latin typeface="APL385 Unicode" panose="020B0709000202000203" pitchFamily="49" charset="0"/>
              </a:rPr>
              <a:t>0@((,1 3 5∘.,1 3),(2 4∘.,2))⊢n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0  6  0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2  0 12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0  8  0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4  0 14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0 10  0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BDA96-CE6F-428E-8A92-47FBE7A14F6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45644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CDC6-ADAB-4318-B4CE-0B4A1E87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Merge arrays with </a:t>
            </a:r>
            <a:r>
              <a:rPr lang="en-GB" dirty="0">
                <a:latin typeface="APL385 Unicode" panose="020B0709000202000203" pitchFamily="49" charset="0"/>
              </a:rPr>
              <a:t>@</a:t>
            </a: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0F617-41DF-4B78-BCCD-609F6BC3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  </a:t>
            </a:r>
            <a:r>
              <a:rPr lang="pt-BR" dirty="0">
                <a:latin typeface="APL385 Unicode" panose="020B0709000202000203" pitchFamily="49" charset="0"/>
              </a:rPr>
              <a:t>-@(2|⊢)⊢n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¯1  6 ¯11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2 ¯7  12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¯3  8 ¯13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 4 ¯9  14</a:t>
            </a:r>
          </a:p>
          <a:p>
            <a:pPr marL="0" indent="0">
              <a:buNone/>
            </a:pPr>
            <a:r>
              <a:rPr lang="pt-BR" dirty="0">
                <a:latin typeface="APL385 Unicode" panose="020B0709000202000203" pitchFamily="49" charset="0"/>
              </a:rPr>
              <a:t>¯5 10 ¯15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BDA96-CE6F-428E-8A92-47FBE7A14F6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70782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E690-0D67-46D1-864F-707066E17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8" y="456515"/>
            <a:ext cx="8363272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Selecting from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743F4-586E-4E63-9D67-7D2A5766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98" y="1184244"/>
            <a:ext cx="2178243" cy="3394472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[ ]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⌷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⊃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⌷[] </a:t>
            </a: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⌷⍤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3AC16-A14B-4FA4-92DB-931748ED385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BA30EB-D0E9-47CF-BFE3-36AD164F5386}"/>
              </a:ext>
            </a:extLst>
          </p:cNvPr>
          <p:cNvSpPr txBox="1">
            <a:spLocks/>
          </p:cNvSpPr>
          <p:nvPr/>
        </p:nvSpPr>
        <p:spPr>
          <a:xfrm>
            <a:off x="1646675" y="1200151"/>
            <a:ext cx="634570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I ← ⌷⍤0 99 ⍝ Sane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I ← ((⊃⊣)⌷⊢)⍤0 99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Choose ← ⌷⍤1 99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Cells ← ⌷⍤k</a:t>
            </a:r>
          </a:p>
        </p:txBody>
      </p:sp>
    </p:spTree>
    <p:extLst>
      <p:ext uri="{BB962C8B-B14F-4D97-AF65-F5344CB8AC3E}">
        <p14:creationId xmlns:p14="http://schemas.microsoft.com/office/powerpoint/2010/main" val="170766953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60074-7B5E-4315-BA18-DBD488A74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Week: BAA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47B39-9A70-4A8E-948B-297DB87D5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Thursday 23</a:t>
            </a:r>
            <a:r>
              <a:rPr lang="en-GB" sz="2800" baseline="30000" dirty="0"/>
              <a:t>rd</a:t>
            </a:r>
            <a:r>
              <a:rPr lang="en-GB" sz="2800" dirty="0"/>
              <a:t> April </a:t>
            </a:r>
            <a:r>
              <a:rPr lang="en-GB" sz="2800" b="1" dirty="0"/>
              <a:t>16:00 BST</a:t>
            </a:r>
          </a:p>
          <a:p>
            <a:pPr marL="0" indent="0">
              <a:buNone/>
            </a:pPr>
            <a:r>
              <a:rPr lang="en-GB" sz="2800" dirty="0"/>
              <a:t>Introducing </a:t>
            </a:r>
            <a:r>
              <a:rPr lang="en-GB" sz="2800" dirty="0" err="1"/>
              <a:t>qWC</a:t>
            </a:r>
            <a:r>
              <a:rPr lang="en-GB" sz="2800" dirty="0"/>
              <a:t> Alpha 0.4 – MJH Software Services</a:t>
            </a:r>
            <a:endParaRPr lang="en-GB" sz="2500" dirty="0">
              <a:hlinkClick r:id="rId2"/>
            </a:endParaRPr>
          </a:p>
          <a:p>
            <a:pPr marL="0" indent="0">
              <a:buNone/>
            </a:pPr>
            <a:r>
              <a:rPr lang="en-GB" sz="2500" dirty="0">
                <a:hlinkClick r:id="rId2"/>
              </a:rPr>
              <a:t>https://britishaplassociation.org/webinar-schedule-2020/</a:t>
            </a:r>
            <a:endParaRPr lang="en-GB" sz="25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1405F5-3E66-40FC-B696-F6F25BAE05C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71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B8B5C6A-9E6E-466F-BD83-76E8E53F9E7D}"/>
              </a:ext>
            </a:extLst>
          </p:cNvPr>
          <p:cNvGrpSpPr/>
          <p:nvPr/>
        </p:nvGrpSpPr>
        <p:grpSpPr>
          <a:xfrm>
            <a:off x="909270" y="2100088"/>
            <a:ext cx="1845204" cy="1462662"/>
            <a:chOff x="909270" y="2100088"/>
            <a:chExt cx="1845204" cy="1462662"/>
          </a:xfrm>
        </p:grpSpPr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45853F9F-5CB9-47EA-9ACC-7896D99A380B}"/>
                </a:ext>
              </a:extLst>
            </p:cNvPr>
            <p:cNvSpPr/>
            <p:nvPr/>
          </p:nvSpPr>
          <p:spPr>
            <a:xfrm>
              <a:off x="909270" y="293268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E52DA9A4-BB6F-466D-B65B-1E9517234633}"/>
                </a:ext>
              </a:extLst>
            </p:cNvPr>
            <p:cNvSpPr/>
            <p:nvPr/>
          </p:nvSpPr>
          <p:spPr>
            <a:xfrm>
              <a:off x="1314315" y="293268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03E3F399-F0D7-4719-B883-DBEDE915FA17}"/>
                </a:ext>
              </a:extLst>
            </p:cNvPr>
            <p:cNvSpPr/>
            <p:nvPr/>
          </p:nvSpPr>
          <p:spPr>
            <a:xfrm>
              <a:off x="1719360" y="293268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B9215E9D-FD8A-4B8C-A6BB-E6813C789880}"/>
                </a:ext>
              </a:extLst>
            </p:cNvPr>
            <p:cNvSpPr/>
            <p:nvPr/>
          </p:nvSpPr>
          <p:spPr>
            <a:xfrm>
              <a:off x="909270" y="252763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D2E7E673-82F9-4269-9F0E-C9377CDF8DAC}"/>
                </a:ext>
              </a:extLst>
            </p:cNvPr>
            <p:cNvSpPr/>
            <p:nvPr/>
          </p:nvSpPr>
          <p:spPr>
            <a:xfrm>
              <a:off x="1314315" y="252763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BF9D9BF6-8450-4C10-B953-7C906F94E2E1}"/>
                </a:ext>
              </a:extLst>
            </p:cNvPr>
            <p:cNvSpPr/>
            <p:nvPr/>
          </p:nvSpPr>
          <p:spPr>
            <a:xfrm>
              <a:off x="1725683" y="252763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38DD12DA-6866-42DA-B0D8-371A962953B2}"/>
                </a:ext>
              </a:extLst>
            </p:cNvPr>
            <p:cNvSpPr/>
            <p:nvPr/>
          </p:nvSpPr>
          <p:spPr>
            <a:xfrm>
              <a:off x="909270" y="210008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83313B8C-F937-4E39-BC96-A61365D54B78}"/>
                </a:ext>
              </a:extLst>
            </p:cNvPr>
            <p:cNvSpPr/>
            <p:nvPr/>
          </p:nvSpPr>
          <p:spPr>
            <a:xfrm>
              <a:off x="1314315" y="210008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3BF5A01C-7979-4409-86E2-BA4A43A7FA6F}"/>
                </a:ext>
              </a:extLst>
            </p:cNvPr>
            <p:cNvSpPr/>
            <p:nvPr/>
          </p:nvSpPr>
          <p:spPr>
            <a:xfrm>
              <a:off x="1725683" y="210008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O</a:t>
              </a:r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78C72575-4B70-4EE3-A6FB-1F2FB0DE02A3}"/>
                </a:ext>
              </a:extLst>
            </p:cNvPr>
            <p:cNvSpPr/>
            <p:nvPr/>
          </p:nvSpPr>
          <p:spPr>
            <a:xfrm>
              <a:off x="2124405" y="293268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AF8BF993-3686-4F82-93D2-F54B0BF593F4}"/>
                </a:ext>
              </a:extLst>
            </p:cNvPr>
            <p:cNvSpPr/>
            <p:nvPr/>
          </p:nvSpPr>
          <p:spPr>
            <a:xfrm>
              <a:off x="2124405" y="252763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204DED1C-CAB4-48EA-A1E5-49CAAB02D697}"/>
                </a:ext>
              </a:extLst>
            </p:cNvPr>
            <p:cNvSpPr/>
            <p:nvPr/>
          </p:nvSpPr>
          <p:spPr>
            <a:xfrm>
              <a:off x="2124405" y="2100088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</a:t>
              </a: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3E502DB-71A4-4F12-93EA-F101A0AF64BB}"/>
              </a:ext>
            </a:extLst>
          </p:cNvPr>
          <p:cNvCxnSpPr>
            <a:cxnSpLocks/>
          </p:cNvCxnSpPr>
          <p:nvPr/>
        </p:nvCxnSpPr>
        <p:spPr>
          <a:xfrm flipV="1">
            <a:off x="218861" y="2929241"/>
            <a:ext cx="3163184" cy="164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en-GB" dirty="0">
                <a:latin typeface="APL385 Unicode" panose="020B0709000202000203" pitchFamily="49" charset="0"/>
              </a:rPr>
              <a:t> 3 4⍴⎕A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724F15-14F8-4381-847F-FD172132D1C3}"/>
              </a:ext>
            </a:extLst>
          </p:cNvPr>
          <p:cNvSpPr txBox="1"/>
          <p:nvPr/>
        </p:nvSpPr>
        <p:spPr>
          <a:xfrm>
            <a:off x="5862500" y="735954"/>
            <a:ext cx="253492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dirty="0"/>
              <a:t>3D Array</a:t>
            </a:r>
          </a:p>
          <a:p>
            <a:r>
              <a:rPr lang="en-GB" sz="2500" b="1" dirty="0"/>
              <a:t>Major cell</a:t>
            </a:r>
            <a:r>
              <a:rPr lang="en-GB" sz="2500" dirty="0"/>
              <a:t>: Matrix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0484E85-3F7F-4696-AD26-0AC658D91862}"/>
              </a:ext>
            </a:extLst>
          </p:cNvPr>
          <p:cNvCxnSpPr>
            <a:cxnSpLocks/>
          </p:cNvCxnSpPr>
          <p:nvPr/>
        </p:nvCxnSpPr>
        <p:spPr>
          <a:xfrm>
            <a:off x="1719360" y="1410303"/>
            <a:ext cx="0" cy="301513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B1B4D80A-EE97-42C6-9D82-D78EE53C7271}"/>
              </a:ext>
            </a:extLst>
          </p:cNvPr>
          <p:cNvGrpSpPr/>
          <p:nvPr/>
        </p:nvGrpSpPr>
        <p:grpSpPr>
          <a:xfrm>
            <a:off x="701570" y="2300830"/>
            <a:ext cx="1845204" cy="1462662"/>
            <a:chOff x="701570" y="2300830"/>
            <a:chExt cx="1845204" cy="1462662"/>
          </a:xfrm>
        </p:grpSpPr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270F234F-7691-4CFD-8375-8E0DAB38C9C2}"/>
                </a:ext>
              </a:extLst>
            </p:cNvPr>
            <p:cNvSpPr/>
            <p:nvPr/>
          </p:nvSpPr>
          <p:spPr>
            <a:xfrm>
              <a:off x="701570" y="313342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I</a:t>
              </a:r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607C6F69-8AE4-4A03-A6E2-DCE0D87C6E0E}"/>
                </a:ext>
              </a:extLst>
            </p:cNvPr>
            <p:cNvSpPr/>
            <p:nvPr/>
          </p:nvSpPr>
          <p:spPr>
            <a:xfrm>
              <a:off x="1106615" y="313342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J</a:t>
              </a:r>
            </a:p>
          </p:txBody>
        </p:sp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404DEFF9-DB17-4907-BC76-064872388F54}"/>
                </a:ext>
              </a:extLst>
            </p:cNvPr>
            <p:cNvSpPr/>
            <p:nvPr/>
          </p:nvSpPr>
          <p:spPr>
            <a:xfrm>
              <a:off x="701570" y="272837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76EF6AD5-8F86-40BD-8475-72BA907073CC}"/>
                </a:ext>
              </a:extLst>
            </p:cNvPr>
            <p:cNvSpPr/>
            <p:nvPr/>
          </p:nvSpPr>
          <p:spPr>
            <a:xfrm>
              <a:off x="1511660" y="313342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K</a:t>
              </a:r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2845AC9E-3CCA-4228-9288-D328622548C3}"/>
                </a:ext>
              </a:extLst>
            </p:cNvPr>
            <p:cNvSpPr/>
            <p:nvPr/>
          </p:nvSpPr>
          <p:spPr>
            <a:xfrm>
              <a:off x="1106615" y="272837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1B65C523-F9C1-4BEF-A97B-69FC468FACFF}"/>
                </a:ext>
              </a:extLst>
            </p:cNvPr>
            <p:cNvSpPr/>
            <p:nvPr/>
          </p:nvSpPr>
          <p:spPr>
            <a:xfrm>
              <a:off x="1511660" y="272837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98B482C0-594C-4358-9865-9D125E0A4398}"/>
                </a:ext>
              </a:extLst>
            </p:cNvPr>
            <p:cNvSpPr/>
            <p:nvPr/>
          </p:nvSpPr>
          <p:spPr>
            <a:xfrm>
              <a:off x="701570" y="230083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47BEFB1B-A064-4B46-900A-A086351EB483}"/>
                </a:ext>
              </a:extLst>
            </p:cNvPr>
            <p:cNvSpPr/>
            <p:nvPr/>
          </p:nvSpPr>
          <p:spPr>
            <a:xfrm>
              <a:off x="1106615" y="230083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386BA2D7-3BEA-4F59-AC9D-0C299E5EB142}"/>
                </a:ext>
              </a:extLst>
            </p:cNvPr>
            <p:cNvSpPr/>
            <p:nvPr/>
          </p:nvSpPr>
          <p:spPr>
            <a:xfrm>
              <a:off x="1511660" y="230083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037648B0-CBF3-49FA-A801-DE886F0EFC4F}"/>
                </a:ext>
              </a:extLst>
            </p:cNvPr>
            <p:cNvSpPr/>
            <p:nvPr/>
          </p:nvSpPr>
          <p:spPr>
            <a:xfrm>
              <a:off x="1916705" y="3133422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L</a:t>
              </a:r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D9E3F331-2725-4FFE-97FB-D8EE971701A9}"/>
                </a:ext>
              </a:extLst>
            </p:cNvPr>
            <p:cNvSpPr/>
            <p:nvPr/>
          </p:nvSpPr>
          <p:spPr>
            <a:xfrm>
              <a:off x="1916705" y="2728377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3BBFF944-8D76-41F8-9E47-2F67D1462934}"/>
                </a:ext>
              </a:extLst>
            </p:cNvPr>
            <p:cNvSpPr/>
            <p:nvPr/>
          </p:nvSpPr>
          <p:spPr>
            <a:xfrm>
              <a:off x="1916705" y="230083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0FE518D4-641A-422A-86B9-CD0A1A148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94" y="324800"/>
            <a:ext cx="8363272" cy="594066"/>
          </a:xfrm>
        </p:spPr>
        <p:txBody>
          <a:bodyPr>
            <a:noAutofit/>
          </a:bodyPr>
          <a:lstStyle/>
          <a:p>
            <a:r>
              <a:rPr lang="en-GB" sz="3000" dirty="0"/>
              <a:t>Cells, subarrays and elements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93FBDD-7DAC-4E9F-9208-7499F2722A4E}"/>
              </a:ext>
            </a:extLst>
          </p:cNvPr>
          <p:cNvSpPr txBox="1"/>
          <p:nvPr/>
        </p:nvSpPr>
        <p:spPr>
          <a:xfrm>
            <a:off x="5844418" y="1119969"/>
            <a:ext cx="25710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dirty="0"/>
              <a:t>Dimensions / Axes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AA15FC9-7D0E-403D-A43F-E51AFE185DFE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1EE5408-8FA1-4319-AE4F-80ED0557C02D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2</a:t>
            </a:r>
            <a:r>
              <a:rPr lang="en-GB" dirty="0">
                <a:latin typeface="APL385 Unicode" panose="020B0709000202000203" pitchFamily="49" charset="0"/>
              </a:rPr>
              <a:t> 3 4⍴⎕A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E1301AF-B5E7-4B4F-913A-384859BDADAD}"/>
              </a:ext>
            </a:extLst>
          </p:cNvPr>
          <p:cNvSpPr txBox="1"/>
          <p:nvPr/>
        </p:nvSpPr>
        <p:spPr>
          <a:xfrm>
            <a:off x="337791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3</a:t>
            </a:r>
            <a:r>
              <a:rPr lang="en-GB" dirty="0">
                <a:latin typeface="APL385 Unicode" panose="020B0709000202000203" pitchFamily="49" charset="0"/>
              </a:rPr>
              <a:t> 4⍴⎕A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29A75DC-74C8-444D-A55F-D232E1BE7B28}"/>
              </a:ext>
            </a:extLst>
          </p:cNvPr>
          <p:cNvSpPr txBox="1"/>
          <p:nvPr/>
        </p:nvSpPr>
        <p:spPr>
          <a:xfrm>
            <a:off x="341530" y="81477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4</a:t>
            </a:r>
            <a:r>
              <a:rPr lang="en-GB" dirty="0">
                <a:latin typeface="APL385 Unicode" panose="020B0709000202000203" pitchFamily="49" charset="0"/>
              </a:rPr>
              <a:t>⍴⎕A</a:t>
            </a:r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45C3A75C-43A4-4A0B-A382-DC99CB8CEF64}"/>
              </a:ext>
            </a:extLst>
          </p:cNvPr>
          <p:cNvSpPr/>
          <p:nvPr/>
        </p:nvSpPr>
        <p:spPr>
          <a:xfrm>
            <a:off x="701570" y="313431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5D12FF0F-DA30-4960-8BAF-180D3AE35887}"/>
              </a:ext>
            </a:extLst>
          </p:cNvPr>
          <p:cNvSpPr/>
          <p:nvPr/>
        </p:nvSpPr>
        <p:spPr>
          <a:xfrm>
            <a:off x="1106615" y="313431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65" name="Cube 64">
            <a:extLst>
              <a:ext uri="{FF2B5EF4-FFF2-40B4-BE49-F238E27FC236}">
                <a16:creationId xmlns:a16="http://schemas.microsoft.com/office/drawing/2014/main" id="{79715BEF-385A-43B7-82FF-99575C223832}"/>
              </a:ext>
            </a:extLst>
          </p:cNvPr>
          <p:cNvSpPr/>
          <p:nvPr/>
        </p:nvSpPr>
        <p:spPr>
          <a:xfrm>
            <a:off x="701570" y="272926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66" name="Cube 65">
            <a:extLst>
              <a:ext uri="{FF2B5EF4-FFF2-40B4-BE49-F238E27FC236}">
                <a16:creationId xmlns:a16="http://schemas.microsoft.com/office/drawing/2014/main" id="{0F356C89-6424-4D7E-9625-217D9297E809}"/>
              </a:ext>
            </a:extLst>
          </p:cNvPr>
          <p:cNvSpPr/>
          <p:nvPr/>
        </p:nvSpPr>
        <p:spPr>
          <a:xfrm>
            <a:off x="1511660" y="313431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67" name="Cube 66">
            <a:extLst>
              <a:ext uri="{FF2B5EF4-FFF2-40B4-BE49-F238E27FC236}">
                <a16:creationId xmlns:a16="http://schemas.microsoft.com/office/drawing/2014/main" id="{106FC986-30CD-4AF1-B11D-A7C198BBB0FA}"/>
              </a:ext>
            </a:extLst>
          </p:cNvPr>
          <p:cNvSpPr/>
          <p:nvPr/>
        </p:nvSpPr>
        <p:spPr>
          <a:xfrm>
            <a:off x="1106615" y="272926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68" name="Cube 67">
            <a:extLst>
              <a:ext uri="{FF2B5EF4-FFF2-40B4-BE49-F238E27FC236}">
                <a16:creationId xmlns:a16="http://schemas.microsoft.com/office/drawing/2014/main" id="{B3353F81-402A-415E-AB5C-5843AFF12F7F}"/>
              </a:ext>
            </a:extLst>
          </p:cNvPr>
          <p:cNvSpPr/>
          <p:nvPr/>
        </p:nvSpPr>
        <p:spPr>
          <a:xfrm>
            <a:off x="1511660" y="272926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69" name="Cube 68">
            <a:extLst>
              <a:ext uri="{FF2B5EF4-FFF2-40B4-BE49-F238E27FC236}">
                <a16:creationId xmlns:a16="http://schemas.microsoft.com/office/drawing/2014/main" id="{6F7E4380-F13E-4705-9D06-A42CB3599038}"/>
              </a:ext>
            </a:extLst>
          </p:cNvPr>
          <p:cNvSpPr/>
          <p:nvPr/>
        </p:nvSpPr>
        <p:spPr>
          <a:xfrm>
            <a:off x="701570" y="230172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019CDBD-7B32-4349-B69B-ABA95E6218B5}"/>
              </a:ext>
            </a:extLst>
          </p:cNvPr>
          <p:cNvCxnSpPr>
            <a:cxnSpLocks/>
          </p:cNvCxnSpPr>
          <p:nvPr/>
        </p:nvCxnSpPr>
        <p:spPr>
          <a:xfrm flipV="1">
            <a:off x="559506" y="1109009"/>
            <a:ext cx="2655295" cy="28803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be 69">
            <a:extLst>
              <a:ext uri="{FF2B5EF4-FFF2-40B4-BE49-F238E27FC236}">
                <a16:creationId xmlns:a16="http://schemas.microsoft.com/office/drawing/2014/main" id="{7B32D3FD-5164-4565-BA2C-89261E797600}"/>
              </a:ext>
            </a:extLst>
          </p:cNvPr>
          <p:cNvSpPr/>
          <p:nvPr/>
        </p:nvSpPr>
        <p:spPr>
          <a:xfrm>
            <a:off x="1106615" y="230172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1" name="Cube 70">
            <a:extLst>
              <a:ext uri="{FF2B5EF4-FFF2-40B4-BE49-F238E27FC236}">
                <a16:creationId xmlns:a16="http://schemas.microsoft.com/office/drawing/2014/main" id="{DB87B70E-31D2-42AC-AA80-20B506032F1E}"/>
              </a:ext>
            </a:extLst>
          </p:cNvPr>
          <p:cNvSpPr/>
          <p:nvPr/>
        </p:nvSpPr>
        <p:spPr>
          <a:xfrm>
            <a:off x="1511660" y="230172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72" name="Cube 71">
            <a:extLst>
              <a:ext uri="{FF2B5EF4-FFF2-40B4-BE49-F238E27FC236}">
                <a16:creationId xmlns:a16="http://schemas.microsoft.com/office/drawing/2014/main" id="{DA5819A5-836A-48DC-99E0-441FA65D5671}"/>
              </a:ext>
            </a:extLst>
          </p:cNvPr>
          <p:cNvSpPr/>
          <p:nvPr/>
        </p:nvSpPr>
        <p:spPr>
          <a:xfrm>
            <a:off x="1916705" y="313431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73" name="Cube 72">
            <a:extLst>
              <a:ext uri="{FF2B5EF4-FFF2-40B4-BE49-F238E27FC236}">
                <a16:creationId xmlns:a16="http://schemas.microsoft.com/office/drawing/2014/main" id="{911C7E5C-B025-4B19-9918-89A3EA483AEE}"/>
              </a:ext>
            </a:extLst>
          </p:cNvPr>
          <p:cNvSpPr/>
          <p:nvPr/>
        </p:nvSpPr>
        <p:spPr>
          <a:xfrm>
            <a:off x="1916705" y="272926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74" name="Cube 73">
            <a:extLst>
              <a:ext uri="{FF2B5EF4-FFF2-40B4-BE49-F238E27FC236}">
                <a16:creationId xmlns:a16="http://schemas.microsoft.com/office/drawing/2014/main" id="{BF209BB3-7524-4086-B44B-8E793D6B9963}"/>
              </a:ext>
            </a:extLst>
          </p:cNvPr>
          <p:cNvSpPr/>
          <p:nvPr/>
        </p:nvSpPr>
        <p:spPr>
          <a:xfrm>
            <a:off x="1916705" y="230172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9870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35802E-6 L 0.27014 -0.07191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07" y="-3611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82716E-6 L -4.16667E-6 -0.1040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6" grpId="0"/>
      <p:bldP spid="34" grpId="0"/>
      <p:bldP spid="34" grpId="1"/>
      <p:bldP spid="35" grpId="0"/>
      <p:bldP spid="35" grpId="1"/>
      <p:bldP spid="36" grpId="0"/>
      <p:bldP spid="36" grpId="1"/>
      <p:bldP spid="38" grpId="0"/>
      <p:bldP spid="38" grpId="1"/>
      <p:bldP spid="51" grpId="0" animBg="1"/>
      <p:bldP spid="52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6888-F217-490D-BB38-A88A3F326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Dyalog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8E5CA-728C-4F28-8CA8-16173DE01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Thursday 30</a:t>
            </a:r>
            <a:r>
              <a:rPr lang="en-GB" baseline="30000" dirty="0"/>
              <a:t>th</a:t>
            </a:r>
            <a:r>
              <a:rPr lang="en-GB" dirty="0"/>
              <a:t> April </a:t>
            </a:r>
            <a:r>
              <a:rPr lang="en-GB" b="1" dirty="0"/>
              <a:t>16:00 BST</a:t>
            </a:r>
          </a:p>
          <a:p>
            <a:pPr marL="0" indent="0">
              <a:buNone/>
            </a:pPr>
            <a:r>
              <a:rPr lang="en-GB" sz="2500" b="1" dirty="0"/>
              <a:t>Introducing Dyalog version 18.0 </a:t>
            </a:r>
            <a:r>
              <a:rPr lang="en-GB" sz="2500" dirty="0"/>
              <a:t>– Morten Kromberg</a:t>
            </a:r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dirty="0"/>
              <a:t>dyalog.tv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41483-F2FC-4F92-B8B3-A5CE34411EE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73842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Cube 31">
            <a:extLst>
              <a:ext uri="{FF2B5EF4-FFF2-40B4-BE49-F238E27FC236}">
                <a16:creationId xmlns:a16="http://schemas.microsoft.com/office/drawing/2014/main" id="{59445F61-5E6F-4D67-8D39-30CCB27F69FB}"/>
              </a:ext>
            </a:extLst>
          </p:cNvPr>
          <p:cNvSpPr/>
          <p:nvPr/>
        </p:nvSpPr>
        <p:spPr>
          <a:xfrm>
            <a:off x="701570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2AF12ADE-8B3C-4F27-9C83-F023F3D5811E}"/>
              </a:ext>
            </a:extLst>
          </p:cNvPr>
          <p:cNvSpPr/>
          <p:nvPr/>
        </p:nvSpPr>
        <p:spPr>
          <a:xfrm>
            <a:off x="1106615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4" name="Cube 33">
            <a:extLst>
              <a:ext uri="{FF2B5EF4-FFF2-40B4-BE49-F238E27FC236}">
                <a16:creationId xmlns:a16="http://schemas.microsoft.com/office/drawing/2014/main" id="{2203BDEF-6F67-4807-92F9-17117ECF84F6}"/>
              </a:ext>
            </a:extLst>
          </p:cNvPr>
          <p:cNvSpPr/>
          <p:nvPr/>
        </p:nvSpPr>
        <p:spPr>
          <a:xfrm>
            <a:off x="1511660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EBE7B6F2-55B4-4821-A14E-DF979676E3D6}"/>
              </a:ext>
            </a:extLst>
          </p:cNvPr>
          <p:cNvSpPr/>
          <p:nvPr/>
        </p:nvSpPr>
        <p:spPr>
          <a:xfrm>
            <a:off x="70157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2A1B79FA-6968-4A56-BA31-62133EE62D52}"/>
              </a:ext>
            </a:extLst>
          </p:cNvPr>
          <p:cNvSpPr/>
          <p:nvPr/>
        </p:nvSpPr>
        <p:spPr>
          <a:xfrm>
            <a:off x="110661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40592E5E-8F17-4003-B40F-95F3586402B4}"/>
              </a:ext>
            </a:extLst>
          </p:cNvPr>
          <p:cNvSpPr/>
          <p:nvPr/>
        </p:nvSpPr>
        <p:spPr>
          <a:xfrm>
            <a:off x="1511660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3D5ACE81-4554-4E7D-980D-C7767D22CF79}"/>
              </a:ext>
            </a:extLst>
          </p:cNvPr>
          <p:cNvSpPr/>
          <p:nvPr/>
        </p:nvSpPr>
        <p:spPr>
          <a:xfrm>
            <a:off x="701570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60F33DE0-B74F-47EC-AEF8-C86F6ADA6BD3}"/>
              </a:ext>
            </a:extLst>
          </p:cNvPr>
          <p:cNvSpPr/>
          <p:nvPr/>
        </p:nvSpPr>
        <p:spPr>
          <a:xfrm>
            <a:off x="1106615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0" name="Cube 39">
            <a:extLst>
              <a:ext uri="{FF2B5EF4-FFF2-40B4-BE49-F238E27FC236}">
                <a16:creationId xmlns:a16="http://schemas.microsoft.com/office/drawing/2014/main" id="{469009EB-7393-4E2E-A093-BDB3C4E45DD5}"/>
              </a:ext>
            </a:extLst>
          </p:cNvPr>
          <p:cNvSpPr/>
          <p:nvPr/>
        </p:nvSpPr>
        <p:spPr>
          <a:xfrm>
            <a:off x="1511660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0" name="Cube 49">
            <a:extLst>
              <a:ext uri="{FF2B5EF4-FFF2-40B4-BE49-F238E27FC236}">
                <a16:creationId xmlns:a16="http://schemas.microsoft.com/office/drawing/2014/main" id="{98C54C22-B390-4501-969D-0F75C86B2392}"/>
              </a:ext>
            </a:extLst>
          </p:cNvPr>
          <p:cNvSpPr/>
          <p:nvPr/>
        </p:nvSpPr>
        <p:spPr>
          <a:xfrm>
            <a:off x="1916705" y="313342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ABD19299-7A29-4A53-BD65-7205CC71220D}"/>
              </a:ext>
            </a:extLst>
          </p:cNvPr>
          <p:cNvSpPr/>
          <p:nvPr/>
        </p:nvSpPr>
        <p:spPr>
          <a:xfrm>
            <a:off x="1916705" y="272837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BC04434E-A5B8-4281-AC07-A89161435E93}"/>
              </a:ext>
            </a:extLst>
          </p:cNvPr>
          <p:cNvSpPr/>
          <p:nvPr/>
        </p:nvSpPr>
        <p:spPr>
          <a:xfrm>
            <a:off x="1916705" y="2300830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77" name="Cube 76">
            <a:extLst>
              <a:ext uri="{FF2B5EF4-FFF2-40B4-BE49-F238E27FC236}">
                <a16:creationId xmlns:a16="http://schemas.microsoft.com/office/drawing/2014/main" id="{1FF76A83-5176-4257-8F63-FE185C4C8472}"/>
              </a:ext>
            </a:extLst>
          </p:cNvPr>
          <p:cNvSpPr/>
          <p:nvPr/>
        </p:nvSpPr>
        <p:spPr>
          <a:xfrm>
            <a:off x="4842033" y="210358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78" name="Cube 77">
            <a:extLst>
              <a:ext uri="{FF2B5EF4-FFF2-40B4-BE49-F238E27FC236}">
                <a16:creationId xmlns:a16="http://schemas.microsoft.com/office/drawing/2014/main" id="{253D81C9-7FBD-49B7-8D25-C5F472730D35}"/>
              </a:ext>
            </a:extLst>
          </p:cNvPr>
          <p:cNvSpPr/>
          <p:nvPr/>
        </p:nvSpPr>
        <p:spPr>
          <a:xfrm>
            <a:off x="5247078" y="210358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79" name="Cube 78">
            <a:extLst>
              <a:ext uri="{FF2B5EF4-FFF2-40B4-BE49-F238E27FC236}">
                <a16:creationId xmlns:a16="http://schemas.microsoft.com/office/drawing/2014/main" id="{FC19CAC4-677E-4EE0-A279-16D150739C2D}"/>
              </a:ext>
            </a:extLst>
          </p:cNvPr>
          <p:cNvSpPr/>
          <p:nvPr/>
        </p:nvSpPr>
        <p:spPr>
          <a:xfrm>
            <a:off x="5652123" y="210358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ABCAE047-191F-45D6-BA3C-6EBD103829F9}"/>
              </a:ext>
            </a:extLst>
          </p:cNvPr>
          <p:cNvSpPr/>
          <p:nvPr/>
        </p:nvSpPr>
        <p:spPr>
          <a:xfrm>
            <a:off x="4842033" y="169854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81" name="Cube 80">
            <a:extLst>
              <a:ext uri="{FF2B5EF4-FFF2-40B4-BE49-F238E27FC236}">
                <a16:creationId xmlns:a16="http://schemas.microsoft.com/office/drawing/2014/main" id="{85763F90-BC30-470B-8D16-6279A4D81A68}"/>
              </a:ext>
            </a:extLst>
          </p:cNvPr>
          <p:cNvSpPr/>
          <p:nvPr/>
        </p:nvSpPr>
        <p:spPr>
          <a:xfrm>
            <a:off x="5247078" y="169854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14C34A2E-968F-42FC-9C50-43C40041D4EB}"/>
              </a:ext>
            </a:extLst>
          </p:cNvPr>
          <p:cNvSpPr/>
          <p:nvPr/>
        </p:nvSpPr>
        <p:spPr>
          <a:xfrm>
            <a:off x="5658446" y="169854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83" name="Cube 82">
            <a:extLst>
              <a:ext uri="{FF2B5EF4-FFF2-40B4-BE49-F238E27FC236}">
                <a16:creationId xmlns:a16="http://schemas.microsoft.com/office/drawing/2014/main" id="{E16EE833-9F6F-43CE-A933-4414A8BD2870}"/>
              </a:ext>
            </a:extLst>
          </p:cNvPr>
          <p:cNvSpPr/>
          <p:nvPr/>
        </p:nvSpPr>
        <p:spPr>
          <a:xfrm>
            <a:off x="4842033" y="127099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84" name="Cube 83">
            <a:extLst>
              <a:ext uri="{FF2B5EF4-FFF2-40B4-BE49-F238E27FC236}">
                <a16:creationId xmlns:a16="http://schemas.microsoft.com/office/drawing/2014/main" id="{BD9A0B80-8539-4056-A0FE-FF1480E0F192}"/>
              </a:ext>
            </a:extLst>
          </p:cNvPr>
          <p:cNvSpPr/>
          <p:nvPr/>
        </p:nvSpPr>
        <p:spPr>
          <a:xfrm>
            <a:off x="5247078" y="127099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85" name="Cube 84">
            <a:extLst>
              <a:ext uri="{FF2B5EF4-FFF2-40B4-BE49-F238E27FC236}">
                <a16:creationId xmlns:a16="http://schemas.microsoft.com/office/drawing/2014/main" id="{3C7BFC9A-85C6-45AB-A23D-B1BA9D14D7AF}"/>
              </a:ext>
            </a:extLst>
          </p:cNvPr>
          <p:cNvSpPr/>
          <p:nvPr/>
        </p:nvSpPr>
        <p:spPr>
          <a:xfrm>
            <a:off x="5658446" y="127099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86" name="Cube 85">
            <a:extLst>
              <a:ext uri="{FF2B5EF4-FFF2-40B4-BE49-F238E27FC236}">
                <a16:creationId xmlns:a16="http://schemas.microsoft.com/office/drawing/2014/main" id="{C48C641E-167F-4766-9964-CE4ADED9C521}"/>
              </a:ext>
            </a:extLst>
          </p:cNvPr>
          <p:cNvSpPr/>
          <p:nvPr/>
        </p:nvSpPr>
        <p:spPr>
          <a:xfrm>
            <a:off x="6057168" y="2103587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87" name="Cube 86">
            <a:extLst>
              <a:ext uri="{FF2B5EF4-FFF2-40B4-BE49-F238E27FC236}">
                <a16:creationId xmlns:a16="http://schemas.microsoft.com/office/drawing/2014/main" id="{37FA0B4E-4766-487F-AB8A-CAB7A4279A29}"/>
              </a:ext>
            </a:extLst>
          </p:cNvPr>
          <p:cNvSpPr/>
          <p:nvPr/>
        </p:nvSpPr>
        <p:spPr>
          <a:xfrm>
            <a:off x="6057168" y="1698542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88" name="Cube 87">
            <a:extLst>
              <a:ext uri="{FF2B5EF4-FFF2-40B4-BE49-F238E27FC236}">
                <a16:creationId xmlns:a16="http://schemas.microsoft.com/office/drawing/2014/main" id="{037C7BBE-C88C-4BC4-9DA4-8F5A5409EB45}"/>
              </a:ext>
            </a:extLst>
          </p:cNvPr>
          <p:cNvSpPr/>
          <p:nvPr/>
        </p:nvSpPr>
        <p:spPr>
          <a:xfrm>
            <a:off x="6057168" y="1270995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3 4⍴⎕A</a:t>
            </a:r>
          </a:p>
        </p:txBody>
      </p:sp>
    </p:spTree>
    <p:extLst>
      <p:ext uri="{BB962C8B-B14F-4D97-AF65-F5344CB8AC3E}">
        <p14:creationId xmlns:p14="http://schemas.microsoft.com/office/powerpoint/2010/main" val="118362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92F587C-1647-450B-8860-559D10905D5D}"/>
              </a:ext>
            </a:extLst>
          </p:cNvPr>
          <p:cNvGrpSpPr/>
          <p:nvPr/>
        </p:nvGrpSpPr>
        <p:grpSpPr>
          <a:xfrm>
            <a:off x="3401870" y="2571750"/>
            <a:ext cx="1845204" cy="630070"/>
            <a:chOff x="3401870" y="2571750"/>
            <a:chExt cx="1845204" cy="630070"/>
          </a:xfrm>
        </p:grpSpPr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45853F9F-5CB9-47EA-9ACC-7896D99A380B}"/>
                </a:ext>
              </a:extLst>
            </p:cNvPr>
            <p:cNvSpPr/>
            <p:nvPr/>
          </p:nvSpPr>
          <p:spPr>
            <a:xfrm>
              <a:off x="3401870" y="257175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E52DA9A4-BB6F-466D-B65B-1E9517234633}"/>
                </a:ext>
              </a:extLst>
            </p:cNvPr>
            <p:cNvSpPr/>
            <p:nvPr/>
          </p:nvSpPr>
          <p:spPr>
            <a:xfrm>
              <a:off x="3806915" y="257175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03E3F399-F0D7-4719-B883-DBEDE915FA17}"/>
                </a:ext>
              </a:extLst>
            </p:cNvPr>
            <p:cNvSpPr/>
            <p:nvPr/>
          </p:nvSpPr>
          <p:spPr>
            <a:xfrm>
              <a:off x="4211960" y="257175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78C72575-4B70-4EE3-A6FB-1F2FB0DE02A3}"/>
                </a:ext>
              </a:extLst>
            </p:cNvPr>
            <p:cNvSpPr/>
            <p:nvPr/>
          </p:nvSpPr>
          <p:spPr>
            <a:xfrm>
              <a:off x="4617005" y="257175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X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3B626E6-D37E-4F33-8531-81F484D60DAD}"/>
              </a:ext>
            </a:extLst>
          </p:cNvPr>
          <p:cNvGrpSpPr/>
          <p:nvPr/>
        </p:nvGrpSpPr>
        <p:grpSpPr>
          <a:xfrm>
            <a:off x="3401870" y="2166705"/>
            <a:ext cx="1845204" cy="630070"/>
            <a:chOff x="3401870" y="2166705"/>
            <a:chExt cx="1845204" cy="630070"/>
          </a:xfrm>
        </p:grpSpPr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B9215E9D-FD8A-4B8C-A6BB-E6813C789880}"/>
                </a:ext>
              </a:extLst>
            </p:cNvPr>
            <p:cNvSpPr/>
            <p:nvPr/>
          </p:nvSpPr>
          <p:spPr>
            <a:xfrm>
              <a:off x="3401870" y="216670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D2E7E673-82F9-4269-9F0E-C9377CDF8DAC}"/>
                </a:ext>
              </a:extLst>
            </p:cNvPr>
            <p:cNvSpPr/>
            <p:nvPr/>
          </p:nvSpPr>
          <p:spPr>
            <a:xfrm>
              <a:off x="3806915" y="216670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BF9D9BF6-8450-4C10-B953-7C906F94E2E1}"/>
                </a:ext>
              </a:extLst>
            </p:cNvPr>
            <p:cNvSpPr/>
            <p:nvPr/>
          </p:nvSpPr>
          <p:spPr>
            <a:xfrm>
              <a:off x="4218283" y="216670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</a:t>
              </a:r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AF8BF993-3686-4F82-93D2-F54B0BF593F4}"/>
                </a:ext>
              </a:extLst>
            </p:cNvPr>
            <p:cNvSpPr/>
            <p:nvPr/>
          </p:nvSpPr>
          <p:spPr>
            <a:xfrm>
              <a:off x="4617005" y="216670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T</a:t>
              </a:r>
            </a:p>
          </p:txBody>
        </p:sp>
      </p:grpSp>
      <p:sp>
        <p:nvSpPr>
          <p:cNvPr id="59" name="Cube 58">
            <a:extLst>
              <a:ext uri="{FF2B5EF4-FFF2-40B4-BE49-F238E27FC236}">
                <a16:creationId xmlns:a16="http://schemas.microsoft.com/office/drawing/2014/main" id="{38DD12DA-6866-42DA-B0D8-371A962953B2}"/>
              </a:ext>
            </a:extLst>
          </p:cNvPr>
          <p:cNvSpPr/>
          <p:nvPr/>
        </p:nvSpPr>
        <p:spPr>
          <a:xfrm>
            <a:off x="3401870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60" name="Cube 59">
            <a:extLst>
              <a:ext uri="{FF2B5EF4-FFF2-40B4-BE49-F238E27FC236}">
                <a16:creationId xmlns:a16="http://schemas.microsoft.com/office/drawing/2014/main" id="{83313B8C-F937-4E39-BC96-A61365D54B78}"/>
              </a:ext>
            </a:extLst>
          </p:cNvPr>
          <p:cNvSpPr/>
          <p:nvPr/>
        </p:nvSpPr>
        <p:spPr>
          <a:xfrm>
            <a:off x="3806915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61" name="Cube 60">
            <a:extLst>
              <a:ext uri="{FF2B5EF4-FFF2-40B4-BE49-F238E27FC236}">
                <a16:creationId xmlns:a16="http://schemas.microsoft.com/office/drawing/2014/main" id="{3BF5A01C-7979-4409-86E2-BA4A43A7FA6F}"/>
              </a:ext>
            </a:extLst>
          </p:cNvPr>
          <p:cNvSpPr/>
          <p:nvPr/>
        </p:nvSpPr>
        <p:spPr>
          <a:xfrm>
            <a:off x="4218283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64" name="Cube 63">
            <a:extLst>
              <a:ext uri="{FF2B5EF4-FFF2-40B4-BE49-F238E27FC236}">
                <a16:creationId xmlns:a16="http://schemas.microsoft.com/office/drawing/2014/main" id="{204DED1C-CAB4-48EA-A1E5-49CAAB02D697}"/>
              </a:ext>
            </a:extLst>
          </p:cNvPr>
          <p:cNvSpPr/>
          <p:nvPr/>
        </p:nvSpPr>
        <p:spPr>
          <a:xfrm>
            <a:off x="4617005" y="1739158"/>
            <a:ext cx="630069" cy="630070"/>
          </a:xfrm>
          <a:prstGeom prst="cube">
            <a:avLst>
              <a:gd name="adj" fmla="val 31838"/>
            </a:avLst>
          </a:prstGeom>
          <a:solidFill>
            <a:srgbClr val="FFFF0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79C0D-4FC5-4CA6-9396-8DA0D50DA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8674A92-CF00-4BAB-B411-4CEF3F9B4618}"/>
              </a:ext>
            </a:extLst>
          </p:cNvPr>
          <p:cNvSpPr txBox="1"/>
          <p:nvPr/>
        </p:nvSpPr>
        <p:spPr>
          <a:xfrm>
            <a:off x="341530" y="816555"/>
            <a:ext cx="292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PL385 Unicode" panose="020B0709000202000203" pitchFamily="49" charset="0"/>
              </a:rPr>
              <a:t>A ← 2 </a:t>
            </a:r>
            <a:r>
              <a:rPr lang="en-GB" dirty="0">
                <a:highlight>
                  <a:srgbClr val="FF9421"/>
                </a:highlight>
                <a:latin typeface="APL385 Unicode" panose="020B0709000202000203" pitchFamily="49" charset="0"/>
              </a:rPr>
              <a:t>3</a:t>
            </a:r>
            <a:r>
              <a:rPr lang="en-GB" dirty="0">
                <a:latin typeface="APL385 Unicode" panose="020B0709000202000203" pitchFamily="49" charset="0"/>
              </a:rPr>
              <a:t> 4⍴⎕A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724F15-14F8-4381-847F-FD172132D1C3}"/>
              </a:ext>
            </a:extLst>
          </p:cNvPr>
          <p:cNvSpPr txBox="1"/>
          <p:nvPr/>
        </p:nvSpPr>
        <p:spPr>
          <a:xfrm>
            <a:off x="5862500" y="735954"/>
            <a:ext cx="2534925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dirty="0"/>
              <a:t>3D Array</a:t>
            </a:r>
          </a:p>
          <a:p>
            <a:r>
              <a:rPr lang="en-GB" sz="2500" b="1" dirty="0"/>
              <a:t>Major cell</a:t>
            </a:r>
            <a:r>
              <a:rPr lang="en-GB" sz="2500" dirty="0"/>
              <a:t>: Matrix</a:t>
            </a:r>
          </a:p>
          <a:p>
            <a:r>
              <a:rPr lang="en-GB" sz="2500" b="1" dirty="0"/>
              <a:t>         1-cell</a:t>
            </a:r>
            <a:r>
              <a:rPr lang="en-GB" sz="2500" dirty="0"/>
              <a:t>:</a:t>
            </a:r>
            <a:r>
              <a:rPr lang="en-GB" sz="2500" b="1" dirty="0"/>
              <a:t> </a:t>
            </a:r>
            <a:r>
              <a:rPr lang="en-GB" sz="2500" dirty="0"/>
              <a:t>Vector</a:t>
            </a:r>
            <a:endParaRPr lang="en-GB" sz="2500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0EB6547-AB29-4595-8383-4232DCB05233}"/>
              </a:ext>
            </a:extLst>
          </p:cNvPr>
          <p:cNvGrpSpPr/>
          <p:nvPr/>
        </p:nvGrpSpPr>
        <p:grpSpPr>
          <a:xfrm>
            <a:off x="701570" y="2616755"/>
            <a:ext cx="1845204" cy="630070"/>
            <a:chOff x="701570" y="2616755"/>
            <a:chExt cx="1845204" cy="630070"/>
          </a:xfrm>
        </p:grpSpPr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270F234F-7691-4CFD-8375-8E0DAB38C9C2}"/>
                </a:ext>
              </a:extLst>
            </p:cNvPr>
            <p:cNvSpPr/>
            <p:nvPr/>
          </p:nvSpPr>
          <p:spPr>
            <a:xfrm>
              <a:off x="701570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I</a:t>
              </a:r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607C6F69-8AE4-4A03-A6E2-DCE0D87C6E0E}"/>
                </a:ext>
              </a:extLst>
            </p:cNvPr>
            <p:cNvSpPr/>
            <p:nvPr/>
          </p:nvSpPr>
          <p:spPr>
            <a:xfrm>
              <a:off x="1106615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J</a:t>
              </a:r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76EF6AD5-8F86-40BD-8475-72BA907073CC}"/>
                </a:ext>
              </a:extLst>
            </p:cNvPr>
            <p:cNvSpPr/>
            <p:nvPr/>
          </p:nvSpPr>
          <p:spPr>
            <a:xfrm>
              <a:off x="1511660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K</a:t>
              </a:r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037648B0-CBF3-49FA-A801-DE886F0EFC4F}"/>
                </a:ext>
              </a:extLst>
            </p:cNvPr>
            <p:cNvSpPr/>
            <p:nvPr/>
          </p:nvSpPr>
          <p:spPr>
            <a:xfrm>
              <a:off x="1916705" y="2616755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L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235095D-5EF3-471E-902C-EA5C44AF6BF4}"/>
              </a:ext>
            </a:extLst>
          </p:cNvPr>
          <p:cNvGrpSpPr/>
          <p:nvPr/>
        </p:nvGrpSpPr>
        <p:grpSpPr>
          <a:xfrm>
            <a:off x="701570" y="2211710"/>
            <a:ext cx="1845204" cy="630070"/>
            <a:chOff x="701570" y="2211710"/>
            <a:chExt cx="1845204" cy="630070"/>
          </a:xfrm>
        </p:grpSpPr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404DEFF9-DB17-4907-BC76-064872388F54}"/>
                </a:ext>
              </a:extLst>
            </p:cNvPr>
            <p:cNvSpPr/>
            <p:nvPr/>
          </p:nvSpPr>
          <p:spPr>
            <a:xfrm>
              <a:off x="701570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2845AC9E-3CCA-4228-9288-D328622548C3}"/>
                </a:ext>
              </a:extLst>
            </p:cNvPr>
            <p:cNvSpPr/>
            <p:nvPr/>
          </p:nvSpPr>
          <p:spPr>
            <a:xfrm>
              <a:off x="1106615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1B65C523-F9C1-4BEF-A97B-69FC468FACFF}"/>
                </a:ext>
              </a:extLst>
            </p:cNvPr>
            <p:cNvSpPr/>
            <p:nvPr/>
          </p:nvSpPr>
          <p:spPr>
            <a:xfrm>
              <a:off x="1511660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D9E3F331-2725-4FFE-97FB-D8EE971701A9}"/>
                </a:ext>
              </a:extLst>
            </p:cNvPr>
            <p:cNvSpPr/>
            <p:nvPr/>
          </p:nvSpPr>
          <p:spPr>
            <a:xfrm>
              <a:off x="1916705" y="2211710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A5A9347-62CA-43D6-B40F-96FCC33B8A2A}"/>
              </a:ext>
            </a:extLst>
          </p:cNvPr>
          <p:cNvGrpSpPr/>
          <p:nvPr/>
        </p:nvGrpSpPr>
        <p:grpSpPr>
          <a:xfrm>
            <a:off x="701570" y="1784163"/>
            <a:ext cx="1845204" cy="630070"/>
            <a:chOff x="701570" y="1784163"/>
            <a:chExt cx="1845204" cy="630070"/>
          </a:xfrm>
        </p:grpSpPr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98B482C0-594C-4358-9865-9D125E0A4398}"/>
                </a:ext>
              </a:extLst>
            </p:cNvPr>
            <p:cNvSpPr/>
            <p:nvPr/>
          </p:nvSpPr>
          <p:spPr>
            <a:xfrm>
              <a:off x="701570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47BEFB1B-A064-4B46-900A-A086351EB483}"/>
                </a:ext>
              </a:extLst>
            </p:cNvPr>
            <p:cNvSpPr/>
            <p:nvPr/>
          </p:nvSpPr>
          <p:spPr>
            <a:xfrm>
              <a:off x="1106615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386BA2D7-3BEA-4F59-AC9D-0C299E5EB142}"/>
                </a:ext>
              </a:extLst>
            </p:cNvPr>
            <p:cNvSpPr/>
            <p:nvPr/>
          </p:nvSpPr>
          <p:spPr>
            <a:xfrm>
              <a:off x="1511660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3BBFF944-8D76-41F8-9E47-2F67D1462934}"/>
                </a:ext>
              </a:extLst>
            </p:cNvPr>
            <p:cNvSpPr/>
            <p:nvPr/>
          </p:nvSpPr>
          <p:spPr>
            <a:xfrm>
              <a:off x="1916705" y="1784163"/>
              <a:ext cx="630069" cy="630070"/>
            </a:xfrm>
            <a:prstGeom prst="cube">
              <a:avLst>
                <a:gd name="adj" fmla="val 31838"/>
              </a:avLst>
            </a:prstGeom>
            <a:solidFill>
              <a:srgbClr val="FFFF0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D13C6667-30A2-4B6A-9FF3-71DC66B75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94" y="324800"/>
            <a:ext cx="8363272" cy="594066"/>
          </a:xfrm>
        </p:spPr>
        <p:txBody>
          <a:bodyPr>
            <a:noAutofit/>
          </a:bodyPr>
          <a:lstStyle/>
          <a:p>
            <a:r>
              <a:rPr lang="en-GB" sz="3000" dirty="0"/>
              <a:t>Cells, subarrays and elements</a:t>
            </a:r>
          </a:p>
        </p:txBody>
      </p:sp>
    </p:spTree>
    <p:extLst>
      <p:ext uri="{BB962C8B-B14F-4D97-AF65-F5344CB8AC3E}">
        <p14:creationId xmlns:p14="http://schemas.microsoft.com/office/powerpoint/2010/main" val="332404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08642E-6 L -0.00243 0.1663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830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6.17284E-7 L -4.72222E-6 0.078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700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00243 0.0848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422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00243 0.1663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830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18496</TotalTime>
  <Words>3175</Words>
  <Application>Microsoft Office PowerPoint</Application>
  <PresentationFormat>On-screen Show (16:9)</PresentationFormat>
  <Paragraphs>1286</Paragraphs>
  <Slides>81</Slides>
  <Notes>13</Notes>
  <HiddenSlides>11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90" baseType="lpstr">
      <vt:lpstr>Klavika Bold</vt:lpstr>
      <vt:lpstr>Klavika Medium</vt:lpstr>
      <vt:lpstr>APL385 Unicode</vt:lpstr>
      <vt:lpstr>Arial</vt:lpstr>
      <vt:lpstr>Calibri</vt:lpstr>
      <vt:lpstr>Courier New</vt:lpstr>
      <vt:lpstr>Lucida Console</vt:lpstr>
      <vt:lpstr>Wingdings</vt:lpstr>
      <vt:lpstr>Office Theme</vt:lpstr>
      <vt:lpstr>Selecting from Arrays</vt:lpstr>
      <vt:lpstr>What? Indexing? Pfffft…</vt:lpstr>
      <vt:lpstr>Selecting from Arrays: Audience</vt:lpstr>
      <vt:lpstr>PowerPoint Presentation</vt:lpstr>
      <vt:lpstr>PowerPoint Presentation</vt:lpstr>
      <vt:lpstr>Cells, subarrays and elements</vt:lpstr>
      <vt:lpstr>Cells, subarrays and elements</vt:lpstr>
      <vt:lpstr>Cells, subarrays and elements</vt:lpstr>
      <vt:lpstr>Cells, subarrays and elements</vt:lpstr>
      <vt:lpstr>Cells, subarrays and elements</vt:lpstr>
      <vt:lpstr>Simple indexing</vt:lpstr>
      <vt:lpstr>Simple indexing</vt:lpstr>
      <vt:lpstr>Simple indexing</vt:lpstr>
      <vt:lpstr>Simple indexing</vt:lpstr>
      <vt:lpstr>Simple indexing</vt:lpstr>
      <vt:lpstr>Simple indexing</vt:lpstr>
      <vt:lpstr>Simple indexing</vt:lpstr>
      <vt:lpstr>Simple indexing</vt:lpstr>
      <vt:lpstr>Simple indexing</vt:lpstr>
      <vt:lpstr>Simple indexing</vt:lpstr>
      <vt:lpstr>Simple indexing</vt:lpstr>
      <vt:lpstr>Simple indexing</vt:lpstr>
      <vt:lpstr>Simple indexing</vt:lpstr>
      <vt:lpstr>Simple indexing</vt:lpstr>
      <vt:lpstr>Choose indexing</vt:lpstr>
      <vt:lpstr>Choose indexing</vt:lpstr>
      <vt:lpstr>Reach indexing</vt:lpstr>
      <vt:lpstr>Reach indexing</vt:lpstr>
      <vt:lpstr>Reach indexing</vt:lpstr>
      <vt:lpstr>Reach indexing</vt:lpstr>
      <vt:lpstr>Reach indexing</vt:lpstr>
      <vt:lpstr>Pick Reach indexing </vt:lpstr>
      <vt:lpstr>Pick Reach indexing </vt:lpstr>
      <vt:lpstr>PowerPoint Presentation</vt:lpstr>
      <vt:lpstr>Squad ⌷</vt:lpstr>
      <vt:lpstr>PowerPoint Presentation</vt:lpstr>
      <vt:lpstr>Squad with axis ⌷[]</vt:lpstr>
      <vt:lpstr>Squad with rank ⌷⍤</vt:lpstr>
      <vt:lpstr>Squad with axis ⌷[]</vt:lpstr>
      <vt:lpstr>Squad with rank ⌷⍤</vt:lpstr>
      <vt:lpstr>Squad with rank ⌷⍤</vt:lpstr>
      <vt:lpstr>Squad with axis ⌷[]</vt:lpstr>
      <vt:lpstr>Squad with rank ⌷⍤</vt:lpstr>
      <vt:lpstr>Squad with rank ⌷⍤</vt:lpstr>
      <vt:lpstr>Squad with rank ⌷⍤</vt:lpstr>
      <vt:lpstr>Squad with rank ⌷⍤</vt:lpstr>
      <vt:lpstr>Squad with rank ⌷⍤</vt:lpstr>
      <vt:lpstr>Squad with rank ⌷⍤</vt:lpstr>
      <vt:lpstr>Squad ⌷</vt:lpstr>
      <vt:lpstr>Squad ⌷</vt:lpstr>
      <vt:lpstr>Squad with rank ⌷⍤</vt:lpstr>
      <vt:lpstr>Squad with rank ⌷⍤</vt:lpstr>
      <vt:lpstr>"Sane" indexing</vt:lpstr>
      <vt:lpstr>"Sane" indexing</vt:lpstr>
      <vt:lpstr>"Sane" indexing</vt:lpstr>
      <vt:lpstr>PowerPoint Presentation</vt:lpstr>
      <vt:lpstr>The Indexer AKA Select</vt:lpstr>
      <vt:lpstr>The Indexer AKA Select</vt:lpstr>
      <vt:lpstr>The Indexer AKA Select</vt:lpstr>
      <vt:lpstr>The Indexer AKA Select</vt:lpstr>
      <vt:lpstr>The Indexer AKA Select</vt:lpstr>
      <vt:lpstr>The Indexer AKA Select</vt:lpstr>
      <vt:lpstr>The Indexer AKA Select</vt:lpstr>
      <vt:lpstr>The Indexer AKA Select</vt:lpstr>
      <vt:lpstr>Squad with rank ⌷⍤</vt:lpstr>
      <vt:lpstr>Squad with rank ⌷⍤</vt:lpstr>
      <vt:lpstr>Squad with rank ⌷⍤</vt:lpstr>
      <vt:lpstr>Squad with rank ⌷⍤</vt:lpstr>
      <vt:lpstr>Selecting from arrays</vt:lpstr>
      <vt:lpstr>Performance</vt:lpstr>
      <vt:lpstr>Indexed assignment</vt:lpstr>
      <vt:lpstr>Indexed assignment</vt:lpstr>
      <vt:lpstr>Search: Indexed assignment</vt:lpstr>
      <vt:lpstr>Selective assignment</vt:lpstr>
      <vt:lpstr>Search: Selective assignment</vt:lpstr>
      <vt:lpstr>Merge arrays with @ </vt:lpstr>
      <vt:lpstr>Merge arrays with @ </vt:lpstr>
      <vt:lpstr>Selecting from arrays</vt:lpstr>
      <vt:lpstr>Next Week: BAA Webinar</vt:lpstr>
      <vt:lpstr>Next Dyalog Webinar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Richard Park</cp:lastModifiedBy>
  <cp:revision>377</cp:revision>
  <dcterms:created xsi:type="dcterms:W3CDTF">2016-07-29T08:25:06Z</dcterms:created>
  <dcterms:modified xsi:type="dcterms:W3CDTF">2020-04-17T10:15:57Z</dcterms:modified>
</cp:coreProperties>
</file>