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62" r:id="rId2"/>
    <p:sldId id="311" r:id="rId3"/>
    <p:sldId id="267" r:id="rId4"/>
    <p:sldId id="269" r:id="rId5"/>
    <p:sldId id="268" r:id="rId6"/>
    <p:sldId id="270" r:id="rId7"/>
    <p:sldId id="272" r:id="rId8"/>
    <p:sldId id="273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3" r:id="rId17"/>
    <p:sldId id="284" r:id="rId18"/>
    <p:sldId id="282" r:id="rId19"/>
    <p:sldId id="285" r:id="rId20"/>
    <p:sldId id="286" r:id="rId21"/>
    <p:sldId id="288" r:id="rId22"/>
    <p:sldId id="289" r:id="rId23"/>
    <p:sldId id="291" r:id="rId24"/>
    <p:sldId id="293" r:id="rId25"/>
    <p:sldId id="292" r:id="rId26"/>
    <p:sldId id="294" r:id="rId27"/>
    <p:sldId id="295" r:id="rId28"/>
    <p:sldId id="296" r:id="rId29"/>
    <p:sldId id="298" r:id="rId30"/>
    <p:sldId id="297" r:id="rId31"/>
    <p:sldId id="299" r:id="rId32"/>
    <p:sldId id="301" r:id="rId33"/>
    <p:sldId id="307" r:id="rId34"/>
    <p:sldId id="302" r:id="rId35"/>
    <p:sldId id="300" r:id="rId36"/>
    <p:sldId id="306" r:id="rId37"/>
    <p:sldId id="303" r:id="rId38"/>
    <p:sldId id="309" r:id="rId39"/>
    <p:sldId id="310" r:id="rId40"/>
    <p:sldId id="308" r:id="rId4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421"/>
    <a:srgbClr val="7C7DCF"/>
    <a:srgbClr val="EFEFBE"/>
    <a:srgbClr val="F6F6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2" autoAdjust="0"/>
  </p:normalViewPr>
  <p:slideViewPr>
    <p:cSldViewPr>
      <p:cViewPr varScale="1">
        <p:scale>
          <a:sx n="104" d="100"/>
          <a:sy n="104" d="100"/>
        </p:scale>
        <p:origin x="768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3130" y="-86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/>
              <a:t>18/03/2020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AEF8A-5BB8-41C8-B8C2-160617C17EF4}" type="datetimeFigureOut">
              <a:rPr lang="en-GB" smtClean="0"/>
              <a:t>18/03/2020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0660A-27FD-4528-AE7F-EC6080404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567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047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255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426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545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528" y="483518"/>
            <a:ext cx="8363272" cy="504056"/>
          </a:xfrm>
        </p:spPr>
        <p:txBody>
          <a:bodyPr>
            <a:noAutofit/>
          </a:bodyPr>
          <a:lstStyle>
            <a:lvl1pPr algn="ctr">
              <a:defRPr sz="3600">
                <a:solidFill>
                  <a:srgbClr val="FF9421"/>
                </a:solidFill>
                <a:latin typeface="Klavika Bold" panose="02000803000000000000" pitchFamily="2" charset="0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pic>
        <p:nvPicPr>
          <p:cNvPr id="1026" name="Picture 2" descr="C:\Users\fiona\Desktop\Computer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814" y="1707654"/>
            <a:ext cx="3450372" cy="2929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1059583"/>
            <a:ext cx="8280400" cy="432047"/>
          </a:xfrm>
        </p:spPr>
        <p:txBody>
          <a:bodyPr>
            <a:noAutofit/>
          </a:bodyPr>
          <a:lstStyle>
            <a:lvl1pPr marL="0" indent="0" algn="ctr">
              <a:buNone/>
              <a:defRPr sz="2800" baseline="0">
                <a:solidFill>
                  <a:srgbClr val="FF9421"/>
                </a:solidFill>
                <a:latin typeface="Klavika Medium" panose="02000603000000000000" pitchFamily="2" charset="0"/>
              </a:defRPr>
            </a:lvl1pPr>
          </a:lstStyle>
          <a:p>
            <a:pPr lvl="0"/>
            <a:r>
              <a:rPr lang="en-US" dirty="0"/>
              <a:t>Presenter (</a:t>
            </a:r>
            <a:r>
              <a:rPr lang="en-US" dirty="0" err="1"/>
              <a:t>dd</a:t>
            </a:r>
            <a:r>
              <a:rPr lang="en-US" dirty="0"/>
              <a:t>-mm-</a:t>
            </a:r>
            <a:r>
              <a:rPr lang="en-US" dirty="0" err="1"/>
              <a:t>yyyy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8676456" y="51470"/>
            <a:ext cx="360040" cy="288032"/>
          </a:xfrm>
          <a:prstGeom prst="rect">
            <a:avLst/>
          </a:prstGeom>
          <a:solidFill>
            <a:srgbClr val="FF9421"/>
          </a:solidFill>
          <a:ln>
            <a:solidFill>
              <a:srgbClr val="FF94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4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573528"/>
            <a:ext cx="8363272" cy="594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200151"/>
            <a:ext cx="836327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8388424" y="0"/>
            <a:ext cx="720080" cy="357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2EDF88B-1B61-4481-9BD6-D2E23BF0DCD8}" type="slidenum">
              <a:rPr lang="en-GB" sz="1600" smtClean="0"/>
              <a:t>‹#›</a:t>
            </a:fld>
            <a:endParaRPr lang="en-GB" sz="1600" dirty="0"/>
          </a:p>
        </p:txBody>
      </p:sp>
      <p:pic>
        <p:nvPicPr>
          <p:cNvPr id="5" name="Picture 2" descr="C:\Users\fiona\Desktop\whiteDyalogLogo-darkshadow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96475"/>
            <a:ext cx="1080120" cy="19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U:\admin\Dyalog Logos Stationery\Webinar\PPT images\footer_text.pn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867005"/>
            <a:ext cx="2421106" cy="16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2" r:id="rId3"/>
    <p:sldLayoutId id="2147483654" r:id="rId4"/>
    <p:sldLayoutId id="2147483655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Ø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942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9421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325438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inyurl.com/to2na6w" TargetMode="External"/><Relationship Id="rId2" Type="http://schemas.openxmlformats.org/officeDocument/2006/relationships/hyperlink" Target="https://tinyurl.com/vx67y6b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inyurl.com/t2f5h9h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tinyurl.com/to2na6w" TargetMode="External"/><Relationship Id="rId2" Type="http://schemas.openxmlformats.org/officeDocument/2006/relationships/hyperlink" Target="https://tinyurl.com/vx67y6b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inyurl.com/t2f5h9h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Progressive Set Functions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Adám Brudzewsky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798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E4EC5B-D9AF-4328-B9B5-2951736D6E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67D2F0-7B98-4D16-8132-1092933A9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45" y="1783915"/>
            <a:ext cx="819091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abacba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baabaac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⎕←↑ L R (L⍳R)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c b a 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b 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c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  <a:ea typeface="Iosevka Term SS09" panose="02000509000000000000" pitchFamily="49" charset="0"/>
              </a:rPr>
              <a:t>2 1 3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CFF143-9A71-489D-8CA5-70BA5648D2F4}"/>
              </a:ext>
            </a:extLst>
          </p:cNvPr>
          <p:cNvSpPr txBox="1"/>
          <p:nvPr/>
        </p:nvSpPr>
        <p:spPr>
          <a:xfrm>
            <a:off x="251520" y="655130"/>
            <a:ext cx="83647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Index of (</a:t>
            </a:r>
            <a:r>
              <a:rPr lang="en-GB" sz="4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⍳</a:t>
            </a:r>
            <a:r>
              <a:rPr lang="en-GB" sz="4800" dirty="0"/>
              <a:t>) </a:t>
            </a:r>
            <a:r>
              <a:rPr lang="en-GB" sz="4800" i="1" dirty="0"/>
              <a:t>without replacement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924260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E4EC5B-D9AF-4328-B9B5-2951736D6E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67D2F0-7B98-4D16-8132-1092933A9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45" y="1783915"/>
            <a:ext cx="819091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abacba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baabaac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⎕←↑ L R (L⍳R)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c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a 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c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  <a:ea typeface="Iosevka Term SS09" panose="02000509000000000000" pitchFamily="49" charset="0"/>
              </a:rPr>
              <a:t>2 1 3 5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CFF143-9A71-489D-8CA5-70BA5648D2F4}"/>
              </a:ext>
            </a:extLst>
          </p:cNvPr>
          <p:cNvSpPr txBox="1"/>
          <p:nvPr/>
        </p:nvSpPr>
        <p:spPr>
          <a:xfrm>
            <a:off x="251520" y="655130"/>
            <a:ext cx="83647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Index of (</a:t>
            </a:r>
            <a:r>
              <a:rPr lang="en-GB" sz="4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⍳</a:t>
            </a:r>
            <a:r>
              <a:rPr lang="en-GB" sz="4800" dirty="0"/>
              <a:t>) </a:t>
            </a:r>
            <a:r>
              <a:rPr lang="en-GB" sz="4800" i="1" dirty="0"/>
              <a:t>without replacement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746819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E4EC5B-D9AF-4328-B9B5-2951736D6E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67D2F0-7B98-4D16-8132-1092933A9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45" y="1783915"/>
            <a:ext cx="819091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abacba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baabaac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⎕←↑ L R (L⍳R)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c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c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  <a:ea typeface="Iosevka Term SS09" panose="02000509000000000000" pitchFamily="49" charset="0"/>
              </a:rPr>
              <a:t>2 1 3 5 6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CFF143-9A71-489D-8CA5-70BA5648D2F4}"/>
              </a:ext>
            </a:extLst>
          </p:cNvPr>
          <p:cNvSpPr txBox="1"/>
          <p:nvPr/>
        </p:nvSpPr>
        <p:spPr>
          <a:xfrm>
            <a:off x="251520" y="655130"/>
            <a:ext cx="83647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Index of (</a:t>
            </a:r>
            <a:r>
              <a:rPr lang="en-GB" sz="4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⍳</a:t>
            </a:r>
            <a:r>
              <a:rPr lang="en-GB" sz="4800" dirty="0"/>
              <a:t>) </a:t>
            </a:r>
            <a:r>
              <a:rPr lang="en-GB" sz="4800" i="1" dirty="0"/>
              <a:t>without replacement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2131320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E4EC5B-D9AF-4328-B9B5-2951736D6E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67D2F0-7B98-4D16-8132-1092933A9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45" y="1783915"/>
            <a:ext cx="819091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abacba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baabaac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⎕←↑ L R (L⍳R)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c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0000"/>
                </a:highlight>
                <a:latin typeface="Iosevka Term SS09" panose="02000509000000000000" pitchFamily="49" charset="0"/>
              </a:rPr>
              <a:t>∙ 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0000"/>
                </a:highlight>
                <a:latin typeface="Iosevka Term SS09" panose="02000509000000000000" pitchFamily="49" charset="0"/>
              </a:rPr>
              <a:t> 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0000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c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  <a:ea typeface="Iosevka Term SS09" panose="02000509000000000000" pitchFamily="49" charset="0"/>
              </a:rPr>
              <a:t>2 1 3 5 6 7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CFF143-9A71-489D-8CA5-70BA5648D2F4}"/>
              </a:ext>
            </a:extLst>
          </p:cNvPr>
          <p:cNvSpPr txBox="1"/>
          <p:nvPr/>
        </p:nvSpPr>
        <p:spPr>
          <a:xfrm>
            <a:off x="251520" y="655130"/>
            <a:ext cx="83647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Index of (</a:t>
            </a:r>
            <a:r>
              <a:rPr lang="en-GB" sz="4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⍳</a:t>
            </a:r>
            <a:r>
              <a:rPr lang="en-GB" sz="4800" dirty="0"/>
              <a:t>) </a:t>
            </a:r>
            <a:r>
              <a:rPr lang="en-GB" sz="4800" i="1" dirty="0"/>
              <a:t>without replacement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018429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E4EC5B-D9AF-4328-B9B5-2951736D6E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67D2F0-7B98-4D16-8132-1092933A9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45" y="1783915"/>
            <a:ext cx="819091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abacba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baabaac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⎕←↑ L R (L⍳R)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0000"/>
                </a:highlight>
                <a:latin typeface="Iosevka Term SS09" panose="02000509000000000000" pitchFamily="49" charset="0"/>
              </a:rPr>
              <a:t>∙  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highlight>
                  <a:srgbClr val="FF0000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c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  <a:ea typeface="Iosevka Term SS09" panose="02000509000000000000" pitchFamily="49" charset="0"/>
              </a:rPr>
              <a:t>2 1 3 5 6 7 4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CFF143-9A71-489D-8CA5-70BA5648D2F4}"/>
              </a:ext>
            </a:extLst>
          </p:cNvPr>
          <p:cNvSpPr txBox="1"/>
          <p:nvPr/>
        </p:nvSpPr>
        <p:spPr>
          <a:xfrm>
            <a:off x="251520" y="655130"/>
            <a:ext cx="83647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Index of (</a:t>
            </a:r>
            <a:r>
              <a:rPr lang="en-GB" sz="4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⍳</a:t>
            </a:r>
            <a:r>
              <a:rPr lang="en-GB" sz="4800" dirty="0"/>
              <a:t>) </a:t>
            </a:r>
            <a:r>
              <a:rPr lang="en-GB" sz="4800" i="1" dirty="0"/>
              <a:t>without replacement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2116784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E4EC5B-D9AF-4328-B9B5-2951736D6E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67D2F0-7B98-4D16-8132-1092933A9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45" y="1783915"/>
            <a:ext cx="819091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latin typeface="Iosevka Term SS09" panose="02000509000000000000" pitchFamily="49" charset="0"/>
              </a:rPr>
              <a:t>   L ← 'a1' 'b1' 'a2' 'c1' 'b2' 'a3'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latin typeface="Iosevka Term SS09" panose="02000509000000000000" pitchFamily="49" charset="0"/>
              </a:rPr>
              <a:t>   R ← 'b1' 'a1' 'a2' 'b2' 'a3' 'a4' 'c1'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latin typeface="Iosevka Term SS09" panose="02000509000000000000" pitchFamily="49" charset="0"/>
              </a:rPr>
              <a:t>      L⍳R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latin typeface="Iosevka Term SS09" panose="02000509000000000000" pitchFamily="49" charset="0"/>
              </a:rPr>
              <a:t>2 1 3 5 6 7 4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CFF143-9A71-489D-8CA5-70BA5648D2F4}"/>
              </a:ext>
            </a:extLst>
          </p:cNvPr>
          <p:cNvSpPr txBox="1"/>
          <p:nvPr/>
        </p:nvSpPr>
        <p:spPr>
          <a:xfrm>
            <a:off x="251520" y="655130"/>
            <a:ext cx="83647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Index of (</a:t>
            </a:r>
            <a:r>
              <a:rPr lang="en-GB" sz="4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⍳</a:t>
            </a:r>
            <a:r>
              <a:rPr lang="en-GB" sz="4800" dirty="0"/>
              <a:t>) </a:t>
            </a:r>
            <a:r>
              <a:rPr lang="en-GB" sz="4800" i="1" dirty="0"/>
              <a:t>without replacement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2983350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24048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Labelling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84E3DC1-5791-439B-BD39-A4C13B639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45" y="1568471"/>
            <a:ext cx="819091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latin typeface="Iosevka Term SS09" panose="02000509000000000000" pitchFamily="49" charset="0"/>
              </a:rPr>
              <a:t>      ↑ L (L⍳L)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latin typeface="Iosevka Term SS09" panose="02000509000000000000" pitchFamily="49" charset="0"/>
              </a:rPr>
              <a:t>a b a c b a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latin typeface="Iosevka Term SS09" panose="02000509000000000000" pitchFamily="49" charset="0"/>
              </a:rPr>
              <a:t>1 2 1 4 2 1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     </a:t>
            </a:r>
            <a:r>
              <a:rPr lang="pt-BR" altLang="en-US" sz="2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↑ R (R⍳R)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b a a b a a c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1 2 2 1 2 2 7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110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79802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Labelling (the ranking function)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84E3DC1-5791-439B-BD39-A4C13B639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45" y="1783915"/>
            <a:ext cx="819091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latin typeface="Iosevka Term SS09" panose="02000509000000000000" pitchFamily="49" charset="0"/>
              </a:rPr>
              <a:t>       ↑ L (L⍳L) (⍋⍋L⍳L)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latin typeface="Iosevka Term SS09" panose="02000509000000000000" pitchFamily="49" charset="0"/>
              </a:rPr>
              <a:t>a b a c b a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latin typeface="Iosevka Term SS09" panose="02000509000000000000" pitchFamily="49" charset="0"/>
              </a:rPr>
              <a:t>1 2 1 4 2 1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latin typeface="Iosevka Term SS09" panose="02000509000000000000" pitchFamily="49" charset="0"/>
              </a:rPr>
              <a:t>1 4 2 6 5 3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    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335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3894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Almost there…</a:t>
            </a:r>
          </a:p>
        </p:txBody>
      </p:sp>
    </p:spTree>
    <p:extLst>
      <p:ext uri="{BB962C8B-B14F-4D97-AF65-F5344CB8AC3E}">
        <p14:creationId xmlns:p14="http://schemas.microsoft.com/office/powerpoint/2010/main" val="25119078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3894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Almost there…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E7EE99-0881-4367-B8FF-546ECB89E6B2}"/>
              </a:ext>
            </a:extLst>
          </p:cNvPr>
          <p:cNvSpPr txBox="1"/>
          <p:nvPr/>
        </p:nvSpPr>
        <p:spPr>
          <a:xfrm>
            <a:off x="701570" y="1579041"/>
            <a:ext cx="477053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↑ L (⍋⍋L⍳L) R (⍋⍋R⍳R)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a b a c b a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1 4 2 6 5 3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a a a b c b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1 2 3 4 6 5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(⍋⍋L⍳L)⍳(⍋⍋R⍳R)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1 3 6 2 4 5</a:t>
            </a:r>
            <a:endParaRPr lang="en-GB" sz="2400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154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4F432-5CBE-4A6A-BA6E-C6E8CAC74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/>
              <a:t>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E9869-6369-400E-8B2A-0996F3A47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00151"/>
            <a:ext cx="8363272" cy="30367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err="1"/>
              <a:t>TryAPL</a:t>
            </a:r>
            <a:r>
              <a:rPr lang="en-GB" dirty="0"/>
              <a:t> lesson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>
                <a:hlinkClick r:id="rId2"/>
              </a:rPr>
              <a:t>tinyurl.com/vx67y6b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APL Cultivation lesson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>
                <a:hlinkClick r:id="rId3"/>
              </a:rPr>
              <a:t>tinyurl.com/to2na6w</a:t>
            </a:r>
            <a:endParaRPr lang="en-GB" dirty="0"/>
          </a:p>
          <a:p>
            <a:pPr marL="0" indent="0">
              <a:buNone/>
            </a:pPr>
            <a:r>
              <a:rPr lang="en-GB" i="1" dirty="0"/>
              <a:t>Anatomy of an Idiom, </a:t>
            </a:r>
            <a:r>
              <a:rPr lang="en-GB" dirty="0"/>
              <a:t>Bob Smith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>
                <a:hlinkClick r:id="rId4"/>
              </a:rPr>
              <a:t>tinyurl.com/t2f5h9h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095700-079C-43A5-B622-1F51F936481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3564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3894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Almost there…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7098CC-595C-4FF8-B092-F94A39A5E126}"/>
              </a:ext>
            </a:extLst>
          </p:cNvPr>
          <p:cNvSpPr txBox="1"/>
          <p:nvPr/>
        </p:nvSpPr>
        <p:spPr>
          <a:xfrm>
            <a:off x="566555" y="1896675"/>
            <a:ext cx="63032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>
                <a:highlight>
                  <a:srgbClr val="FF9421"/>
                </a:highlight>
              </a:rPr>
              <a:t>The arrays contain the same unique major cells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arrays must have equally many of each unique major cell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The unique major cells occur in the same order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1A4306F-1D09-4D72-BE00-26BA5F9AD974}"/>
              </a:ext>
            </a:extLst>
          </p:cNvPr>
          <p:cNvSpPr/>
          <p:nvPr/>
        </p:nvSpPr>
        <p:spPr>
          <a:xfrm>
            <a:off x="928801" y="2893435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L ← '</a:t>
            </a:r>
            <a:r>
              <a:rPr lang="en-GB" dirty="0" err="1">
                <a:latin typeface="Iosevka Term SS09" panose="02000509000000000000" pitchFamily="49" charset="0"/>
                <a:ea typeface="Iosevka Term SS09" panose="02000509000000000000" pitchFamily="49" charset="0"/>
              </a:rPr>
              <a:t>abac</a:t>
            </a:r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' ⋄ R ← '</a:t>
            </a:r>
            <a:r>
              <a:rPr lang="en-GB" dirty="0" err="1">
                <a:latin typeface="Iosevka Term SS09" panose="02000509000000000000" pitchFamily="49" charset="0"/>
                <a:ea typeface="Iosevka Term SS09" panose="02000509000000000000" pitchFamily="49" charset="0"/>
              </a:rPr>
              <a:t>pqrs</a:t>
            </a:r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'</a:t>
            </a:r>
          </a:p>
          <a:p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</a:t>
            </a:r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↑ L (⍋⍋L⍳L) R (⍋⍋R⍳R)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a b a c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1 3 2 4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p q r s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1 2 3 4</a:t>
            </a:r>
            <a:endParaRPr lang="en-GB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8519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3894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Almost there…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7098CC-595C-4FF8-B092-F94A39A5E126}"/>
              </a:ext>
            </a:extLst>
          </p:cNvPr>
          <p:cNvSpPr txBox="1"/>
          <p:nvPr/>
        </p:nvSpPr>
        <p:spPr>
          <a:xfrm>
            <a:off x="566555" y="1896675"/>
            <a:ext cx="63032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The arrays share the same set of major cells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highlight>
                  <a:srgbClr val="FF9421"/>
                </a:highlight>
              </a:rPr>
              <a:t>The arrays must have equally many of each unique major cell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The unique major cells occur in the same order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84A919D-9875-4893-B892-701697E29928}"/>
              </a:ext>
            </a:extLst>
          </p:cNvPr>
          <p:cNvSpPr/>
          <p:nvPr/>
        </p:nvSpPr>
        <p:spPr>
          <a:xfrm>
            <a:off x="928801" y="2893435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L ← 'abac' ⋄ R ← 'abab'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↑ L (⍋⍋L⍳L) R (⍋⍋R⍳R)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a b a c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1 3 2 4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a b a b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1 3 2 4</a:t>
            </a:r>
            <a:endParaRPr lang="en-GB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7209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3894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Almost there…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7098CC-595C-4FF8-B092-F94A39A5E126}"/>
              </a:ext>
            </a:extLst>
          </p:cNvPr>
          <p:cNvSpPr txBox="1"/>
          <p:nvPr/>
        </p:nvSpPr>
        <p:spPr>
          <a:xfrm>
            <a:off x="566555" y="1896675"/>
            <a:ext cx="63032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The arrays share the same set of major cells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arrays must have equally many of each unique major cell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highlight>
                  <a:srgbClr val="FF9421"/>
                </a:highlight>
              </a:rPr>
              <a:t>The unique major cells occur in the same order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67F3AB-F197-42A0-A1CF-A6FAFC8B316D}"/>
              </a:ext>
            </a:extLst>
          </p:cNvPr>
          <p:cNvSpPr/>
          <p:nvPr/>
        </p:nvSpPr>
        <p:spPr>
          <a:xfrm>
            <a:off x="928801" y="2893435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L ← 'abc' ⋄ R ← 'cba'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↑ L (⍋⍋L⍳L) R (⍋⍋R⍳R) 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a b c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1 2 3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c b a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1 2 3</a:t>
            </a:r>
            <a:endParaRPr lang="en-GB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7297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3894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Almost there…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E7EE99-0881-4367-B8FF-546ECB89E6B2}"/>
              </a:ext>
            </a:extLst>
          </p:cNvPr>
          <p:cNvSpPr txBox="1"/>
          <p:nvPr/>
        </p:nvSpPr>
        <p:spPr>
          <a:xfrm>
            <a:off x="701570" y="1579041"/>
            <a:ext cx="477053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↑ L (⍋⍋L⍳L) R (⍋⍋R⍳R)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a b a c b a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1 4 2 6 5 3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a a a b c b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1 2 3 4 6 5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(⍋⍋L⍳L)⍳(⍋⍋R⍳R)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1 3 6 2 4 5</a:t>
            </a:r>
            <a:endParaRPr lang="en-GB" sz="2400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198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3894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Almost there…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7098CC-595C-4FF8-B092-F94A39A5E126}"/>
              </a:ext>
            </a:extLst>
          </p:cNvPr>
          <p:cNvSpPr txBox="1"/>
          <p:nvPr/>
        </p:nvSpPr>
        <p:spPr>
          <a:xfrm>
            <a:off x="566555" y="1896675"/>
            <a:ext cx="63032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The arrays share the same set of major cells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arrays must have equally many of each unique major cell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highlight>
                  <a:srgbClr val="FF9421"/>
                </a:highlight>
              </a:rPr>
              <a:t>The unique major cells occur in the same order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67F3AB-F197-42A0-A1CF-A6FAFC8B316D}"/>
              </a:ext>
            </a:extLst>
          </p:cNvPr>
          <p:cNvSpPr/>
          <p:nvPr/>
        </p:nvSpPr>
        <p:spPr>
          <a:xfrm>
            <a:off x="928801" y="2893435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L ← 'abc' ⋄ R ← 'cba'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↑ L (⍋⍋L⍳L) R (⍋⍋</a:t>
            </a:r>
            <a:r>
              <a:rPr lang="pt-BR" dirty="0">
                <a:solidFill>
                  <a:schemeClr val="bg1"/>
                </a:solidFill>
                <a:highlight>
                  <a:srgbClr val="7C7DCF"/>
                </a:highlight>
                <a:latin typeface="Iosevka Term SS09" panose="02000509000000000000" pitchFamily="49" charset="0"/>
                <a:ea typeface="Iosevka Term SS09" panose="02000509000000000000" pitchFamily="49" charset="0"/>
              </a:rPr>
              <a:t>R</a:t>
            </a:r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⍳R) 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a b c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1 2 3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c b a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1 2 3</a:t>
            </a:r>
            <a:endParaRPr lang="en-GB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3886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3894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Almost there…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7098CC-595C-4FF8-B092-F94A39A5E126}"/>
              </a:ext>
            </a:extLst>
          </p:cNvPr>
          <p:cNvSpPr txBox="1"/>
          <p:nvPr/>
        </p:nvSpPr>
        <p:spPr>
          <a:xfrm>
            <a:off x="566555" y="1896675"/>
            <a:ext cx="63032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The arrays share the same set of major cells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arrays must have equally many of each unique major cell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67F3AB-F197-42A0-A1CF-A6FAFC8B316D}"/>
              </a:ext>
            </a:extLst>
          </p:cNvPr>
          <p:cNvSpPr/>
          <p:nvPr/>
        </p:nvSpPr>
        <p:spPr>
          <a:xfrm>
            <a:off x="928801" y="2893435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L ← 'abc' ⋄ R ← 'cba'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↑ L (⍋⍋L⍳L) R (⍋⍋</a:t>
            </a:r>
            <a:r>
              <a:rPr lang="pt-BR" dirty="0">
                <a:solidFill>
                  <a:schemeClr val="bg1"/>
                </a:solidFill>
                <a:highlight>
                  <a:srgbClr val="FF9421"/>
                </a:highlight>
                <a:latin typeface="Iosevka Term SS09" panose="02000509000000000000" pitchFamily="49" charset="0"/>
                <a:ea typeface="Iosevka Term SS09" panose="02000509000000000000" pitchFamily="49" charset="0"/>
              </a:rPr>
              <a:t>L</a:t>
            </a:r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⍳R) 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a b c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1 2 3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c b a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3 2 1</a:t>
            </a:r>
            <a:endParaRPr lang="en-GB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4730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3894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Almost there…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7098CC-595C-4FF8-B092-F94A39A5E126}"/>
              </a:ext>
            </a:extLst>
          </p:cNvPr>
          <p:cNvSpPr txBox="1"/>
          <p:nvPr/>
        </p:nvSpPr>
        <p:spPr>
          <a:xfrm>
            <a:off x="566555" y="1896675"/>
            <a:ext cx="63032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The arrays share the same set of major cells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arrays must have equally many of each unique major cell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67F3AB-F197-42A0-A1CF-A6FAFC8B316D}"/>
              </a:ext>
            </a:extLst>
          </p:cNvPr>
          <p:cNvSpPr/>
          <p:nvPr/>
        </p:nvSpPr>
        <p:spPr>
          <a:xfrm>
            <a:off x="928801" y="2893435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L ← 'abc' ⋄ R ← 'cba'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↑ L (⍋⍋L⍳L) R (⍋⍋L⍳R) 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a b c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1 2 3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c b a</a:t>
            </a:r>
          </a:p>
          <a:p>
            <a:r>
              <a:rPr lang="pt-BR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3 2 1</a:t>
            </a:r>
            <a:endParaRPr lang="en-GB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5087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3894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Almost there…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E7EE99-0881-4367-B8FF-546ECB89E6B2}"/>
              </a:ext>
            </a:extLst>
          </p:cNvPr>
          <p:cNvSpPr txBox="1"/>
          <p:nvPr/>
        </p:nvSpPr>
        <p:spPr>
          <a:xfrm>
            <a:off x="701569" y="1579041"/>
            <a:ext cx="67057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 ↑ (L⍪R) (⍋⍋L⍳L⍪R) (R⍪L) (⍋⍋L⍳R⍪L) 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a b a  c b a  b a  a  b  a  a  c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1 8 2 12 9 3 10 4  5 11  6  7 13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b a a  b a a  c a  b  a  c  b  a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8 1 2  9 3 4 12 5 10  6 13 11  7</a:t>
            </a:r>
          </a:p>
        </p:txBody>
      </p:sp>
    </p:spTree>
    <p:extLst>
      <p:ext uri="{BB962C8B-B14F-4D97-AF65-F5344CB8AC3E}">
        <p14:creationId xmlns:p14="http://schemas.microsoft.com/office/powerpoint/2010/main" val="41802577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3894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Almost there…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E7EE99-0881-4367-B8FF-546ECB89E6B2}"/>
              </a:ext>
            </a:extLst>
          </p:cNvPr>
          <p:cNvSpPr txBox="1"/>
          <p:nvPr/>
        </p:nvSpPr>
        <p:spPr>
          <a:xfrm>
            <a:off x="701569" y="1579041"/>
            <a:ext cx="67057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 ↑ (L⍪R) (⍋⍋L⍳L⍪R) (R⍪L) (⍋⍋L⍳R⍪L) 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a b a  c b a  b a  a  b  a  a  c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1 8 2 12 9 3 10 4  5 11  6  7 13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b a a  b a a  c a  b  a  c  b  a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8 1 2  9 3 4 12 5 10  6 13 11  7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 (⍋⍋L⍳L⍪R)⍳(⍋⍋L⍳R⍪L) 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2 1 3 5 6 8 4 9 7 11 13 10 12</a:t>
            </a:r>
            <a:endParaRPr lang="en-GB" sz="2400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0871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3894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Almost there…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E7EE99-0881-4367-B8FF-546ECB89E6B2}"/>
              </a:ext>
            </a:extLst>
          </p:cNvPr>
          <p:cNvSpPr txBox="1"/>
          <p:nvPr/>
        </p:nvSpPr>
        <p:spPr>
          <a:xfrm>
            <a:off x="701569" y="1579041"/>
            <a:ext cx="67057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 ↑ (L⍪R) (⍋⍋L⍳L⍪R) (R⍪L) (⍋⍋L⍳R⍪L) 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a b a  c b a  b a  a  b  a  a  c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1 8 2 12 9 3 10 4  5 11  6  7 13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b a a  b a a  c a  b  a  c  b  a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8 1 2  9 3 4 12 5 10  6 13 11  7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 (⍋⍋L⍳L⍪R)⍳(≢R)↑(⍋⍋L⍳R⍪L) 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2 1 3 5 6 8 4</a:t>
            </a:r>
            <a:endParaRPr lang="en-GB" sz="2400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59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E4EC5B-D9AF-4328-B9B5-2951736D6E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67D2F0-7B98-4D16-8132-1092933A9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45" y="1783915"/>
            <a:ext cx="819091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L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abacba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R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baabaac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⎕←↑ L R (L⍳R)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a b a c b a 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b 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b 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c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2 1 1 2 1 1 4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CFF143-9A71-489D-8CA5-70BA5648D2F4}"/>
              </a:ext>
            </a:extLst>
          </p:cNvPr>
          <p:cNvSpPr txBox="1"/>
          <p:nvPr/>
        </p:nvSpPr>
        <p:spPr>
          <a:xfrm>
            <a:off x="251520" y="655130"/>
            <a:ext cx="30223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Index of (</a:t>
            </a:r>
            <a:r>
              <a:rPr lang="en-GB" sz="4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⍳</a:t>
            </a:r>
            <a:r>
              <a:rPr lang="en-GB" sz="4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88053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21878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Huzzah!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E7EE99-0881-4367-B8FF-546ECB89E6B2}"/>
              </a:ext>
            </a:extLst>
          </p:cNvPr>
          <p:cNvSpPr txBox="1"/>
          <p:nvPr/>
        </p:nvSpPr>
        <p:spPr>
          <a:xfrm>
            <a:off x="701569" y="1579041"/>
            <a:ext cx="67057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 ↑ (L⍪R) (⍋⍋L⍳L⍪R) (R⍪L) (⍋⍋L⍳R⍪L) 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a b a  c b a  b a  a  b  a  a  c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1 8 2 12 9 3 10 4  5 11  6  7 13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b a a  b a a  c a  b  a  c  b  a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8 1 2  9 3 4 12 5 10  6 13 11  7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((≢L)↑(⍋⍋L⍳L⍪R))⍳(≢R)↑(⍋⍋L⍳R⍪L) 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2 1 3 5 6 7 4</a:t>
            </a:r>
            <a:endParaRPr lang="en-GB" sz="2400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9237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E4EC5B-D9AF-4328-B9B5-2951736D6E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67D2F0-7B98-4D16-8132-1092933A9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45" y="1783915"/>
            <a:ext cx="819091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abacba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baabaac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⎕←↑ L R (L⍳R)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0000"/>
                </a:highlight>
                <a:latin typeface="Iosevka Term SS09" panose="02000509000000000000" pitchFamily="49" charset="0"/>
              </a:rPr>
              <a:t>∙ 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0000"/>
                </a:highlight>
                <a:latin typeface="Iosevka Term SS09" panose="02000509000000000000" pitchFamily="49" charset="0"/>
              </a:rPr>
              <a:t> 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0000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c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  <a:ea typeface="Iosevka Term SS09" panose="02000509000000000000" pitchFamily="49" charset="0"/>
              </a:rPr>
              <a:t>2 1 3 5 6 7 4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CFF143-9A71-489D-8CA5-70BA5648D2F4}"/>
              </a:ext>
            </a:extLst>
          </p:cNvPr>
          <p:cNvSpPr txBox="1"/>
          <p:nvPr/>
        </p:nvSpPr>
        <p:spPr>
          <a:xfrm>
            <a:off x="251520" y="655130"/>
            <a:ext cx="83647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Index of (</a:t>
            </a:r>
            <a:r>
              <a:rPr lang="en-GB" sz="4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⍳</a:t>
            </a:r>
            <a:r>
              <a:rPr lang="en-GB" sz="4800" dirty="0"/>
              <a:t>) </a:t>
            </a:r>
            <a:r>
              <a:rPr lang="en-GB" sz="4800" i="1" dirty="0"/>
              <a:t>without replacement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2622995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67253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Progressive dyadic epsilon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E7EE99-0881-4367-B8FF-546ECB89E6B2}"/>
              </a:ext>
            </a:extLst>
          </p:cNvPr>
          <p:cNvSpPr txBox="1"/>
          <p:nvPr/>
        </p:nvSpPr>
        <p:spPr>
          <a:xfrm>
            <a:off x="701569" y="1579041"/>
            <a:ext cx="76508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⊢pdi←L{((≢⍺)↑(⍋⍋⍺⍳⍺⍪⍵))⍳(≢⍵)↑(⍋⍋⍺⍳⍵⍪⍺)}R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2 1 3 5 6 7 4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pdi≤≢L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1 1 1 1 1 0 1</a:t>
            </a:r>
            <a:endParaRPr lang="en-GB" sz="2400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2720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67253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Progressive dyadic epsilon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E7EE99-0881-4367-B8FF-546ECB89E6B2}"/>
              </a:ext>
            </a:extLst>
          </p:cNvPr>
          <p:cNvSpPr txBox="1"/>
          <p:nvPr/>
        </p:nvSpPr>
        <p:spPr>
          <a:xfrm>
            <a:off x="701569" y="1579041"/>
            <a:ext cx="67057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L{((≢⍺)↑(⍋⍋⍺⍳⍺⍪⍵))⍳(≢⍵)↑(⍋⍋⍺⍳⍵⍪⍺)}R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2 1 3 5 6 7 4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R{((≢⍺)↑(⍋⍋⍺⍳⍺⍪⍵))∊(≢⍵)↑(⍋⍋⍺⍳⍵⍪⍺)}L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1 1 1 1 1 0 1</a:t>
            </a:r>
            <a:endParaRPr lang="en-GB" sz="2400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7943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2D696-C5FB-4158-A891-0DE14B7C0F5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B5768-BC1D-4350-BB51-FADE40C482BE}"/>
              </a:ext>
            </a:extLst>
          </p:cNvPr>
          <p:cNvSpPr txBox="1"/>
          <p:nvPr/>
        </p:nvSpPr>
        <p:spPr>
          <a:xfrm>
            <a:off x="251520" y="655130"/>
            <a:ext cx="43361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Cheeky operator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E7EE99-0881-4367-B8FF-546ECB89E6B2}"/>
              </a:ext>
            </a:extLst>
          </p:cNvPr>
          <p:cNvSpPr txBox="1"/>
          <p:nvPr/>
        </p:nvSpPr>
        <p:spPr>
          <a:xfrm>
            <a:off x="701569" y="1579041"/>
            <a:ext cx="67057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_WR←{((≢⍺)↑⍋⍋⍺⍳⍺⍪⍵)⍺⍺((≢⍵)↑⍋⍋⍺⍳⍵⍪⍺)}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L ⍳_WR R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2 1 3 5 6 7 4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R ∊_WR L</a:t>
            </a:r>
          </a:p>
          <a:p>
            <a:r>
              <a:rPr lang="pt-BR" sz="24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1 1 1 1 1 0 1</a:t>
            </a:r>
            <a:endParaRPr lang="en-GB" sz="2400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9832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16F41C1-DE59-445C-AE0E-7EF2FD03F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Come fly with 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5916D-7829-402B-862B-1A277EA51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ts val="2000"/>
              </a:lnSpc>
              <a:buNone/>
            </a:pPr>
            <a:r>
              <a:rPr lang="en-GB" sz="2000" dirty="0">
                <a:latin typeface="Iosevka Term SS09" panose="02000509000000000000" pitchFamily="49" charset="0"/>
                <a:ea typeface="Iosevka Term SS09" panose="02000509000000000000" pitchFamily="49" charset="0"/>
                <a:cs typeface="Courier New" panose="02070309020205020404" pitchFamily="49" charset="0"/>
              </a:rPr>
              <a:t>┌───────────┬────────┬───────────────┬───────┐</a:t>
            </a:r>
          </a:p>
          <a:p>
            <a:pPr marL="0" indent="0">
              <a:lnSpc>
                <a:spcPts val="2000"/>
              </a:lnSpc>
              <a:buNone/>
            </a:pPr>
            <a:r>
              <a:rPr lang="en-GB" sz="2000" dirty="0">
                <a:latin typeface="Iosevka Term SS09" panose="02000509000000000000" pitchFamily="49" charset="0"/>
                <a:ea typeface="Iosevka Term SS09" panose="02000509000000000000" pitchFamily="49" charset="0"/>
                <a:cs typeface="Courier New" panose="02070309020205020404" pitchFamily="49" charset="0"/>
              </a:rPr>
              <a:t>│F          │B       │P              │E      │</a:t>
            </a:r>
          </a:p>
          <a:p>
            <a:pPr marL="0" indent="0">
              <a:lnSpc>
                <a:spcPts val="2000"/>
              </a:lnSpc>
              <a:buNone/>
            </a:pPr>
            <a:r>
              <a:rPr lang="en-GB" sz="2000" dirty="0">
                <a:latin typeface="Iosevka Term SS09" panose="02000509000000000000" pitchFamily="49" charset="0"/>
                <a:ea typeface="Iosevka Term SS09" panose="02000509000000000000" pitchFamily="49" charset="0"/>
                <a:cs typeface="Courier New" panose="02070309020205020404" pitchFamily="49" charset="0"/>
              </a:rPr>
              <a:t>├───────────┼────────┼───────────────┼───────┤</a:t>
            </a:r>
          </a:p>
          <a:p>
            <a:pPr marL="0" indent="0">
              <a:lnSpc>
                <a:spcPts val="2000"/>
              </a:lnSpc>
              <a:buNone/>
            </a:pPr>
            <a:r>
              <a:rPr lang="en-GB" sz="2000" dirty="0">
                <a:latin typeface="Iosevka Term SS09" panose="02000509000000000000" pitchFamily="49" charset="0"/>
                <a:ea typeface="Iosevka Term SS09" panose="02000509000000000000" pitchFamily="49" charset="0"/>
                <a:cs typeface="Courier New" panose="02070309020205020404" pitchFamily="49" charset="0"/>
              </a:rPr>
              <a:t>│First </a:t>
            </a:r>
            <a:r>
              <a:rPr lang="en-GB" sz="2000" dirty="0" err="1">
                <a:latin typeface="Iosevka Term SS09" panose="02000509000000000000" pitchFamily="49" charset="0"/>
                <a:ea typeface="Iosevka Term SS09" panose="02000509000000000000" pitchFamily="49" charset="0"/>
                <a:cs typeface="Courier New" panose="02070309020205020404" pitchFamily="49" charset="0"/>
              </a:rPr>
              <a:t>Class│Business│Premium</a:t>
            </a:r>
            <a:r>
              <a:rPr lang="en-GB" sz="2000" dirty="0">
                <a:latin typeface="Iosevka Term SS09" panose="02000509000000000000" pitchFamily="49" charset="0"/>
                <a:ea typeface="Iosevka Term SS09" panose="02000509000000000000" pitchFamily="49" charset="0"/>
                <a:cs typeface="Courier New" panose="02070309020205020404" pitchFamily="49" charset="0"/>
              </a:rPr>
              <a:t> </a:t>
            </a:r>
            <a:r>
              <a:rPr lang="en-GB" sz="2000" dirty="0" err="1">
                <a:latin typeface="Iosevka Term SS09" panose="02000509000000000000" pitchFamily="49" charset="0"/>
                <a:ea typeface="Iosevka Term SS09" panose="02000509000000000000" pitchFamily="49" charset="0"/>
                <a:cs typeface="Courier New" panose="02070309020205020404" pitchFamily="49" charset="0"/>
              </a:rPr>
              <a:t>Economy│Economy</a:t>
            </a:r>
            <a:r>
              <a:rPr lang="en-GB" sz="2000" dirty="0">
                <a:latin typeface="Iosevka Term SS09" panose="02000509000000000000" pitchFamily="49" charset="0"/>
                <a:ea typeface="Iosevka Term SS09" panose="02000509000000000000" pitchFamily="49" charset="0"/>
                <a:cs typeface="Courier New" panose="02070309020205020404" pitchFamily="49" charset="0"/>
              </a:rPr>
              <a:t>│</a:t>
            </a:r>
          </a:p>
          <a:p>
            <a:pPr marL="0" indent="0">
              <a:lnSpc>
                <a:spcPts val="2000"/>
              </a:lnSpc>
              <a:buNone/>
            </a:pPr>
            <a:r>
              <a:rPr lang="en-GB" sz="2000" dirty="0">
                <a:latin typeface="Iosevka Term SS09" panose="02000509000000000000" pitchFamily="49" charset="0"/>
                <a:ea typeface="Iosevka Term SS09" panose="02000509000000000000" pitchFamily="49" charset="0"/>
                <a:cs typeface="Courier New" panose="02070309020205020404" pitchFamily="49" charset="0"/>
              </a:rPr>
              <a:t>└───────────┴────────┴───────────────┴───────┘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2D4C10-20E0-4B9F-B545-12AA59D08FF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5321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16F41C1-DE59-445C-AE0E-7EF2FD03F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Come fly with 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5916D-7829-402B-862B-1A277EA51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u="sng" dirty="0"/>
              <a:t>Seats</a:t>
            </a:r>
            <a:r>
              <a:rPr lang="en-GB" dirty="0"/>
              <a:t>                    </a:t>
            </a:r>
            <a:r>
              <a:rPr lang="en-GB" u="sng" dirty="0"/>
              <a:t>Passengers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F   FF       FFFFFFFFPPEEEEEEEEEEEEEEEEEEEEE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F   FF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PP  PP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PP  PP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PP  PP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EE  EE</a:t>
            </a:r>
          </a:p>
          <a:p>
            <a:pPr marL="0" indent="0">
              <a:buNone/>
            </a:pPr>
            <a:endParaRPr lang="es-ES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PP  PP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EE  EE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EE  EE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EE  EE</a:t>
            </a:r>
            <a:endParaRPr lang="en-GB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2D4C10-20E0-4B9F-B545-12AA59D08FF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8459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16F41C1-DE59-445C-AE0E-7EF2FD03F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Come fly with 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5916D-7829-402B-862B-1A277EA51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u="sng" dirty="0"/>
              <a:t>Seats</a:t>
            </a:r>
            <a:r>
              <a:rPr lang="en-GB" dirty="0"/>
              <a:t>                    </a:t>
            </a:r>
            <a:r>
              <a:rPr lang="en-GB" u="sng" dirty="0"/>
              <a:t>Passengers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⍤   ⍤⍤       FFFFFFFFPPEEEEEEEEEEEEEEEEEEEEE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⍤   ⍤⍤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⍤⍤  PP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PP  PP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PP  PP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⍤⍤  ⍤⍤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PP  PP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⍤⍤  ⍤⍤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⍤⍤  ⍤⍤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⍤⍤  ⍤⍤</a:t>
            </a:r>
            <a:endParaRPr lang="en-GB" dirty="0">
              <a:latin typeface="Iosevka Term SS09" panose="02000509000000000000" pitchFamily="49" charset="0"/>
              <a:ea typeface="Iosevka Term SS09" panose="02000509000000000000" pitchFamily="49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2D4C10-20E0-4B9F-B545-12AA59D08FF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5EECD26-EF3D-484A-B442-C2E3B6FD1239}"/>
              </a:ext>
            </a:extLst>
          </p:cNvPr>
          <p:cNvSpPr txBox="1"/>
          <p:nvPr/>
        </p:nvSpPr>
        <p:spPr>
          <a:xfrm>
            <a:off x="1840170" y="2076695"/>
            <a:ext cx="364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seats{'⍤'@(∊_WR∘⍵)⍺}passengers</a:t>
            </a:r>
          </a:p>
        </p:txBody>
      </p:sp>
    </p:spTree>
    <p:extLst>
      <p:ext uri="{BB962C8B-B14F-4D97-AF65-F5344CB8AC3E}">
        <p14:creationId xmlns:p14="http://schemas.microsoft.com/office/powerpoint/2010/main" val="31567776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16F41C1-DE59-445C-AE0E-7EF2FD03F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Come fly with 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5916D-7829-402B-862B-1A277EA51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u="sng" dirty="0"/>
              <a:t>Seats</a:t>
            </a:r>
            <a:r>
              <a:rPr lang="en-GB" dirty="0"/>
              <a:t>                    </a:t>
            </a:r>
            <a:r>
              <a:rPr lang="en-GB" u="sng" dirty="0"/>
              <a:t>Passengers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⍤   ⍤⍤       FFFFFFFFPPEEEEEEEEEEEEEEEEEEEEE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⍤   ⍤⍤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⍤⍤  PP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PP  PP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PP  PP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⍤⍤  ⍤⍤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PP  PP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⍤⍤  ⍤⍤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⍤⍤  ⍤⍤</a:t>
            </a:r>
          </a:p>
          <a:p>
            <a:pPr marL="0" indent="0">
              <a:buNone/>
            </a:pPr>
            <a:r>
              <a:rPr lang="es-ES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⍤⍤  ⍤⍤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2D4C10-20E0-4B9F-B545-12AA59D08FF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5EECD26-EF3D-484A-B442-C2E3B6FD1239}"/>
              </a:ext>
            </a:extLst>
          </p:cNvPr>
          <p:cNvSpPr txBox="1"/>
          <p:nvPr/>
        </p:nvSpPr>
        <p:spPr>
          <a:xfrm>
            <a:off x="1840170" y="2076695"/>
            <a:ext cx="35317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≢passengers</a:t>
            </a:r>
          </a:p>
          <a:p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31 </a:t>
            </a:r>
          </a:p>
          <a:p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      passengers(+/∊_WR)seats</a:t>
            </a:r>
          </a:p>
          <a:p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33128625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53F87-049B-43B3-A0D2-75B85F9AA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548877"/>
            <a:ext cx="8658962" cy="40457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Without Replacement operator</a:t>
            </a:r>
            <a:b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</a:rPr>
            </a:br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	</a:t>
            </a:r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  <a:cs typeface="Iskoola Pota" panose="020B0604020202020204" pitchFamily="34" charset="0"/>
              </a:rPr>
              <a:t>_WR←{((≢⍺)↑⍋⍋⍺⍳⍺⍪⍵)⍺⍺((≢⍵)↑⍋⍋⍺⍳⍵⍪⍺)}</a:t>
            </a:r>
          </a:p>
          <a:p>
            <a:pPr marL="0" indent="0">
              <a:buNone/>
            </a:pPr>
            <a:endParaRPr lang="en-GB" sz="1600" dirty="0">
              <a:latin typeface="Iosevka Term SS09" panose="02000509000000000000" pitchFamily="49" charset="0"/>
              <a:ea typeface="Iosevka Term SS09" panose="02000509000000000000" pitchFamily="49" charset="0"/>
              <a:cs typeface="Iskoola Pota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  <a:cs typeface="Iskoola Pota" panose="020B0604020202020204" pitchFamily="34" charset="0"/>
              </a:rPr>
              <a:t>lookup without replacement</a:t>
            </a:r>
            <a:b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  <a:cs typeface="Iskoola Pota" panose="020B0604020202020204" pitchFamily="34" charset="0"/>
              </a:rPr>
            </a:br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  <a:cs typeface="Iskoola Pota" panose="020B0604020202020204" pitchFamily="34" charset="0"/>
              </a:rPr>
              <a:t>	PDI←⍳_WR</a:t>
            </a:r>
          </a:p>
          <a:p>
            <a:pPr marL="0" indent="0">
              <a:buNone/>
            </a:pPr>
            <a:endParaRPr lang="en-GB" sz="1600" dirty="0">
              <a:latin typeface="Iosevka Term SS09" panose="02000509000000000000" pitchFamily="49" charset="0"/>
              <a:ea typeface="Iosevka Term SS09" panose="02000509000000000000" pitchFamily="49" charset="0"/>
              <a:cs typeface="Iskoola Pota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element</a:t>
            </a:r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  <a:cs typeface="Iskoola Pota" panose="020B0604020202020204" pitchFamily="34" charset="0"/>
              </a:rPr>
              <a:t> without replacement</a:t>
            </a:r>
            <a:b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  <a:cs typeface="Iskoola Pota" panose="020B0604020202020204" pitchFamily="34" charset="0"/>
              </a:rPr>
            </a:br>
            <a:r>
              <a:rPr lang="en-GB" dirty="0">
                <a:latin typeface="Iosevka Term SS09" panose="02000509000000000000" pitchFamily="49" charset="0"/>
                <a:ea typeface="Iosevka Term SS09" panose="02000509000000000000" pitchFamily="49" charset="0"/>
                <a:cs typeface="Iskoola Pota" panose="020B0604020202020204" pitchFamily="34" charset="0"/>
              </a:rPr>
              <a:t>	PDE←∊_WR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7A7F9-D01D-4FD7-9D0D-58EB642E553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3300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E4EC5B-D9AF-4328-B9B5-2951736D6E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67D2F0-7B98-4D16-8132-1092933A9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45" y="1783915"/>
            <a:ext cx="819091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abacba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baabaac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⎕←↑ L R (L⍳R)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a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a c b a 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c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2 1 1 2 1 1 4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CFF143-9A71-489D-8CA5-70BA5648D2F4}"/>
              </a:ext>
            </a:extLst>
          </p:cNvPr>
          <p:cNvSpPr txBox="1"/>
          <p:nvPr/>
        </p:nvSpPr>
        <p:spPr>
          <a:xfrm>
            <a:off x="251520" y="655130"/>
            <a:ext cx="30223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Index of (</a:t>
            </a:r>
            <a:r>
              <a:rPr lang="en-GB" sz="4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⍳</a:t>
            </a:r>
            <a:r>
              <a:rPr lang="en-GB" sz="4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87174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4F432-5CBE-4A6A-BA6E-C6E8CAC74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/>
              <a:t>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E9869-6369-400E-8B2A-0996F3A47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00151"/>
            <a:ext cx="8363272" cy="30367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err="1"/>
              <a:t>TryAPL</a:t>
            </a:r>
            <a:r>
              <a:rPr lang="en-GB" dirty="0"/>
              <a:t> lesson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>
                <a:hlinkClick r:id="rId2"/>
              </a:rPr>
              <a:t>tinyurl.com/vx67y6b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APL Cultivation lesson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>
                <a:hlinkClick r:id="rId3"/>
              </a:rPr>
              <a:t>tinyurl.com/to2na6w</a:t>
            </a:r>
            <a:endParaRPr lang="en-GB" dirty="0"/>
          </a:p>
          <a:p>
            <a:pPr marL="0" indent="0">
              <a:buNone/>
            </a:pPr>
            <a:r>
              <a:rPr lang="en-GB" i="1" dirty="0"/>
              <a:t>Anatomy of an Idiom, </a:t>
            </a:r>
            <a:r>
              <a:rPr lang="en-GB" dirty="0"/>
              <a:t>Bob Smith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>
                <a:hlinkClick r:id="rId4"/>
              </a:rPr>
              <a:t>tinyurl.com/t2f5h9h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095700-079C-43A5-B622-1F51F936481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2F6E8F7-A981-4815-A37E-5CF67616E792}"/>
              </a:ext>
            </a:extLst>
          </p:cNvPr>
          <p:cNvSpPr txBox="1">
            <a:spLocks/>
          </p:cNvSpPr>
          <p:nvPr/>
        </p:nvSpPr>
        <p:spPr>
          <a:xfrm>
            <a:off x="5929200" y="608740"/>
            <a:ext cx="3098295" cy="222563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GB" sz="5200" u="sng" dirty="0"/>
              <a:t>Next webinar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4100" dirty="0"/>
              <a:t>Thursday </a:t>
            </a:r>
            <a:br>
              <a:rPr lang="en-GB" sz="4100" dirty="0"/>
            </a:br>
            <a:r>
              <a:rPr lang="en-GB" sz="4100" dirty="0"/>
              <a:t>16</a:t>
            </a:r>
            <a:r>
              <a:rPr lang="en-GB" sz="4100" baseline="30000" dirty="0"/>
              <a:t>th </a:t>
            </a:r>
            <a:r>
              <a:rPr lang="en-GB" sz="4100" dirty="0"/>
              <a:t>April </a:t>
            </a:r>
            <a:br>
              <a:rPr lang="en-GB" sz="4100" dirty="0"/>
            </a:br>
            <a:r>
              <a:rPr lang="en-GB" sz="4100" dirty="0"/>
              <a:t>15:00 UTC</a:t>
            </a:r>
          </a:p>
        </p:txBody>
      </p:sp>
    </p:spTree>
    <p:extLst>
      <p:ext uri="{BB962C8B-B14F-4D97-AF65-F5344CB8AC3E}">
        <p14:creationId xmlns:p14="http://schemas.microsoft.com/office/powerpoint/2010/main" val="720195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E4EC5B-D9AF-4328-B9B5-2951736D6E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67D2F0-7B98-4D16-8132-1092933A9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45" y="1783915"/>
            <a:ext cx="819091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abacba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' ⋄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baabaac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' ⋄ ⎕←↑ L R (L⍳R)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b a c b a 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b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b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c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2 1 1 2 1 1 4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CFF143-9A71-489D-8CA5-70BA5648D2F4}"/>
              </a:ext>
            </a:extLst>
          </p:cNvPr>
          <p:cNvSpPr txBox="1"/>
          <p:nvPr/>
        </p:nvSpPr>
        <p:spPr>
          <a:xfrm>
            <a:off x="251520" y="655130"/>
            <a:ext cx="30223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Index of (</a:t>
            </a:r>
            <a:r>
              <a:rPr lang="en-GB" sz="4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⍳</a:t>
            </a:r>
            <a:r>
              <a:rPr lang="en-GB" sz="4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80888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E4EC5B-D9AF-4328-B9B5-2951736D6E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67D2F0-7B98-4D16-8132-1092933A9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45" y="1783915"/>
            <a:ext cx="819091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abacba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baabaac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⎕←↑ L R (L⍳R)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a b a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b a 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b 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b 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c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2 1 1 2 1 1 4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CFF143-9A71-489D-8CA5-70BA5648D2F4}"/>
              </a:ext>
            </a:extLst>
          </p:cNvPr>
          <p:cNvSpPr txBox="1"/>
          <p:nvPr/>
        </p:nvSpPr>
        <p:spPr>
          <a:xfrm>
            <a:off x="251520" y="655130"/>
            <a:ext cx="30223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Index of (</a:t>
            </a:r>
            <a:r>
              <a:rPr lang="en-GB" sz="4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⍳</a:t>
            </a:r>
            <a:r>
              <a:rPr lang="en-GB" sz="4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40457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E4EC5B-D9AF-4328-B9B5-2951736D6E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67D2F0-7B98-4D16-8132-1092933A9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45" y="1783915"/>
            <a:ext cx="819091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L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abacba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R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baabaac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⎕←↑ L R (L⍳R)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a b a c b a 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b 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b 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c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CFF143-9A71-489D-8CA5-70BA5648D2F4}"/>
              </a:ext>
            </a:extLst>
          </p:cNvPr>
          <p:cNvSpPr txBox="1"/>
          <p:nvPr/>
        </p:nvSpPr>
        <p:spPr>
          <a:xfrm>
            <a:off x="251520" y="655130"/>
            <a:ext cx="83647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Index of (</a:t>
            </a:r>
            <a:r>
              <a:rPr lang="en-GB" sz="4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⍳</a:t>
            </a:r>
            <a:r>
              <a:rPr lang="en-GB" sz="4800" dirty="0"/>
              <a:t>) </a:t>
            </a:r>
            <a:r>
              <a:rPr lang="en-GB" sz="4800" i="1" dirty="0"/>
              <a:t>without replacement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423914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E4EC5B-D9AF-4328-B9B5-2951736D6E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67D2F0-7B98-4D16-8132-1092933A9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45" y="1783915"/>
            <a:ext cx="819091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abacba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baabaac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⎕←↑ L R (L⍳R)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a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a c b a 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b 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c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2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CFF143-9A71-489D-8CA5-70BA5648D2F4}"/>
              </a:ext>
            </a:extLst>
          </p:cNvPr>
          <p:cNvSpPr txBox="1"/>
          <p:nvPr/>
        </p:nvSpPr>
        <p:spPr>
          <a:xfrm>
            <a:off x="251520" y="655130"/>
            <a:ext cx="83647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Index of (</a:t>
            </a:r>
            <a:r>
              <a:rPr lang="en-GB" sz="4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⍳</a:t>
            </a:r>
            <a:r>
              <a:rPr lang="en-GB" sz="4800" dirty="0"/>
              <a:t>) </a:t>
            </a:r>
            <a:r>
              <a:rPr lang="en-GB" sz="4800" i="1" dirty="0"/>
              <a:t>without replacement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2218704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E4EC5B-D9AF-4328-B9B5-2951736D6E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67D2F0-7B98-4D16-8132-1092933A9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45" y="1783915"/>
            <a:ext cx="819091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  <a:t>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abacba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←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baabaac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' ⋄ ⎕←↑ L R (L⍳R)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cap="none" normalizeH="0" dirty="0">
                <a:ln>
                  <a:noFill/>
                </a:ln>
                <a:effectLst/>
                <a:highlight>
                  <a:srgbClr val="FF9421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a c b a 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b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7C7DCF"/>
                </a:highlight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b 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effectLst/>
                <a:latin typeface="Iosevka Term SS09" panose="02000509000000000000" pitchFamily="49" charset="0"/>
              </a:rPr>
              <a:t>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Iosevka Term SS09" panose="02000509000000000000" pitchFamily="49" charset="0"/>
              </a:rPr>
              <a:t> c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osevka Term SS09" panose="02000509000000000000" pitchFamily="49" charset="0"/>
                <a:ea typeface="Iosevka Term SS09" panose="02000509000000000000" pitchFamily="49" charset="0"/>
              </a:rPr>
              <a:t>2 1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CFF143-9A71-489D-8CA5-70BA5648D2F4}"/>
              </a:ext>
            </a:extLst>
          </p:cNvPr>
          <p:cNvSpPr txBox="1"/>
          <p:nvPr/>
        </p:nvSpPr>
        <p:spPr>
          <a:xfrm>
            <a:off x="251520" y="655130"/>
            <a:ext cx="83647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Index of (</a:t>
            </a:r>
            <a:r>
              <a:rPr lang="en-GB" sz="4800" dirty="0">
                <a:latin typeface="Iosevka Term SS09" panose="02000509000000000000" pitchFamily="49" charset="0"/>
                <a:ea typeface="Iosevka Term SS09" panose="02000509000000000000" pitchFamily="49" charset="0"/>
              </a:rPr>
              <a:t>⍳</a:t>
            </a:r>
            <a:r>
              <a:rPr lang="en-GB" sz="4800" dirty="0"/>
              <a:t>) </a:t>
            </a:r>
            <a:r>
              <a:rPr lang="en-GB" sz="4800" i="1" dirty="0"/>
              <a:t>without replacement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762141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13142</TotalTime>
  <Words>2102</Words>
  <Application>Microsoft Office PowerPoint</Application>
  <PresentationFormat>On-screen Show (16:9)</PresentationFormat>
  <Paragraphs>248</Paragraphs>
  <Slides>40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9" baseType="lpstr">
      <vt:lpstr>Arial Unicode MS</vt:lpstr>
      <vt:lpstr>Klavika Bold</vt:lpstr>
      <vt:lpstr>Klavika Medium</vt:lpstr>
      <vt:lpstr>Arial</vt:lpstr>
      <vt:lpstr>Calibri</vt:lpstr>
      <vt:lpstr>Courier New</vt:lpstr>
      <vt:lpstr>Iosevka Term SS09</vt:lpstr>
      <vt:lpstr>Wingdings</vt:lpstr>
      <vt:lpstr>Office Theme</vt:lpstr>
      <vt:lpstr>Progressive Set Functions</vt:lpstr>
      <vt:lpstr>Links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Come fly with me</vt:lpstr>
      <vt:lpstr>Come fly with me</vt:lpstr>
      <vt:lpstr>Come fly with me</vt:lpstr>
      <vt:lpstr>Come fly with me</vt:lpstr>
      <vt:lpstr>PowerPoint Presentation</vt:lpstr>
      <vt:lpstr>Links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Richard Park</cp:lastModifiedBy>
  <cp:revision>226</cp:revision>
  <dcterms:created xsi:type="dcterms:W3CDTF">2016-07-29T08:25:06Z</dcterms:created>
  <dcterms:modified xsi:type="dcterms:W3CDTF">2020-03-18T11:41:34Z</dcterms:modified>
</cp:coreProperties>
</file>