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344" r:id="rId3"/>
    <p:sldId id="345" r:id="rId4"/>
    <p:sldId id="354" r:id="rId5"/>
    <p:sldId id="346" r:id="rId6"/>
    <p:sldId id="347" r:id="rId7"/>
    <p:sldId id="351" r:id="rId8"/>
    <p:sldId id="348" r:id="rId9"/>
    <p:sldId id="368" r:id="rId10"/>
    <p:sldId id="337" r:id="rId11"/>
    <p:sldId id="358" r:id="rId12"/>
    <p:sldId id="352" r:id="rId13"/>
    <p:sldId id="355" r:id="rId14"/>
    <p:sldId id="356" r:id="rId15"/>
    <p:sldId id="357" r:id="rId16"/>
    <p:sldId id="360" r:id="rId17"/>
    <p:sldId id="311" r:id="rId18"/>
    <p:sldId id="361" r:id="rId19"/>
    <p:sldId id="287" r:id="rId20"/>
    <p:sldId id="364" r:id="rId21"/>
    <p:sldId id="365" r:id="rId22"/>
    <p:sldId id="366" r:id="rId23"/>
    <p:sldId id="367" r:id="rId24"/>
    <p:sldId id="288" r:id="rId25"/>
  </p:sldIdLst>
  <p:sldSz cx="9144000" cy="5143500" type="screen16x9"/>
  <p:notesSz cx="9874250" cy="6797675"/>
  <p:embeddedFontLst>
    <p:embeddedFont>
      <p:font typeface="APL385 Unicode" panose="020B0709000202000203" pitchFamily="49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itillium Web" panose="00000500000000000000" pitchFamily="2" charset="0"/>
      <p:regular r:id="rId33"/>
      <p:bold r:id="rId34"/>
      <p:italic r:id="rId35"/>
      <p:boldItalic r:id="rId36"/>
    </p:embeddedFont>
    <p:embeddedFont>
      <p:font typeface="Titillium Web Black" panose="00000A00000000000000" pitchFamily="2" charset="0"/>
      <p:bold r:id="rId37"/>
    </p:embeddedFont>
    <p:embeddedFont>
      <p:font typeface="Titillium Web SemiBold" panose="00000700000000000000" pitchFamily="2" charset="0"/>
      <p:bold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8ABD"/>
    <a:srgbClr val="3776AB"/>
    <a:srgbClr val="FF9421"/>
    <a:srgbClr val="F58220"/>
    <a:srgbClr val="E46E2E"/>
    <a:srgbClr val="43B02A"/>
    <a:srgbClr val="BFD600"/>
    <a:srgbClr val="7C7DCF"/>
    <a:srgbClr val="EFEFBE"/>
    <a:srgbClr val="F6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9" autoAdjust="0"/>
    <p:restoredTop sz="82564" autoAdjust="0"/>
  </p:normalViewPr>
  <p:slideViewPr>
    <p:cSldViewPr>
      <p:cViewPr varScale="1">
        <p:scale>
          <a:sx n="123" d="100"/>
          <a:sy n="123" d="100"/>
        </p:scale>
        <p:origin x="498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141"/>
        <p:guide pos="311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21/09/2018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21/09/2018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04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46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98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97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1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56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021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913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82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364" y="483518"/>
            <a:ext cx="8363272" cy="50405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FF942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26" name="Picture 2" descr="C:\Users\fiona\Desktop\Compu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14" y="1896675"/>
            <a:ext cx="3450372" cy="2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059583"/>
            <a:ext cx="8280400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rgbClr val="FF9421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Presenter (</a:t>
            </a:r>
            <a:r>
              <a:rPr lang="en-US" dirty="0" err="1"/>
              <a:t>dd</a:t>
            </a:r>
            <a:r>
              <a:rPr lang="en-US" dirty="0"/>
              <a:t>-mm-</a:t>
            </a:r>
            <a:r>
              <a:rPr lang="en-US" dirty="0" err="1"/>
              <a:t>yyyy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hyperlink" Target="https://twitter.com/hashtag/Dyalog?src=hash" TargetMode="Externa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twitter.com/dyalogapl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dyalog.tv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9686" y="36865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400" smtClean="0">
                <a:latin typeface="Titillium Web SemiBold" panose="00000700000000000000" pitchFamily="2" charset="0"/>
              </a:rPr>
              <a:t>‹#›</a:t>
            </a:fld>
            <a:endParaRPr lang="en-GB" sz="1400" dirty="0">
              <a:latin typeface="Titillium Web SemiBold" panose="00000700000000000000" pitchFamily="2" charset="0"/>
            </a:endParaRPr>
          </a:p>
        </p:txBody>
      </p:sp>
      <p:pic>
        <p:nvPicPr>
          <p:cNvPr id="5" name="Picture 2" descr="C:\Users\fiona\Desktop\whiteDyalogLogo-darkshadow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6475"/>
            <a:ext cx="1080120" cy="1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FA819C-9139-4C0D-A63A-E0C397FDE0CA}"/>
              </a:ext>
            </a:extLst>
          </p:cNvPr>
          <p:cNvSpPr txBox="1"/>
          <p:nvPr userDrawn="1"/>
        </p:nvSpPr>
        <p:spPr>
          <a:xfrm>
            <a:off x="45733" y="4798000"/>
            <a:ext cx="310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dyalog.tv @</a:t>
            </a:r>
            <a:r>
              <a:rPr lang="en-US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US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 #dyalog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6" name="TextBox 5">
            <a:hlinkClick r:id="rId9" tooltip="Dyalog Videos"/>
            <a:extLst>
              <a:ext uri="{FF2B5EF4-FFF2-40B4-BE49-F238E27FC236}">
                <a16:creationId xmlns:a16="http://schemas.microsoft.com/office/drawing/2014/main" id="{0CD912D5-01D7-4C2C-BB2E-DE757C4B4F53}"/>
              </a:ext>
            </a:extLst>
          </p:cNvPr>
          <p:cNvSpPr txBox="1"/>
          <p:nvPr userDrawn="1"/>
        </p:nvSpPr>
        <p:spPr>
          <a:xfrm>
            <a:off x="116504" y="4764373"/>
            <a:ext cx="76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hlinkClick r:id="rId10" tooltip="Twitter: Dyalog Ltd"/>
            <a:extLst>
              <a:ext uri="{FF2B5EF4-FFF2-40B4-BE49-F238E27FC236}">
                <a16:creationId xmlns:a16="http://schemas.microsoft.com/office/drawing/2014/main" id="{D482BE76-D579-4B27-8E84-481BC2F183D7}"/>
              </a:ext>
            </a:extLst>
          </p:cNvPr>
          <p:cNvSpPr txBox="1"/>
          <p:nvPr userDrawn="1"/>
        </p:nvSpPr>
        <p:spPr>
          <a:xfrm>
            <a:off x="971600" y="4767222"/>
            <a:ext cx="94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hlinkClick r:id="rId11" tooltip="Twitter: Dyalog APL"/>
            <a:extLst>
              <a:ext uri="{FF2B5EF4-FFF2-40B4-BE49-F238E27FC236}">
                <a16:creationId xmlns:a16="http://schemas.microsoft.com/office/drawing/2014/main" id="{6B83ECE2-986A-4A3A-B6A8-B634CBE26BA7}"/>
              </a:ext>
            </a:extLst>
          </p:cNvPr>
          <p:cNvSpPr txBox="1"/>
          <p:nvPr userDrawn="1"/>
        </p:nvSpPr>
        <p:spPr>
          <a:xfrm>
            <a:off x="2051721" y="4764373"/>
            <a:ext cx="63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AC9AEDF-5D5F-44FF-8000-646C472CD2F9}"/>
              </a:ext>
            </a:extLst>
          </p:cNvPr>
          <p:cNvSpPr txBox="1">
            <a:spLocks/>
          </p:cNvSpPr>
          <p:nvPr userDrawn="1"/>
        </p:nvSpPr>
        <p:spPr>
          <a:xfrm>
            <a:off x="0" y="36865"/>
            <a:ext cx="914400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da-DK" sz="1400" dirty="0">
                <a:latin typeface="Titillium Web SemiBold" panose="00000700000000000000" pitchFamily="2" charset="0"/>
              </a:rPr>
              <a:t>github.com/Dyalog/dyalog-jupyter-kernel/wiki</a:t>
            </a:r>
            <a:endParaRPr lang="en-GB" sz="1400" dirty="0">
              <a:latin typeface="Titillium Web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2154238" indent="-325438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ithub.com/Dyalog/dyalog-jupyter-kernel/wik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Dyalog/dyalog-jupyter-kernel/wik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otebooks@dyalog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otebooks@dyalog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otebooks@dyalog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otebooks@dyalog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otebooks@dyalog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webinar@dyalog.com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overflow.com/questions/ask?tags=dyalog+apl" TargetMode="External"/><Relationship Id="rId5" Type="http://schemas.openxmlformats.org/officeDocument/2006/relationships/hyperlink" Target="https://chat.stackexchange.com/rooms/52405" TargetMode="External"/><Relationship Id="rId4" Type="http://schemas.openxmlformats.org/officeDocument/2006/relationships/hyperlink" Target="https://codegolf.stackexchange.com/users/43319/ad%c3%a1m?tab=profil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64" y="483518"/>
            <a:ext cx="8363272" cy="504056"/>
          </a:xfrm>
        </p:spPr>
        <p:txBody>
          <a:bodyPr/>
          <a:lstStyle/>
          <a:p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Jupyter</a:t>
            </a:r>
            <a:r>
              <a:rPr lang="en-GB" dirty="0">
                <a:solidFill>
                  <a:schemeClr val="tx1"/>
                </a:solidFill>
              </a:rPr>
              <a:t> Notebooks in </a:t>
            </a:r>
            <a:r>
              <a:rPr lang="en-GB" dirty="0" err="1">
                <a:solidFill>
                  <a:schemeClr val="tx1"/>
                </a:solidFill>
              </a:rPr>
              <a:t>Dyalog</a:t>
            </a:r>
            <a:r>
              <a:rPr lang="en-GB" dirty="0">
                <a:solidFill>
                  <a:schemeClr val="tx1"/>
                </a:solidFill>
              </a:rPr>
              <a:t> APL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1059583"/>
            <a:ext cx="8280400" cy="432047"/>
          </a:xfrm>
        </p:spPr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Adám Brudzewsky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89085-0D88-4101-AB3B-6174C907F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03" y="2436735"/>
            <a:ext cx="302994" cy="3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FFCD-E41D-450C-AB0E-1D994F4B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local notebook server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C5AB-6498-49A6-BB1C-2B761F3AF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19"/>
            <a:ext cx="8363272" cy="3193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Install Dyalog  </a:t>
            </a:r>
            <a:r>
              <a:rPr lang="en-US" dirty="0">
                <a:ln w="12700">
                  <a:solidFill>
                    <a:srgbClr val="F58220"/>
                  </a:solidFill>
                </a:ln>
                <a:solidFill>
                  <a:srgbClr val="F58220"/>
                </a:solidFill>
                <a:sym typeface="Wingdings" panose="05000000000000000000" pitchFamily="2" charset="2"/>
              </a:rPr>
              <a:t></a:t>
            </a:r>
            <a:endParaRPr lang="en-US" dirty="0">
              <a:ln w="12700">
                <a:solidFill>
                  <a:srgbClr val="F58220"/>
                </a:solidFill>
              </a:ln>
              <a:solidFill>
                <a:srgbClr val="F58220"/>
              </a:solidFill>
            </a:endParaRPr>
          </a:p>
          <a:p>
            <a:pPr marL="0" indent="0">
              <a:buNone/>
            </a:pPr>
            <a:r>
              <a:rPr lang="en-US" dirty="0"/>
              <a:t>Install </a:t>
            </a:r>
            <a:r>
              <a:rPr lang="en-US" dirty="0" err="1"/>
              <a:t>Dyalog's</a:t>
            </a:r>
            <a:r>
              <a:rPr lang="en-US" dirty="0"/>
              <a:t> </a:t>
            </a:r>
            <a:r>
              <a:rPr lang="en-US" dirty="0" err="1"/>
              <a:t>Jupyter</a:t>
            </a:r>
            <a:r>
              <a:rPr lang="en-US" dirty="0"/>
              <a:t> kernel</a:t>
            </a:r>
          </a:p>
          <a:p>
            <a:pPr marL="0" indent="0">
              <a:buNone/>
            </a:pPr>
            <a:r>
              <a:rPr lang="en-US" dirty="0"/>
              <a:t>Install Anaconda</a:t>
            </a:r>
          </a:p>
          <a:p>
            <a:pPr marL="0" indent="0">
              <a:buNone/>
            </a:pPr>
            <a:r>
              <a:rPr lang="en-US" dirty="0"/>
              <a:t>Launch </a:t>
            </a:r>
            <a:r>
              <a:rPr lang="en-US" dirty="0" err="1"/>
              <a:t>Jupyter</a:t>
            </a:r>
            <a:r>
              <a:rPr lang="en-US" dirty="0"/>
              <a:t> notebook server</a:t>
            </a:r>
          </a:p>
          <a:p>
            <a:pPr marL="400050" lvl="1" indent="0">
              <a:buNone/>
            </a:pPr>
            <a:r>
              <a:rPr lang="en-US" dirty="0"/>
              <a:t>installation instructions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01D2A-537E-4714-AFFC-A296545E9B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9745C90-D009-4AEB-A459-5C507C2F81C1}"/>
              </a:ext>
            </a:extLst>
          </p:cNvPr>
          <p:cNvSpPr txBox="1">
            <a:spLocks/>
          </p:cNvSpPr>
          <p:nvPr/>
        </p:nvSpPr>
        <p:spPr>
          <a:xfrm>
            <a:off x="2681790" y="36865"/>
            <a:ext cx="3780420" cy="357504"/>
          </a:xfrm>
          <a:prstGeom prst="rect">
            <a:avLst/>
          </a:prstGeom>
          <a:solidFill>
            <a:srgbClr val="FF942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da-DK" sz="1400" dirty="0">
                <a:latin typeface="Titillium Web SemiBold" panose="000007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github.com/Dyalog/dyalog-jupyter-kernel/wiki</a:t>
            </a:r>
            <a:endParaRPr lang="en-GB" sz="1400" dirty="0">
              <a:latin typeface="Titillium Web SemiBold" panose="00000700000000000000" pitchFamily="2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899BB2F-87FD-4A79-A32C-8005D3FE826F}"/>
              </a:ext>
            </a:extLst>
          </p:cNvPr>
          <p:cNvSpPr/>
          <p:nvPr/>
        </p:nvSpPr>
        <p:spPr>
          <a:xfrm>
            <a:off x="251520" y="36865"/>
            <a:ext cx="8568952" cy="3975046"/>
          </a:xfrm>
          <a:prstGeom prst="arc">
            <a:avLst>
              <a:gd name="adj1" fmla="val 18973876"/>
              <a:gd name="adj2" fmla="val 5464419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0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DB45-26CC-4CC3-AC3E-B2034863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3527"/>
            <a:ext cx="9144000" cy="2853318"/>
          </a:xfrm>
        </p:spPr>
        <p:txBody>
          <a:bodyPr>
            <a:noAutofit/>
          </a:bodyPr>
          <a:lstStyle/>
          <a:p>
            <a:pPr algn="ctr"/>
            <a:r>
              <a:rPr lang="da-DK" sz="23900" dirty="0">
                <a:ln w="38100">
                  <a:solidFill>
                    <a:srgbClr val="FF9421"/>
                  </a:solidFill>
                </a:ln>
                <a:solidFill>
                  <a:srgbClr val="7C7DCF">
                    <a:alpha val="25000"/>
                  </a:srgbClr>
                </a:solidFill>
                <a:latin typeface="Titillium Web Black" panose="00000A00000000000000" pitchFamily="2" charset="0"/>
              </a:rPr>
              <a:t>Demo</a:t>
            </a:r>
            <a:endParaRPr lang="da-DK" sz="6000" dirty="0">
              <a:ln w="38100">
                <a:solidFill>
                  <a:srgbClr val="FF9421"/>
                </a:solidFill>
              </a:ln>
              <a:solidFill>
                <a:srgbClr val="7C7DCF">
                  <a:alpha val="25000"/>
                </a:srgbClr>
              </a:solidFill>
              <a:latin typeface="Titillium Web Black" panose="00000A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6116C-0309-4E2F-BEB5-FDA8B84C1D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11D8B-3C27-47D5-9866-B600DDCE31F9}"/>
              </a:ext>
            </a:extLst>
          </p:cNvPr>
          <p:cNvSpPr txBox="1"/>
          <p:nvPr/>
        </p:nvSpPr>
        <p:spPr>
          <a:xfrm>
            <a:off x="521550" y="3066805"/>
            <a:ext cx="6345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 SemiBold" panose="00000700000000000000" pitchFamily="2" charset="0"/>
              </a:rPr>
              <a:t>Installing </a:t>
            </a:r>
            <a:r>
              <a:rPr lang="en-US" sz="2800" dirty="0" err="1">
                <a:latin typeface="Titillium Web SemiBold" panose="00000700000000000000" pitchFamily="2" charset="0"/>
              </a:rPr>
              <a:t>Jupyter</a:t>
            </a:r>
            <a:br>
              <a:rPr lang="en-US" sz="2800" dirty="0">
                <a:latin typeface="Titillium Web SemiBold" panose="00000700000000000000" pitchFamily="2" charset="0"/>
              </a:rPr>
            </a:br>
            <a:r>
              <a:rPr lang="en-US" sz="2800" dirty="0">
                <a:latin typeface="Titillium Web SemiBold" panose="00000700000000000000" pitchFamily="2" charset="0"/>
              </a:rPr>
              <a:t>Opening a notebook</a:t>
            </a:r>
            <a:br>
              <a:rPr lang="en-US" sz="2800" dirty="0">
                <a:latin typeface="Titillium Web SemiBold" panose="00000700000000000000" pitchFamily="2" charset="0"/>
              </a:rPr>
            </a:br>
            <a:r>
              <a:rPr lang="en-US" sz="2800" dirty="0">
                <a:latin typeface="Titillium Web SemiBold" panose="00000700000000000000" pitchFamily="2" charset="0"/>
              </a:rPr>
              <a:t>Modifying content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D81706-7537-4495-88A9-52431C8832E9}"/>
              </a:ext>
            </a:extLst>
          </p:cNvPr>
          <p:cNvSpPr txBox="1">
            <a:spLocks/>
          </p:cNvSpPr>
          <p:nvPr/>
        </p:nvSpPr>
        <p:spPr>
          <a:xfrm>
            <a:off x="2681790" y="36865"/>
            <a:ext cx="3780420" cy="357504"/>
          </a:xfrm>
          <a:prstGeom prst="rect">
            <a:avLst/>
          </a:prstGeom>
          <a:solidFill>
            <a:srgbClr val="FF942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da-DK" sz="1400" dirty="0">
                <a:latin typeface="Titillium Web SemiBold" panose="000007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github.com/Dyalog/dyalog-jupyter-kernel/wiki</a:t>
            </a:r>
            <a:endParaRPr lang="en-GB" sz="1400" dirty="0">
              <a:latin typeface="Titillium Web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5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9BD521-71B9-46E6-B11F-C19FEB662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6" y="1167594"/>
            <a:ext cx="5475384" cy="4914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1A6BB-9FDE-4940-91B8-4BE18B5F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Online notebook servers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C08D6-83D6-46FA-9824-8B58FEF0376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B048B-ABA4-45D7-AC6C-FC896165110C}"/>
              </a:ext>
            </a:extLst>
          </p:cNvPr>
          <p:cNvSpPr txBox="1"/>
          <p:nvPr/>
        </p:nvSpPr>
        <p:spPr>
          <a:xfrm>
            <a:off x="6289241" y="1180564"/>
            <a:ext cx="2513229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a-DK" sz="2800" dirty="0">
                <a:latin typeface="Titillium Web SemiBold" panose="00000700000000000000" pitchFamily="2" charset="0"/>
              </a:rPr>
              <a:t>There are </a:t>
            </a:r>
            <a:br>
              <a:rPr lang="da-DK" sz="2800" dirty="0">
                <a:latin typeface="Titillium Web SemiBold" panose="00000700000000000000" pitchFamily="2" charset="0"/>
              </a:rPr>
            </a:br>
            <a:r>
              <a:rPr lang="da-DK" sz="2800" dirty="0">
                <a:latin typeface="Titillium Web SemiBold" panose="00000700000000000000" pitchFamily="2" charset="0"/>
              </a:rPr>
              <a:t>online services </a:t>
            </a:r>
            <a:br>
              <a:rPr lang="da-DK" sz="2800" dirty="0">
                <a:latin typeface="Titillium Web SemiBold" panose="00000700000000000000" pitchFamily="2" charset="0"/>
              </a:rPr>
            </a:br>
            <a:r>
              <a:rPr lang="da-DK" sz="2800" dirty="0">
                <a:latin typeface="Titillium Web SemiBold" panose="00000700000000000000" pitchFamily="2" charset="0"/>
              </a:rPr>
              <a:t>for various programming </a:t>
            </a:r>
            <a:br>
              <a:rPr lang="da-DK" sz="2800" dirty="0">
                <a:latin typeface="Titillium Web SemiBold" panose="00000700000000000000" pitchFamily="2" charset="0"/>
              </a:rPr>
            </a:br>
            <a:r>
              <a:rPr lang="da-DK" sz="2800" dirty="0">
                <a:latin typeface="Titillium Web SemiBold" panose="00000700000000000000" pitchFamily="2" charset="0"/>
              </a:rPr>
              <a:t>languages</a:t>
            </a:r>
          </a:p>
        </p:txBody>
      </p:sp>
    </p:spTree>
    <p:extLst>
      <p:ext uri="{BB962C8B-B14F-4D97-AF65-F5344CB8AC3E}">
        <p14:creationId xmlns:p14="http://schemas.microsoft.com/office/powerpoint/2010/main" val="85846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A6BB-9FDE-4940-91B8-4BE18B5F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Online notebook servers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C08D6-83D6-46FA-9824-8B58FEF0376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19264-389A-4050-AE96-A8731ACBA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71135"/>
            <a:ext cx="5472001" cy="3339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F552E-48F6-4524-ACA9-2D072A9236A9}"/>
              </a:ext>
            </a:extLst>
          </p:cNvPr>
          <p:cNvSpPr txBox="1"/>
          <p:nvPr/>
        </p:nvSpPr>
        <p:spPr>
          <a:xfrm>
            <a:off x="6278691" y="1181346"/>
            <a:ext cx="1803699" cy="183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a-DK" sz="2800" dirty="0">
                <a:latin typeface="Titillium Web SemiBold" panose="00000700000000000000" pitchFamily="2" charset="0"/>
              </a:rPr>
              <a:t>TryAPL's </a:t>
            </a:r>
            <a:br>
              <a:rPr lang="da-DK" sz="2800" dirty="0">
                <a:latin typeface="Titillium Web SemiBold" panose="00000700000000000000" pitchFamily="2" charset="0"/>
              </a:rPr>
            </a:br>
            <a:r>
              <a:rPr lang="da-DK" sz="2800" dirty="0">
                <a:latin typeface="Titillium Web SemiBold" panose="00000700000000000000" pitchFamily="2" charset="0"/>
              </a:rPr>
              <a:t>lessons </a:t>
            </a:r>
            <a:br>
              <a:rPr lang="da-DK" sz="2800" dirty="0">
                <a:latin typeface="Titillium Web SemiBold" panose="00000700000000000000" pitchFamily="2" charset="0"/>
              </a:rPr>
            </a:br>
            <a:r>
              <a:rPr lang="da-DK" sz="2800" dirty="0">
                <a:latin typeface="Titillium Web SemiBold" panose="00000700000000000000" pitchFamily="2" charset="0"/>
              </a:rPr>
              <a:t>are now </a:t>
            </a:r>
            <a:br>
              <a:rPr lang="da-DK" sz="2800" dirty="0">
                <a:latin typeface="Titillium Web SemiBold" panose="00000700000000000000" pitchFamily="2" charset="0"/>
              </a:rPr>
            </a:br>
            <a:r>
              <a:rPr lang="da-DK" sz="2800" dirty="0">
                <a:latin typeface="Titillium Web SemiBold" panose="00000700000000000000" pitchFamily="2" charset="0"/>
              </a:rPr>
              <a:t>Jupyter </a:t>
            </a:r>
            <a:br>
              <a:rPr lang="da-DK" sz="2800" dirty="0">
                <a:latin typeface="Titillium Web SemiBold" panose="00000700000000000000" pitchFamily="2" charset="0"/>
              </a:rPr>
            </a:br>
            <a:r>
              <a:rPr lang="da-DK" sz="2800" dirty="0">
                <a:latin typeface="Titillium Web SemiBold" panose="00000700000000000000" pitchFamily="2" charset="0"/>
              </a:rPr>
              <a:t>notebooks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66627-55B9-4A79-AB46-650488BE2EAE}"/>
              </a:ext>
            </a:extLst>
          </p:cNvPr>
          <p:cNvSpPr txBox="1"/>
          <p:nvPr/>
        </p:nvSpPr>
        <p:spPr>
          <a:xfrm>
            <a:off x="2738508" y="2387953"/>
            <a:ext cx="31386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dirty="0">
                <a:latin typeface="Titillium Web SemiBold" panose="00000700000000000000" pitchFamily="2" charset="0"/>
              </a:rPr>
              <a:t>More lessons and features on the way</a:t>
            </a:r>
          </a:p>
          <a:p>
            <a:pPr algn="ctr"/>
            <a:endParaRPr lang="da-DK" sz="2200" dirty="0">
              <a:latin typeface="Titillium Web SemiBold" panose="00000700000000000000" pitchFamily="2" charset="0"/>
            </a:endParaRPr>
          </a:p>
          <a:p>
            <a:pPr algn="ctr"/>
            <a:r>
              <a:rPr lang="da-DK" sz="2200" dirty="0">
                <a:latin typeface="APL385 Unicode" panose="020B0709000202000203" pitchFamily="49" charset="0"/>
              </a:rPr>
              <a:t>→</a:t>
            </a:r>
            <a:r>
              <a:rPr lang="da-DK" sz="2200" dirty="0">
                <a:latin typeface="Titillium Web SemiBold" panose="00000700000000000000" pitchFamily="2" charset="0"/>
              </a:rPr>
              <a:t> TryAPL presentation </a:t>
            </a:r>
            <a:br>
              <a:rPr lang="da-DK" sz="2200" dirty="0">
                <a:latin typeface="Titillium Web SemiBold" panose="00000700000000000000" pitchFamily="2" charset="0"/>
              </a:rPr>
            </a:br>
            <a:r>
              <a:rPr lang="da-DK" sz="2200" dirty="0">
                <a:latin typeface="Titillium Web SemiBold" panose="00000700000000000000" pitchFamily="2" charset="0"/>
              </a:rPr>
              <a:t>at Dyalog '18 in Belfast</a:t>
            </a:r>
          </a:p>
        </p:txBody>
      </p:sp>
    </p:spTree>
    <p:extLst>
      <p:ext uri="{BB962C8B-B14F-4D97-AF65-F5344CB8AC3E}">
        <p14:creationId xmlns:p14="http://schemas.microsoft.com/office/powerpoint/2010/main" val="34888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908D-EF78-4503-A51B-2BC9125B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Online notebook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BC69-71A4-428A-83FE-4D6BBF4F7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Benefit: nothing to install</a:t>
            </a:r>
            <a:br>
              <a:rPr lang="en-GB" dirty="0"/>
            </a:br>
            <a:r>
              <a:rPr lang="en-GB" sz="3000" dirty="0"/>
              <a:t>	</a:t>
            </a:r>
            <a:r>
              <a:rPr lang="en-GB" sz="2600" dirty="0"/>
              <a:t>you may need to sign up for an account</a:t>
            </a:r>
            <a:endParaRPr lang="en-GB" sz="3000" dirty="0"/>
          </a:p>
          <a:p>
            <a:pPr marL="0" indent="0">
              <a:buNone/>
            </a:pPr>
            <a:r>
              <a:rPr lang="en-GB" dirty="0"/>
              <a:t>To protect servers, host may place restrictions</a:t>
            </a:r>
            <a:br>
              <a:rPr lang="en-GB" dirty="0"/>
            </a:br>
            <a:r>
              <a:rPr lang="en-GB" sz="3000" dirty="0"/>
              <a:t>	</a:t>
            </a:r>
            <a:r>
              <a:rPr lang="en-GB" sz="2600" dirty="0"/>
              <a:t>or run in a sandbox with limited connectivity</a:t>
            </a:r>
          </a:p>
          <a:p>
            <a:pPr marL="0" indent="0">
              <a:buNone/>
            </a:pPr>
            <a:r>
              <a:rPr lang="en-GB" dirty="0"/>
              <a:t>Notebooks can execute any code</a:t>
            </a:r>
            <a:br>
              <a:rPr lang="en-GB" dirty="0"/>
            </a:br>
            <a:r>
              <a:rPr lang="en-GB" sz="3000" dirty="0"/>
              <a:t>	</a:t>
            </a:r>
            <a:r>
              <a:rPr lang="en-GB" sz="2600" dirty="0"/>
              <a:t>all code is run on the host server</a:t>
            </a:r>
            <a:br>
              <a:rPr lang="en-GB" sz="2600" dirty="0"/>
            </a:br>
            <a:r>
              <a:rPr lang="en-GB" sz="2600" dirty="0"/>
              <a:t>	same privileges as local execution</a:t>
            </a:r>
            <a:endParaRPr lang="en-GB" sz="3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EEFCC-0A3B-4003-86A8-BF8D63E659C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518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F163-A31A-4686-8DC5-A9F7A3DF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Static notebook viewers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A819-C1A7-48E7-9420-5E9EA209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Notebooks are stored as .</a:t>
            </a:r>
            <a:r>
              <a:rPr lang="en-US" dirty="0" err="1"/>
              <a:t>ipynb</a:t>
            </a:r>
            <a:r>
              <a:rPr lang="en-US" dirty="0"/>
              <a:t> files</a:t>
            </a:r>
            <a:br>
              <a:rPr lang="en-US" dirty="0"/>
            </a:br>
            <a:r>
              <a:rPr lang="en-US" sz="2600" dirty="0"/>
              <a:t>	.</a:t>
            </a:r>
            <a:r>
              <a:rPr lang="en-US" sz="2600" dirty="0" err="1"/>
              <a:t>ipynb</a:t>
            </a:r>
            <a:r>
              <a:rPr lang="en-US" sz="2600" dirty="0"/>
              <a:t> files are in JSON format</a:t>
            </a:r>
            <a:br>
              <a:rPr lang="en-US" sz="2600" dirty="0"/>
            </a:br>
            <a:r>
              <a:rPr lang="en-US" sz="2600" dirty="0"/>
              <a:t>	each code cell may include output from the last execution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You can share an .</a:t>
            </a:r>
            <a:r>
              <a:rPr lang="en-US" dirty="0" err="1"/>
              <a:t>ipynb</a:t>
            </a:r>
            <a:r>
              <a:rPr lang="en-US" dirty="0"/>
              <a:t> file</a:t>
            </a:r>
            <a:br>
              <a:rPr lang="en-US" dirty="0"/>
            </a:br>
            <a:r>
              <a:rPr lang="en-US" sz="2600" dirty="0"/>
              <a:t>	anyone with a local notebook server can view it</a:t>
            </a:r>
            <a:br>
              <a:rPr lang="en-US" sz="2600" dirty="0"/>
            </a:br>
            <a:r>
              <a:rPr lang="en-US" sz="2600" dirty="0"/>
              <a:t>	… but of course cannot execute anything new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Many online systems have viewers</a:t>
            </a:r>
            <a:br>
              <a:rPr lang="en-US" dirty="0"/>
            </a:br>
            <a:r>
              <a:rPr lang="en-US" sz="2600" dirty="0"/>
              <a:t>	GitHub's file previewer</a:t>
            </a:r>
            <a:br>
              <a:rPr lang="en-US" sz="2600" dirty="0"/>
            </a:br>
            <a:r>
              <a:rPr lang="en-US" sz="2600" dirty="0"/>
              <a:t>	Project </a:t>
            </a:r>
            <a:r>
              <a:rPr lang="en-US" sz="2600" dirty="0" err="1"/>
              <a:t>Jupyter's</a:t>
            </a:r>
            <a:r>
              <a:rPr lang="en-US" sz="2600" dirty="0"/>
              <a:t> nbviewer.jupyter.org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9B4A1-CD36-49E8-91C5-BEDF45ED97F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230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7A72-42A8-4199-9BD7-50083498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Exported 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77AB5-7256-41A3-B3D8-E2CF95841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Notebooks can be exported to many standard</a:t>
            </a:r>
            <a:br>
              <a:rPr lang="en-US" dirty="0"/>
            </a:br>
            <a:r>
              <a:rPr lang="en-US" sz="2400" dirty="0"/>
              <a:t>	for example HTML, PDF, and </a:t>
            </a:r>
            <a:r>
              <a:rPr lang="en-US" sz="2400" spc="-500" dirty="0">
                <a:latin typeface="Titillium Web SemiBold" panose="020B0604020202020204" charset="0"/>
              </a:rPr>
              <a:t>L</a:t>
            </a:r>
            <a:r>
              <a:rPr lang="en-US" sz="2800" b="1" spc="-200" baseline="14000" dirty="0">
                <a:latin typeface="Titillium Web" panose="00000500000000000000" pitchFamily="2" charset="0"/>
              </a:rPr>
              <a:t>A</a:t>
            </a:r>
            <a:r>
              <a:rPr lang="en-US" sz="2400" spc="-500" dirty="0">
                <a:latin typeface="Titillium Web SemiBold" panose="020B0604020202020204" charset="0"/>
              </a:rPr>
              <a:t>T</a:t>
            </a:r>
            <a:r>
              <a:rPr lang="en-US" sz="2800" b="1" spc="-200" baseline="-20000" dirty="0">
                <a:latin typeface="Titillium Web" panose="00000500000000000000" pitchFamily="2" charset="0"/>
              </a:rPr>
              <a:t>E</a:t>
            </a:r>
            <a:r>
              <a:rPr lang="en-US" sz="2400" dirty="0">
                <a:latin typeface="Titillium Web SemiBold" panose="020B0604020202020204" charset="0"/>
              </a:rPr>
              <a:t>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Some formats require 3</a:t>
            </a:r>
            <a:r>
              <a:rPr lang="en-US" b="1" baseline="30000" dirty="0">
                <a:latin typeface="Titillium Web" panose="00000500000000000000" pitchFamily="2" charset="0"/>
              </a:rPr>
              <a:t>rd</a:t>
            </a:r>
            <a:r>
              <a:rPr lang="en-US" dirty="0"/>
              <a:t> party plug-ins</a:t>
            </a:r>
          </a:p>
          <a:p>
            <a:pPr marL="0" indent="0">
              <a:buNone/>
            </a:pPr>
            <a:r>
              <a:rPr lang="en-US" dirty="0"/>
              <a:t>Exported notebooks are static </a:t>
            </a:r>
            <a:br>
              <a:rPr lang="en-US" dirty="0"/>
            </a:br>
            <a:r>
              <a:rPr lang="en-US" sz="2400" dirty="0"/>
              <a:t>	expressions cannot be re-executed</a:t>
            </a:r>
          </a:p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2A96C-2774-4F06-B2D1-6B7857A3363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38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DB45-26CC-4CC3-AC3E-B2034863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3527"/>
            <a:ext cx="9144000" cy="2853318"/>
          </a:xfrm>
        </p:spPr>
        <p:txBody>
          <a:bodyPr>
            <a:noAutofit/>
          </a:bodyPr>
          <a:lstStyle/>
          <a:p>
            <a:pPr algn="ctr"/>
            <a:r>
              <a:rPr lang="da-DK" sz="23900" dirty="0">
                <a:ln w="38100">
                  <a:solidFill>
                    <a:srgbClr val="FF9421"/>
                  </a:solidFill>
                </a:ln>
                <a:solidFill>
                  <a:srgbClr val="7C7DCF">
                    <a:alpha val="25000"/>
                  </a:srgbClr>
                </a:solidFill>
                <a:latin typeface="Titillium Web Black" panose="00000A00000000000000" pitchFamily="2" charset="0"/>
              </a:rPr>
              <a:t>Demo</a:t>
            </a:r>
            <a:endParaRPr lang="da-DK" sz="6000" dirty="0">
              <a:ln w="38100">
                <a:solidFill>
                  <a:srgbClr val="FF9421"/>
                </a:solidFill>
              </a:ln>
              <a:solidFill>
                <a:srgbClr val="7C7DCF">
                  <a:alpha val="25000"/>
                </a:srgbClr>
              </a:solidFill>
              <a:latin typeface="Titillium Web Black" panose="00000A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6116C-0309-4E2F-BEB5-FDA8B84C1D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11D8B-3C27-47D5-9866-B600DDCE31F9}"/>
              </a:ext>
            </a:extLst>
          </p:cNvPr>
          <p:cNvSpPr txBox="1"/>
          <p:nvPr/>
        </p:nvSpPr>
        <p:spPr>
          <a:xfrm>
            <a:off x="521550" y="3066805"/>
            <a:ext cx="6345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 SemiBold" panose="00000700000000000000" pitchFamily="2" charset="0"/>
              </a:rPr>
              <a:t>Creating a new notebook document</a:t>
            </a:r>
          </a:p>
          <a:p>
            <a:r>
              <a:rPr lang="en-US" sz="2800" dirty="0">
                <a:latin typeface="Titillium Web SemiBold" panose="00000700000000000000" pitchFamily="2" charset="0"/>
              </a:rPr>
              <a:t>Generating rich output</a:t>
            </a:r>
          </a:p>
        </p:txBody>
      </p:sp>
    </p:spTree>
    <p:extLst>
      <p:ext uri="{BB962C8B-B14F-4D97-AF65-F5344CB8AC3E}">
        <p14:creationId xmlns:p14="http://schemas.microsoft.com/office/powerpoint/2010/main" val="65138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AA859F-B1BD-4FB5-BFB8-70A16A52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Ways to use notebooks — recap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285B-F550-4224-ADA0-ED124BB78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a-DK" dirty="0"/>
              <a:t>Installing a Jupyter notebook server on your PC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Use an online notebook server like </a:t>
            </a:r>
            <a:r>
              <a:rPr lang="en-US" u="sng" dirty="0"/>
              <a:t>cocalc.com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a-DK" dirty="0"/>
              <a:t>Store the notebook with output, then open in a notebook viewer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a-DK" dirty="0"/>
              <a:t>Export to </a:t>
            </a:r>
            <a:r>
              <a:rPr lang="en-US" dirty="0"/>
              <a:t>HTML, PDF, </a:t>
            </a:r>
            <a:r>
              <a:rPr lang="en-US" spc="-500" dirty="0"/>
              <a:t>L</a:t>
            </a:r>
            <a:r>
              <a:rPr lang="en-US" sz="3600" b="1" spc="-200" baseline="14000" dirty="0">
                <a:latin typeface="Titillium Web" panose="00000500000000000000" pitchFamily="2" charset="0"/>
              </a:rPr>
              <a:t>A</a:t>
            </a:r>
            <a:r>
              <a:rPr lang="en-US" spc="-500" dirty="0"/>
              <a:t>T</a:t>
            </a:r>
            <a:r>
              <a:rPr lang="en-US" sz="3600" b="1" spc="-200" baseline="-20000" dirty="0">
                <a:latin typeface="Titillium Web" panose="00000500000000000000" pitchFamily="2" charset="0"/>
              </a:rPr>
              <a:t>E</a:t>
            </a:r>
            <a:r>
              <a:rPr lang="en-US" dirty="0"/>
              <a:t>X, …</a:t>
            </a:r>
            <a:endParaRPr lang="da-DK" dirty="0"/>
          </a:p>
          <a:p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2B6C9-0561-480E-94B2-CA48A86A3F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5382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9384-D4F6-4DFF-8E70-0D8B4CE7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Ask questions now!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7478F-AF30-412A-9D46-A1CAA1F0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820472" cy="38018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Wiki</a:t>
            </a:r>
            <a:r>
              <a:rPr lang="da-DK" sz="2800" dirty="0"/>
              <a:t>	</a:t>
            </a:r>
            <a:r>
              <a:rPr lang="da-DK" sz="2800" u="sng" dirty="0"/>
              <a:t>github.com/Dyalog/dyalog-jupyter-kernel/wiki</a:t>
            </a: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Email</a:t>
            </a:r>
            <a:r>
              <a:rPr lang="da-DK" sz="2800" dirty="0"/>
              <a:t>	</a:t>
            </a:r>
            <a:r>
              <a:rPr lang="da-DK" sz="2800" dirty="0">
                <a:hlinkClick r:id="rId3"/>
              </a:rPr>
              <a:t>notebooks@dyalog.com</a:t>
            </a:r>
            <a:endParaRPr lang="da-DK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64D16-B7C7-492A-92CA-D9FEB24614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04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EA1F-F33B-4E71-80D9-ED654F52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What are notebooks?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E0F9E-3CD8-4C0E-A763-37FF2C042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A </a:t>
            </a:r>
            <a:r>
              <a:rPr lang="da-DK" i="1" dirty="0"/>
              <a:t>notebook</a:t>
            </a:r>
            <a:r>
              <a:rPr lang="da-DK" dirty="0"/>
              <a:t> combines the functionality of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da-DK" dirty="0"/>
              <a:t>a word processor — handles formatted text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da-DK" dirty="0"/>
              <a:t>a "shell" or "kernel" — executes statements in a programming language and includes output inline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da-DK" dirty="0"/>
              <a:t>a rendering engine — renders</a:t>
            </a:r>
            <a:br>
              <a:rPr lang="da-DK" dirty="0"/>
            </a:br>
            <a:r>
              <a:rPr lang="da-DK" dirty="0"/>
              <a:t>HTML in addition to plain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7C771-EBFC-4801-A671-662B83F588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89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9384-D4F6-4DFF-8E70-0D8B4CE7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Ask questions now!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7478F-AF30-412A-9D46-A1CAA1F0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820472" cy="38018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Wiki</a:t>
            </a:r>
            <a:r>
              <a:rPr lang="da-DK" sz="2800" dirty="0"/>
              <a:t>	</a:t>
            </a:r>
            <a:r>
              <a:rPr lang="da-DK" sz="2800" u="sng" dirty="0"/>
              <a:t>github.com/Dyalog/dyalog-jupyter-kernel/wiki</a:t>
            </a: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Email</a:t>
            </a:r>
            <a:r>
              <a:rPr lang="da-DK" sz="2800" dirty="0"/>
              <a:t>	</a:t>
            </a:r>
            <a:r>
              <a:rPr lang="da-DK" sz="2800" dirty="0">
                <a:hlinkClick r:id="rId3"/>
              </a:rPr>
              <a:t>notebooks@dyalog.com</a:t>
            </a: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Thank you</a:t>
            </a:r>
            <a:br>
              <a:rPr lang="da-DK" sz="2800" b="1" dirty="0">
                <a:latin typeface="Titillium Web" panose="00000500000000000000" pitchFamily="2" charset="0"/>
              </a:rPr>
            </a:br>
            <a:r>
              <a:rPr lang="da-DK" sz="2800" i="1" dirty="0"/>
              <a:t>Technology Partnership</a:t>
            </a:r>
            <a:r>
              <a:rPr lang="da-DK" sz="2800" dirty="0"/>
              <a:t> (</a:t>
            </a:r>
            <a:r>
              <a:rPr lang="da-DK" sz="2800" u="sng" dirty="0"/>
              <a:t>tp.rs</a:t>
            </a:r>
            <a:r>
              <a:rPr lang="da-DK" sz="2800" dirty="0"/>
              <a:t>)</a:t>
            </a:r>
            <a:br>
              <a:rPr lang="da-DK" sz="2800" dirty="0"/>
            </a:br>
            <a:r>
              <a:rPr lang="da-DK" sz="2800" dirty="0"/>
              <a:t>	for the prototype APL kernel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64D16-B7C7-492A-92CA-D9FEB24614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59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9384-D4F6-4DFF-8E70-0D8B4CE7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Ask questions now!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7478F-AF30-412A-9D46-A1CAA1F0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820472" cy="38018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Wiki</a:t>
            </a:r>
            <a:r>
              <a:rPr lang="da-DK" sz="2800" dirty="0"/>
              <a:t>	</a:t>
            </a:r>
            <a:r>
              <a:rPr lang="da-DK" sz="2800" u="sng" dirty="0"/>
              <a:t>github.com/Dyalog/dyalog-jupyter-kernel/wiki</a:t>
            </a: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Email</a:t>
            </a:r>
            <a:r>
              <a:rPr lang="da-DK" sz="2800" dirty="0"/>
              <a:t>	</a:t>
            </a:r>
            <a:r>
              <a:rPr lang="da-DK" sz="2800" dirty="0">
                <a:hlinkClick r:id="rId3"/>
              </a:rPr>
              <a:t>notebooks@dyalog.com</a:t>
            </a: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3657600" algn="ctr"/>
              </a:tabLst>
            </a:pP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3657600" algn="ctr"/>
              </a:tabLst>
            </a:pPr>
            <a:endParaRPr lang="da-DK" sz="2800" b="1" dirty="0"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3657600" algn="ctr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Thank you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3657600" algn="ctr"/>
              </a:tabLst>
            </a:pPr>
            <a:r>
              <a:rPr lang="en-US" sz="2800" i="1" dirty="0"/>
              <a:t>Will Robertson</a:t>
            </a:r>
            <a:r>
              <a:rPr lang="en-US" sz="2800" dirty="0"/>
              <a:t> (our summer intern)</a:t>
            </a:r>
            <a:br>
              <a:rPr lang="en-US" sz="2800" dirty="0"/>
            </a:br>
            <a:r>
              <a:rPr lang="en-US" sz="2800" dirty="0"/>
              <a:t>	for working on the kernel</a:t>
            </a:r>
            <a:br>
              <a:rPr lang="en-US" sz="2800" dirty="0"/>
            </a:br>
            <a:r>
              <a:rPr lang="en-US" sz="2800" dirty="0"/>
              <a:t>	and creating many notebooks</a:t>
            </a:r>
            <a:endParaRPr lang="da-DK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64D16-B7C7-492A-92CA-D9FEB24614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64F7B-CDA2-4587-9F18-FDEAD59C3063}"/>
              </a:ext>
            </a:extLst>
          </p:cNvPr>
          <p:cNvSpPr txBox="1"/>
          <p:nvPr/>
        </p:nvSpPr>
        <p:spPr>
          <a:xfrm>
            <a:off x="2591779" y="2256715"/>
            <a:ext cx="4455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latin typeface="Titillium Web" panose="00000500000000000000" pitchFamily="2" charset="0"/>
              </a:rPr>
              <a:t>Interested in an internship?</a:t>
            </a:r>
          </a:p>
          <a:p>
            <a:pPr algn="ctr"/>
            <a:r>
              <a:rPr lang="da-DK" sz="2800" b="1" dirty="0">
                <a:latin typeface="Titillium Web" panose="00000500000000000000" pitchFamily="2" charset="0"/>
              </a:rPr>
              <a:t>Email</a:t>
            </a:r>
            <a:r>
              <a:rPr lang="da-DK" sz="2800" dirty="0">
                <a:latin typeface="Titillium Web SemiBold" panose="00000700000000000000" pitchFamily="2" charset="0"/>
              </a:rPr>
              <a:t>  </a:t>
            </a:r>
            <a:r>
              <a:rPr lang="da-DK" sz="2800" u="sng" dirty="0">
                <a:latin typeface="Titillium Web SemiBold" panose="00000700000000000000" pitchFamily="2" charset="0"/>
              </a:rPr>
              <a:t>careers@dyalog.com</a:t>
            </a:r>
            <a:endParaRPr lang="en-GB" sz="2800" dirty="0">
              <a:latin typeface="Titillium Web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9384-D4F6-4DFF-8E70-0D8B4CE7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Ask questions now!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7478F-AF30-412A-9D46-A1CAA1F0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820472" cy="38018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Wiki</a:t>
            </a:r>
            <a:r>
              <a:rPr lang="da-DK" sz="2800" dirty="0"/>
              <a:t>	</a:t>
            </a:r>
            <a:r>
              <a:rPr lang="da-DK" sz="2800" u="sng" dirty="0"/>
              <a:t>github.com/Dyalog/dyalog-jupyter-kernel/wiki</a:t>
            </a: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Email</a:t>
            </a:r>
            <a:r>
              <a:rPr lang="da-DK" sz="2800" dirty="0"/>
              <a:t>	</a:t>
            </a:r>
            <a:r>
              <a:rPr lang="da-DK" sz="2800" dirty="0">
                <a:hlinkClick r:id="rId3"/>
              </a:rPr>
              <a:t>notebooks@dyalog.com</a:t>
            </a: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Thank you</a:t>
            </a:r>
            <a:br>
              <a:rPr lang="da-DK" sz="2800" b="1" dirty="0">
                <a:latin typeface="Titillium Web" panose="00000500000000000000" pitchFamily="2" charset="0"/>
              </a:rPr>
            </a:br>
            <a:r>
              <a:rPr lang="en-US" sz="2800" i="1" dirty="0"/>
              <a:t>Gil </a:t>
            </a:r>
            <a:r>
              <a:rPr lang="en-US" sz="2800" i="1" dirty="0" err="1"/>
              <a:t>Athoraya</a:t>
            </a:r>
            <a:r>
              <a:rPr lang="en-US" sz="2800" dirty="0"/>
              <a:t> (of Optima Systems)</a:t>
            </a:r>
            <a:br>
              <a:rPr lang="en-US" sz="2800" dirty="0"/>
            </a:br>
            <a:r>
              <a:rPr lang="en-US" sz="2800" dirty="0"/>
              <a:t>	for implementing syntax </a:t>
            </a:r>
            <a:r>
              <a:rPr lang="en-US" sz="2800" dirty="0" err="1"/>
              <a:t>colouring</a:t>
            </a:r>
            <a:endParaRPr lang="da-DK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64D16-B7C7-492A-92CA-D9FEB24614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324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9384-D4F6-4DFF-8E70-0D8B4CE7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Ask questions now!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7478F-AF30-412A-9D46-A1CAA1F0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820472" cy="38018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Wiki</a:t>
            </a:r>
            <a:r>
              <a:rPr lang="da-DK" sz="2800" dirty="0"/>
              <a:t>	</a:t>
            </a:r>
            <a:r>
              <a:rPr lang="da-DK" sz="2800" u="sng" dirty="0"/>
              <a:t>github.com/Dyalog/dyalog-jupyter-kernel/wiki</a:t>
            </a: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Email</a:t>
            </a:r>
            <a:r>
              <a:rPr lang="da-DK" sz="2800" dirty="0"/>
              <a:t>	</a:t>
            </a:r>
            <a:r>
              <a:rPr lang="da-DK" sz="2800" dirty="0">
                <a:hlinkClick r:id="rId3"/>
              </a:rPr>
              <a:t>notebooks@dyalog.com</a:t>
            </a: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1314450" algn="l"/>
              </a:tabLst>
            </a:pPr>
            <a:endParaRPr lang="da-DK" sz="2800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da-DK" sz="2800" b="1" dirty="0">
                <a:latin typeface="Titillium Web" panose="00000500000000000000" pitchFamily="2" charset="0"/>
              </a:rPr>
              <a:t>Thank </a:t>
            </a:r>
            <a:r>
              <a:rPr lang="da-DK" sz="2800" b="1" i="1" dirty="0">
                <a:latin typeface="Titillium Web" panose="00000500000000000000" pitchFamily="2" charset="0"/>
              </a:rPr>
              <a:t>you</a:t>
            </a:r>
            <a:br>
              <a:rPr lang="da-DK" sz="2800" b="1" dirty="0">
                <a:latin typeface="Titillium Web" panose="00000500000000000000" pitchFamily="2" charset="0"/>
              </a:rPr>
            </a:br>
            <a:r>
              <a:rPr lang="en-US" sz="2800" dirty="0"/>
              <a:t>	for watching</a:t>
            </a:r>
            <a:endParaRPr lang="da-DK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64D16-B7C7-492A-92CA-D9FEB24614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497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latin typeface="Titillium Web" panose="00000500000000000000" pitchFamily="2" charset="0"/>
              </a:rPr>
              <a:t>Webinars on Thursdays at 16:00 UTC</a:t>
            </a:r>
            <a:endParaRPr lang="en-GB" b="1" dirty="0">
              <a:latin typeface="Titillium Web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71186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2800" dirty="0">
                <a:latin typeface="Titillium Web SemiBold" panose="00000700000000000000" pitchFamily="2" charset="0"/>
              </a:rPr>
              <a:t>Comment and suggest to </a:t>
            </a:r>
            <a:r>
              <a:rPr lang="da-DK" sz="2800" dirty="0">
                <a:latin typeface="Titillium Web SemiBold" panose="00000700000000000000" pitchFamily="2" charset="0"/>
                <a:hlinkClick r:id="rId3"/>
              </a:rPr>
              <a:t>webinar@dyalog.com</a:t>
            </a:r>
            <a:r>
              <a:rPr lang="da-DK" sz="2800" dirty="0">
                <a:latin typeface="Titillium Web SemiBold" panose="00000700000000000000" pitchFamily="2" charset="0"/>
              </a:rPr>
              <a:t> 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800" dirty="0">
                <a:latin typeface="Titillium Web SemiBold" panose="00000700000000000000" pitchFamily="2" charset="0"/>
                <a:hlinkClick r:id="rId4" tooltip="Stack Exchange profile"/>
              </a:rPr>
              <a:t>@Adám</a:t>
            </a:r>
            <a:r>
              <a:rPr lang="da-DK" sz="2800" dirty="0">
                <a:latin typeface="Titillium Web SemiBold" panose="00000700000000000000" pitchFamily="2" charset="0"/>
              </a:rPr>
              <a:t> in </a:t>
            </a:r>
            <a:r>
              <a:rPr lang="da-DK" sz="2800" dirty="0">
                <a:latin typeface="Titillium Web SemiBold" panose="00000700000000000000" pitchFamily="2" charset="0"/>
                <a:hlinkClick r:id="rId5" tooltip="The APL Orchard"/>
              </a:rPr>
              <a:t>chat.stackexchange.com/rooms/52405</a:t>
            </a:r>
            <a:endParaRPr lang="da-DK" sz="2800" dirty="0">
              <a:latin typeface="Titillium Web SemiBold" panose="00000700000000000000" pitchFamily="2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endParaRPr lang="da-DK" sz="2400" b="1" dirty="0">
              <a:latin typeface="Titillium Web" panose="00000500000000000000" pitchFamily="2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da-DK" b="1" dirty="0">
                <a:latin typeface="Titillium Web" panose="00000500000000000000" pitchFamily="2" charset="0"/>
              </a:rPr>
              <a:t>No webinar in October </a:t>
            </a:r>
            <a:r>
              <a:rPr lang="da-DK" dirty="0"/>
              <a:t>due to Dyalog '18 in Belfast October 28</a:t>
            </a:r>
            <a:r>
              <a:rPr lang="da-DK" b="1" baseline="30000" dirty="0">
                <a:latin typeface="Titillium Web" panose="00000500000000000000" pitchFamily="2" charset="0"/>
              </a:rPr>
              <a:t>th</a:t>
            </a:r>
            <a:r>
              <a:rPr lang="da-DK" dirty="0"/>
              <a:t>–November 1</a:t>
            </a:r>
            <a:r>
              <a:rPr lang="da-DK" b="1" baseline="30000" dirty="0">
                <a:latin typeface="Titillium Web" panose="00000500000000000000" pitchFamily="2" charset="0"/>
              </a:rPr>
              <a:t>st</a:t>
            </a:r>
            <a:endParaRPr lang="da-DK" dirty="0"/>
          </a:p>
          <a:p>
            <a:pPr marL="0" lvl="1" indent="0">
              <a:spcBef>
                <a:spcPts val="0"/>
              </a:spcBef>
              <a:buNone/>
            </a:pPr>
            <a:r>
              <a:rPr lang="da-DK" dirty="0"/>
              <a:t>many sessions will be livestreamed</a:t>
            </a:r>
            <a:endParaRPr lang="da-DK" sz="2400" b="1" dirty="0">
              <a:latin typeface="Titillium Web" panose="00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a-DK" sz="2400" b="1" dirty="0"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2800" b="1" dirty="0">
                <a:latin typeface="Titillium Web" panose="00000500000000000000" pitchFamily="2" charset="0"/>
              </a:rPr>
              <a:t>General APL Questions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800" dirty="0">
                <a:hlinkClick r:id="rId6" tooltip="Stack Overflow - Where Developers Learn, Share, &amp; Develop Careers"/>
              </a:rPr>
              <a:t>stackoverflow.com</a:t>
            </a:r>
            <a:endParaRPr lang="da-DK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0C18B-0AF3-418D-B0E7-482191B7C59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SE logo">
            <a:extLst>
              <a:ext uri="{FF2B5EF4-FFF2-40B4-BE49-F238E27FC236}">
                <a16:creationId xmlns:a16="http://schemas.microsoft.com/office/drawing/2014/main" id="{C74B5C35-A772-4202-BE18-0072D5567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410" y="1581640"/>
            <a:ext cx="450050" cy="450050"/>
          </a:xfrm>
          <a:prstGeom prst="rect">
            <a:avLst/>
          </a:prstGeom>
        </p:spPr>
      </p:pic>
      <p:pic>
        <p:nvPicPr>
          <p:cNvPr id="7" name="SO logo">
            <a:extLst>
              <a:ext uri="{FF2B5EF4-FFF2-40B4-BE49-F238E27FC236}">
                <a16:creationId xmlns:a16="http://schemas.microsoft.com/office/drawing/2014/main" id="{2E9A9E30-9036-4AB8-8944-F91E02DA8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1870" y="4101920"/>
            <a:ext cx="630070" cy="6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6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7979-77DC-4A3F-AB64-FFB1946E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1½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CD9DD-0541-467B-BDCC-A7E90C84C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025" y="528395"/>
            <a:ext cx="4265770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da-DK" sz="4000" b="1" dirty="0">
                <a:latin typeface="Titillium Web" panose="00000500000000000000" pitchFamily="2" charset="0"/>
              </a:rPr>
              <a:t>Example notebook</a:t>
            </a:r>
            <a:br>
              <a:rPr lang="da-DK" sz="4000" b="1" dirty="0">
                <a:latin typeface="Titillium Web" panose="00000500000000000000" pitchFamily="2" charset="0"/>
              </a:rPr>
            </a:br>
            <a:r>
              <a:rPr lang="da-DK" dirty="0"/>
              <a:t>using Python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a-DK" dirty="0"/>
              <a:t>global density </a:t>
            </a:r>
            <a:br>
              <a:rPr lang="da-DK" dirty="0"/>
            </a:br>
            <a:r>
              <a:rPr lang="da-DK" dirty="0"/>
              <a:t>of metal bands</a:t>
            </a:r>
            <a:endParaRPr lang="da-DK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7BC8B-6B66-4763-8888-26F99C607B4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C6A23-546F-4C45-8717-81E520426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67" y="0"/>
            <a:ext cx="46244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1024 -0.096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7979-77DC-4A3F-AB64-FFB1946E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1½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CD9DD-0541-467B-BDCC-A7E90C84C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025" y="528395"/>
            <a:ext cx="4344591" cy="3394472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da-DK" sz="4000" b="1" dirty="0">
                <a:solidFill>
                  <a:prstClr val="black"/>
                </a:solidFill>
                <a:latin typeface="Titillium Web" panose="00000500000000000000" pitchFamily="2" charset="0"/>
              </a:rPr>
              <a:t>Example notebook</a:t>
            </a:r>
            <a:br>
              <a:rPr lang="da-DK" sz="4000" b="1" dirty="0">
                <a:solidFill>
                  <a:prstClr val="black"/>
                </a:solidFill>
                <a:latin typeface="Titillium Web" panose="00000500000000000000" pitchFamily="2" charset="0"/>
              </a:rPr>
            </a:br>
            <a:r>
              <a:rPr lang="da-DK" dirty="0"/>
              <a:t>using Dyalog APL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a-DK" dirty="0"/>
              <a:t>health care expenditure vs GDP per capita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7BC8B-6B66-4763-8888-26F99C607B4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C6A23-546F-4C45-8717-81E520426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" y="86750"/>
            <a:ext cx="4624467" cy="4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1024 -0.096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DE65-7EE9-43EA-8F93-B4E36A6D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Notebook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8C08F-7418-4E2D-BEC8-9A1656F9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71185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a-DK" dirty="0"/>
              <a:t>A single document that combines explanations with executable code and its output — an ideal way to provide: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da-DK" sz="3100" dirty="0"/>
              <a:t>reproducible research results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da-DK" sz="3100" dirty="0"/>
              <a:t>documentation of processes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da-DK" sz="3100" dirty="0"/>
              <a:t>instructions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da-DK" sz="3100" dirty="0"/>
              <a:t>tutorials and training materials 	of all shapes and sizes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a-DK" dirty="0"/>
              <a:t>A digital learning environment</a:t>
            </a:r>
            <a:br>
              <a:rPr lang="da-DK" dirty="0"/>
            </a:br>
            <a:r>
              <a:rPr lang="da-DK" dirty="0"/>
              <a:t>for computational thinking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14622-DF82-4594-A883-B38031D041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406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9FF2-85EF-4441-8EA5-715A478D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What is </a:t>
            </a:r>
            <a:r>
              <a:rPr lang="da-DK" i="1" dirty="0"/>
              <a:t>Jupyter</a:t>
            </a:r>
            <a:r>
              <a:rPr lang="da-DK" dirty="0"/>
              <a:t> notebook?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2C760-FD91-469B-8B74-A5AA2345C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First notebook: Mathematica 1.0 in '88</a:t>
            </a:r>
          </a:p>
          <a:p>
            <a:pPr marL="0" indent="0">
              <a:buNone/>
            </a:pPr>
            <a:r>
              <a:rPr lang="da-DK" dirty="0"/>
              <a:t>Jupyter notebook is a part of</a:t>
            </a:r>
            <a:endParaRPr lang="da-DK" i="1" dirty="0"/>
          </a:p>
          <a:p>
            <a:pPr marL="0" indent="0">
              <a:buNone/>
            </a:pPr>
            <a:r>
              <a:rPr lang="da-DK" dirty="0"/>
              <a:t>Project Jupyter, a nonprofit to</a:t>
            </a:r>
            <a:br>
              <a:rPr lang="da-DK" dirty="0"/>
            </a:br>
            <a:r>
              <a:rPr lang="da-DK" dirty="0"/>
              <a:t>	</a:t>
            </a:r>
            <a:r>
              <a:rPr lang="da-DK" i="1" dirty="0"/>
              <a:t>develop open-source software,</a:t>
            </a:r>
            <a:br>
              <a:rPr lang="da-DK" i="1" dirty="0"/>
            </a:br>
            <a:r>
              <a:rPr lang="da-DK" i="1" dirty="0"/>
              <a:t>	standards, and services for</a:t>
            </a:r>
            <a:br>
              <a:rPr lang="da-DK" i="1" dirty="0"/>
            </a:br>
            <a:r>
              <a:rPr lang="da-DK" i="1" dirty="0"/>
              <a:t>	interactive computing across </a:t>
            </a:r>
            <a:br>
              <a:rPr lang="da-DK" i="1" dirty="0"/>
            </a:br>
            <a:r>
              <a:rPr lang="da-DK" i="1" dirty="0"/>
              <a:t>	dozens of programming languages</a:t>
            </a:r>
          </a:p>
          <a:p>
            <a:pPr marL="0" indent="0">
              <a:buNone/>
            </a:pPr>
            <a:r>
              <a:rPr lang="da-DK" dirty="0"/>
              <a:t>beginning with </a:t>
            </a:r>
            <a:r>
              <a:rPr lang="da-DK" b="1" dirty="0">
                <a:latin typeface="Titillium Web" panose="00000500000000000000" pitchFamily="2" charset="0"/>
              </a:rPr>
              <a:t>Ju</a:t>
            </a:r>
            <a:r>
              <a:rPr lang="da-DK" dirty="0"/>
              <a:t>lia, </a:t>
            </a:r>
            <a:r>
              <a:rPr lang="da-DK" sz="3100" b="1" dirty="0">
                <a:latin typeface="Titillium Web" panose="00000500000000000000" pitchFamily="2" charset="0"/>
              </a:rPr>
              <a:t>Pyt</a:t>
            </a:r>
            <a:r>
              <a:rPr lang="da-DK" dirty="0"/>
              <a:t>hon, </a:t>
            </a:r>
            <a:r>
              <a:rPr lang="da-DK" sz="3100" b="1" dirty="0">
                <a:latin typeface="Titillium Web" panose="00000500000000000000" pitchFamily="2" charset="0"/>
              </a:rPr>
              <a:t>R</a:t>
            </a:r>
            <a:r>
              <a:rPr lang="da-DK" dirty="0"/>
              <a:t>, and now </a:t>
            </a:r>
            <a:br>
              <a:rPr lang="da-DK" dirty="0"/>
            </a:br>
            <a:r>
              <a:rPr lang="da-DK" dirty="0"/>
              <a:t>over 70 languages, including Dyalog APL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02625-735F-4B5C-9039-DDD7F68E99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BB4179-5D6F-4D0B-904B-6861DD5FD9A8}"/>
              </a:ext>
            </a:extLst>
          </p:cNvPr>
          <p:cNvGrpSpPr/>
          <p:nvPr/>
        </p:nvGrpSpPr>
        <p:grpSpPr>
          <a:xfrm>
            <a:off x="5999725" y="1059893"/>
            <a:ext cx="3133685" cy="2257428"/>
            <a:chOff x="5999725" y="1059893"/>
            <a:chExt cx="3133685" cy="2257428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05C5E018-FBF3-4DBA-81B0-BBF1CFCCFF88}"/>
                </a:ext>
              </a:extLst>
            </p:cNvPr>
            <p:cNvSpPr/>
            <p:nvPr/>
          </p:nvSpPr>
          <p:spPr>
            <a:xfrm rot="691694">
              <a:off x="6023165" y="1059893"/>
              <a:ext cx="3110245" cy="2225631"/>
            </a:xfrm>
            <a:prstGeom prst="cloud">
              <a:avLst/>
            </a:prstGeom>
            <a:blipFill dpi="0"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GB" sz="1600" b="1" cap="all" dirty="0">
                <a:solidFill>
                  <a:srgbClr val="BFD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717F7B-FA7E-4579-B6B8-6588A73263EF}"/>
                </a:ext>
              </a:extLst>
            </p:cNvPr>
            <p:cNvSpPr/>
            <p:nvPr/>
          </p:nvSpPr>
          <p:spPr>
            <a:xfrm>
              <a:off x="5999725" y="1091690"/>
              <a:ext cx="3110245" cy="2225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One of the most </a:t>
              </a:r>
              <a:br>
                <a:rPr lang="en-US" b="1" cap="all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significant advances </a:t>
              </a:r>
              <a:br>
                <a:rPr lang="en-US" b="1" cap="all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in the scientific computing arena</a:t>
              </a:r>
              <a:br>
                <a:rPr lang="en-US" b="1" cap="all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cap="all" dirty="0">
                  <a:solidFill>
                    <a:srgbClr val="BFD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University Corporation </a:t>
              </a:r>
              <a:br>
                <a:rPr lang="en-US" sz="1600" b="1" cap="all" dirty="0">
                  <a:solidFill>
                    <a:srgbClr val="BFD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cap="all" dirty="0">
                  <a:solidFill>
                    <a:srgbClr val="BFD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Atmospheric Research</a:t>
              </a:r>
              <a:endParaRPr lang="en-US" sz="2800" b="1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9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AA859F-B1BD-4FB5-BFB8-70A16A52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Ways to use Jupyter notebooks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285B-F550-4224-ADA0-ED124BB78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>
                <a:latin typeface="Titillium Web SemiBold" panose="020B0604020202020204" charset="0"/>
              </a:rPr>
              <a:t>On your own computer after installing a Jupyter notebook server</a:t>
            </a:r>
          </a:p>
          <a:p>
            <a:pPr marL="0" indent="0">
              <a:buNone/>
            </a:pPr>
            <a:r>
              <a:rPr lang="en-US" sz="2800" dirty="0">
                <a:latin typeface="Titillium Web SemiBold" panose="020B0604020202020204" charset="0"/>
              </a:rPr>
              <a:t>With an online notebook server like </a:t>
            </a:r>
            <a:r>
              <a:rPr lang="en-US" sz="2800" u="sng" dirty="0">
                <a:latin typeface="Titillium Web SemiBold" panose="020B0604020202020204" charset="0"/>
              </a:rPr>
              <a:t>cocalc.com</a:t>
            </a:r>
          </a:p>
          <a:p>
            <a:pPr marL="0" indent="0">
              <a:buNone/>
            </a:pPr>
            <a:r>
              <a:rPr lang="da-DK" sz="2800" dirty="0">
                <a:latin typeface="Titillium Web SemiBold" panose="020B0604020202020204" charset="0"/>
              </a:rPr>
              <a:t>Save notebook with output and use a notebook viewer</a:t>
            </a:r>
          </a:p>
          <a:p>
            <a:pPr marL="0" indent="0">
              <a:buNone/>
            </a:pPr>
            <a:r>
              <a:rPr lang="da-DK" sz="2800" dirty="0">
                <a:latin typeface="Titillium Web SemiBold" panose="020B0604020202020204" charset="0"/>
              </a:rPr>
              <a:t>Export to </a:t>
            </a:r>
            <a:r>
              <a:rPr lang="en-US" sz="2800" dirty="0">
                <a:latin typeface="Titillium Web SemiBold" panose="020B0604020202020204" charset="0"/>
              </a:rPr>
              <a:t>HTML, PDF, </a:t>
            </a:r>
            <a:r>
              <a:rPr lang="en-US" sz="2800" spc="-500" dirty="0">
                <a:latin typeface="Titillium Web SemiBold" panose="020B0604020202020204" charset="0"/>
              </a:rPr>
              <a:t>L</a:t>
            </a:r>
            <a:r>
              <a:rPr lang="en-US" b="1" spc="-200" baseline="14000" dirty="0">
                <a:latin typeface="Titillium Web" panose="00000500000000000000" pitchFamily="2" charset="0"/>
              </a:rPr>
              <a:t>A</a:t>
            </a:r>
            <a:r>
              <a:rPr lang="en-US" sz="2800" spc="-500" dirty="0">
                <a:latin typeface="Titillium Web SemiBold" panose="020B0604020202020204" charset="0"/>
              </a:rPr>
              <a:t>T</a:t>
            </a:r>
            <a:r>
              <a:rPr lang="en-US" b="1" spc="-200" baseline="-20000" dirty="0">
                <a:latin typeface="Titillium Web" panose="00000500000000000000" pitchFamily="2" charset="0"/>
              </a:rPr>
              <a:t>E</a:t>
            </a:r>
            <a:r>
              <a:rPr lang="en-US" sz="2800" dirty="0">
                <a:latin typeface="Titillium Web SemiBold" panose="020B0604020202020204" charset="0"/>
              </a:rPr>
              <a:t>X, etc.</a:t>
            </a:r>
            <a:endParaRPr lang="da-DK" sz="2800" dirty="0">
              <a:latin typeface="Titillium Web SemiBold" panose="020B060402020202020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2B6C9-0561-480E-94B2-CA48A86A3F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281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naconda">
            <a:extLst>
              <a:ext uri="{FF2B5EF4-FFF2-40B4-BE49-F238E27FC236}">
                <a16:creationId xmlns:a16="http://schemas.microsoft.com/office/drawing/2014/main" id="{9532FEFF-D736-4D70-97DE-F873DAC0EAB7}"/>
              </a:ext>
            </a:extLst>
          </p:cNvPr>
          <p:cNvSpPr/>
          <p:nvPr/>
        </p:nvSpPr>
        <p:spPr>
          <a:xfrm>
            <a:off x="2812347" y="1526836"/>
            <a:ext cx="3064798" cy="2305054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Titillium Web" panose="00000500000000000000" pitchFamily="2" charset="0"/>
              </a:rPr>
              <a:t>Anaconda</a:t>
            </a:r>
            <a:br>
              <a:rPr lang="da-DK" sz="1600" dirty="0">
                <a:latin typeface="Titillium Web SemiBold" panose="00000700000000000000" pitchFamily="2" charset="0"/>
              </a:rPr>
            </a:br>
            <a:r>
              <a:rPr lang="da-DK" sz="1600" dirty="0">
                <a:latin typeface="Titillium Web SemiBold" panose="00000700000000000000" pitchFamily="2" charset="0"/>
              </a:rPr>
              <a:t>Python platform</a:t>
            </a:r>
          </a:p>
          <a:p>
            <a:pPr algn="ctr"/>
            <a:endParaRPr lang="da-DK" sz="1600" dirty="0">
              <a:latin typeface="Titillium Web SemiBold" panose="00000700000000000000" pitchFamily="2" charset="0"/>
            </a:endParaRPr>
          </a:p>
          <a:p>
            <a:pPr algn="ctr"/>
            <a:endParaRPr lang="da-DK" sz="1600" dirty="0">
              <a:latin typeface="Titillium Web SemiBold" panose="00000700000000000000" pitchFamily="2" charset="0"/>
            </a:endParaRPr>
          </a:p>
          <a:p>
            <a:pPr algn="ctr"/>
            <a:endParaRPr lang="da-DK" sz="1600" dirty="0">
              <a:latin typeface="Titillium Web SemiBold" panose="00000700000000000000" pitchFamily="2" charset="0"/>
            </a:endParaRPr>
          </a:p>
          <a:p>
            <a:pPr algn="ctr"/>
            <a:endParaRPr lang="da-DK" sz="1600" dirty="0">
              <a:latin typeface="Titillium Web SemiBold" panose="00000700000000000000" pitchFamily="2" charset="0"/>
            </a:endParaRPr>
          </a:p>
          <a:p>
            <a:pPr algn="ctr"/>
            <a:endParaRPr lang="da-DK" sz="1600" dirty="0">
              <a:latin typeface="Titillium Web SemiBold" panose="00000700000000000000" pitchFamily="2" charset="0"/>
            </a:endParaRPr>
          </a:p>
          <a:p>
            <a:pPr algn="ctr"/>
            <a:endParaRPr lang="da-DK" sz="1600" dirty="0">
              <a:latin typeface="Titillium Web SemiBold" panose="000007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338B71-D939-4519-A017-CA2BFD1D612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FFAA7-E9B8-4775-B865-E4E26F7801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573088"/>
            <a:ext cx="8478942" cy="5937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a-DK" dirty="0"/>
              <a:t>Local notebook server — Python</a:t>
            </a:r>
          </a:p>
        </p:txBody>
      </p:sp>
      <p:sp>
        <p:nvSpPr>
          <p:cNvPr id="13" name="interpreter">
            <a:extLst>
              <a:ext uri="{FF2B5EF4-FFF2-40B4-BE49-F238E27FC236}">
                <a16:creationId xmlns:a16="http://schemas.microsoft.com/office/drawing/2014/main" id="{6013BB67-79E8-415D-9F32-13464A873581}"/>
              </a:ext>
            </a:extLst>
          </p:cNvPr>
          <p:cNvSpPr/>
          <p:nvPr/>
        </p:nvSpPr>
        <p:spPr>
          <a:xfrm>
            <a:off x="6678208" y="1526837"/>
            <a:ext cx="1946850" cy="793342"/>
          </a:xfrm>
          <a:prstGeom prst="rect">
            <a:avLst/>
          </a:prstGeom>
          <a:solidFill>
            <a:srgbClr val="377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Titillium Web" panose="00000500000000000000" pitchFamily="2" charset="0"/>
              </a:rPr>
              <a:t>interpreter</a:t>
            </a:r>
          </a:p>
          <a:p>
            <a:pPr algn="ctr"/>
            <a:r>
              <a:rPr lang="da-DK" sz="1600" dirty="0">
                <a:latin typeface="Titillium Web SemiBold" panose="00000700000000000000" pitchFamily="2" charset="0"/>
              </a:rPr>
              <a:t>Python</a:t>
            </a:r>
          </a:p>
        </p:txBody>
      </p:sp>
      <p:sp>
        <p:nvSpPr>
          <p:cNvPr id="17" name="server">
            <a:extLst>
              <a:ext uri="{FF2B5EF4-FFF2-40B4-BE49-F238E27FC236}">
                <a16:creationId xmlns:a16="http://schemas.microsoft.com/office/drawing/2014/main" id="{29EBB24E-EFBE-4C75-8B8C-ECFBBF24C226}"/>
              </a:ext>
            </a:extLst>
          </p:cNvPr>
          <p:cNvSpPr/>
          <p:nvPr/>
        </p:nvSpPr>
        <p:spPr>
          <a:xfrm>
            <a:off x="2996003" y="2294569"/>
            <a:ext cx="2611112" cy="1403279"/>
          </a:xfrm>
          <a:prstGeom prst="rect">
            <a:avLst/>
          </a:prstGeom>
          <a:solidFill>
            <a:srgbClr val="E46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Titillium Web" panose="00000500000000000000" pitchFamily="2" charset="0"/>
              </a:rPr>
              <a:t>notebook server</a:t>
            </a:r>
          </a:p>
          <a:p>
            <a:pPr algn="ctr"/>
            <a:r>
              <a:rPr lang="da-DK" sz="1600" dirty="0">
                <a:latin typeface="Titillium Web SemiBold" panose="00000700000000000000" pitchFamily="2" charset="0"/>
              </a:rPr>
              <a:t>localhost:8888</a:t>
            </a:r>
            <a:br>
              <a:rPr lang="da-DK" sz="1600" dirty="0">
                <a:latin typeface="Titillium Web SemiBold" panose="00000700000000000000" pitchFamily="2" charset="0"/>
              </a:rPr>
            </a:br>
            <a:endParaRPr lang="da-DK" sz="1600" dirty="0">
              <a:latin typeface="Titillium Web SemiBold" panose="00000700000000000000" pitchFamily="2" charset="0"/>
            </a:endParaRPr>
          </a:p>
          <a:p>
            <a:pPr algn="ctr"/>
            <a:endParaRPr lang="da-DK" sz="1600" dirty="0">
              <a:latin typeface="Titillium Web" panose="00000500000000000000" pitchFamily="2" charset="0"/>
            </a:endParaRPr>
          </a:p>
          <a:p>
            <a:pPr algn="ctr"/>
            <a:endParaRPr lang="da-DK" sz="1600" dirty="0">
              <a:latin typeface="Titillium Web" panose="00000500000000000000" pitchFamily="2" charset="0"/>
            </a:endParaRPr>
          </a:p>
        </p:txBody>
      </p:sp>
      <p:sp>
        <p:nvSpPr>
          <p:cNvPr id="18" name="kernel">
            <a:extLst>
              <a:ext uri="{FF2B5EF4-FFF2-40B4-BE49-F238E27FC236}">
                <a16:creationId xmlns:a16="http://schemas.microsoft.com/office/drawing/2014/main" id="{EA558D3D-765B-45C8-8178-3392D0017DB1}"/>
              </a:ext>
            </a:extLst>
          </p:cNvPr>
          <p:cNvSpPr/>
          <p:nvPr/>
        </p:nvSpPr>
        <p:spPr>
          <a:xfrm>
            <a:off x="3255220" y="2977282"/>
            <a:ext cx="2064768" cy="585065"/>
          </a:xfrm>
          <a:prstGeom prst="rect">
            <a:avLst/>
          </a:prstGeom>
          <a:solidFill>
            <a:srgbClr val="377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Titillium Web" panose="00000500000000000000" pitchFamily="2" charset="0"/>
              </a:rPr>
              <a:t>Jupyter kernel</a:t>
            </a:r>
            <a:br>
              <a:rPr lang="da-DK" sz="1600" dirty="0">
                <a:latin typeface="Titillium Web SemiBold" panose="00000700000000000000" pitchFamily="2" charset="0"/>
              </a:rPr>
            </a:br>
            <a:r>
              <a:rPr lang="da-DK" sz="1600" dirty="0">
                <a:latin typeface="Titillium Web SemiBold" panose="00000700000000000000" pitchFamily="2" charset="0"/>
              </a:rPr>
              <a:t>for Python</a:t>
            </a:r>
          </a:p>
        </p:txBody>
      </p:sp>
      <p:pic>
        <p:nvPicPr>
          <p:cNvPr id="8" name="browser">
            <a:extLst>
              <a:ext uri="{FF2B5EF4-FFF2-40B4-BE49-F238E27FC236}">
                <a16:creationId xmlns:a16="http://schemas.microsoft.com/office/drawing/2014/main" id="{D6425A52-B1AA-488F-B831-F5E4572C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0" y="2796775"/>
            <a:ext cx="3105345" cy="3453877"/>
          </a:xfrm>
          <a:prstGeom prst="rect">
            <a:avLst/>
          </a:prstGeom>
        </p:spPr>
      </p:pic>
      <p:cxnSp>
        <p:nvCxnSpPr>
          <p:cNvPr id="15" name="kernel→interpreter">
            <a:extLst>
              <a:ext uri="{FF2B5EF4-FFF2-40B4-BE49-F238E27FC236}">
                <a16:creationId xmlns:a16="http://schemas.microsoft.com/office/drawing/2014/main" id="{AE7CEC9D-F87E-4FCE-8016-D28A35714B99}"/>
              </a:ext>
            </a:extLst>
          </p:cNvPr>
          <p:cNvCxnSpPr>
            <a:cxnSpLocks/>
          </p:cNvCxnSpPr>
          <p:nvPr/>
        </p:nvCxnSpPr>
        <p:spPr>
          <a:xfrm flipV="1">
            <a:off x="5319988" y="1806665"/>
            <a:ext cx="1637277" cy="117061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browser→server">
            <a:extLst>
              <a:ext uri="{FF2B5EF4-FFF2-40B4-BE49-F238E27FC236}">
                <a16:creationId xmlns:a16="http://schemas.microsoft.com/office/drawing/2014/main" id="{BD11A599-72D2-4DD5-A9A7-C81B8D41ADC0}"/>
              </a:ext>
            </a:extLst>
          </p:cNvPr>
          <p:cNvCxnSpPr>
            <a:cxnSpLocks/>
          </p:cNvCxnSpPr>
          <p:nvPr/>
        </p:nvCxnSpPr>
        <p:spPr>
          <a:xfrm flipV="1">
            <a:off x="1586656" y="2751770"/>
            <a:ext cx="1950229" cy="72008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rowser: title">
            <a:extLst>
              <a:ext uri="{FF2B5EF4-FFF2-40B4-BE49-F238E27FC236}">
                <a16:creationId xmlns:a16="http://schemas.microsoft.com/office/drawing/2014/main" id="{A80920AE-593B-4577-9EEA-842965AB8793}"/>
              </a:ext>
            </a:extLst>
          </p:cNvPr>
          <p:cNvSpPr txBox="1"/>
          <p:nvPr/>
        </p:nvSpPr>
        <p:spPr>
          <a:xfrm>
            <a:off x="101840" y="2518010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>
                <a:latin typeface="Titillium Web" panose="00000500000000000000" pitchFamily="2" charset="0"/>
              </a:rPr>
              <a:t>web browser</a:t>
            </a:r>
          </a:p>
        </p:txBody>
      </p:sp>
      <p:cxnSp>
        <p:nvCxnSpPr>
          <p:cNvPr id="32" name="interpreter→kernel">
            <a:extLst>
              <a:ext uri="{FF2B5EF4-FFF2-40B4-BE49-F238E27FC236}">
                <a16:creationId xmlns:a16="http://schemas.microsoft.com/office/drawing/2014/main" id="{BBC951EC-1F9A-491A-89C4-5F331A1D3F89}"/>
              </a:ext>
            </a:extLst>
          </p:cNvPr>
          <p:cNvCxnSpPr>
            <a:cxnSpLocks/>
          </p:cNvCxnSpPr>
          <p:nvPr/>
        </p:nvCxnSpPr>
        <p:spPr>
          <a:xfrm flipH="1">
            <a:off x="5319988" y="2320179"/>
            <a:ext cx="1358220" cy="97165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erver→browser">
            <a:extLst>
              <a:ext uri="{FF2B5EF4-FFF2-40B4-BE49-F238E27FC236}">
                <a16:creationId xmlns:a16="http://schemas.microsoft.com/office/drawing/2014/main" id="{FC1642EB-4AA5-410A-B8C3-91A7FDD6BE6B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726795" y="3697848"/>
            <a:ext cx="1574764" cy="112415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7" grpId="0" animBg="1"/>
      <p:bldP spid="1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naconda">
            <a:extLst>
              <a:ext uri="{FF2B5EF4-FFF2-40B4-BE49-F238E27FC236}">
                <a16:creationId xmlns:a16="http://schemas.microsoft.com/office/drawing/2014/main" id="{9532FEFF-D736-4D70-97DE-F873DAC0EAB7}"/>
              </a:ext>
            </a:extLst>
          </p:cNvPr>
          <p:cNvSpPr/>
          <p:nvPr/>
        </p:nvSpPr>
        <p:spPr>
          <a:xfrm>
            <a:off x="2812347" y="1526836"/>
            <a:ext cx="3064798" cy="2305054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Titillium Web" panose="00000500000000000000" pitchFamily="2" charset="0"/>
              </a:rPr>
              <a:t>Anaconda</a:t>
            </a:r>
            <a:br>
              <a:rPr lang="da-DK" sz="1600" dirty="0">
                <a:latin typeface="Titillium Web SemiBold" panose="00000700000000000000" pitchFamily="2" charset="0"/>
              </a:rPr>
            </a:br>
            <a:r>
              <a:rPr lang="da-DK" sz="1600" dirty="0">
                <a:latin typeface="Titillium Web SemiBold" panose="00000700000000000000" pitchFamily="2" charset="0"/>
              </a:rPr>
              <a:t>Python platform</a:t>
            </a:r>
          </a:p>
          <a:p>
            <a:pPr algn="ctr"/>
            <a:endParaRPr lang="da-DK" sz="1600" dirty="0">
              <a:latin typeface="Titillium Web SemiBold" panose="00000700000000000000" pitchFamily="2" charset="0"/>
            </a:endParaRPr>
          </a:p>
          <a:p>
            <a:pPr algn="ctr"/>
            <a:endParaRPr lang="da-DK" sz="1600" dirty="0">
              <a:latin typeface="Titillium Web SemiBold" panose="00000700000000000000" pitchFamily="2" charset="0"/>
            </a:endParaRPr>
          </a:p>
          <a:p>
            <a:pPr algn="ctr"/>
            <a:endParaRPr lang="da-DK" sz="1600" dirty="0">
              <a:latin typeface="Titillium Web SemiBold" panose="00000700000000000000" pitchFamily="2" charset="0"/>
            </a:endParaRPr>
          </a:p>
          <a:p>
            <a:pPr algn="ctr"/>
            <a:endParaRPr lang="da-DK" sz="1600" dirty="0">
              <a:latin typeface="Titillium Web SemiBold" panose="00000700000000000000" pitchFamily="2" charset="0"/>
            </a:endParaRPr>
          </a:p>
          <a:p>
            <a:pPr algn="ctr"/>
            <a:endParaRPr lang="da-DK" sz="1600" dirty="0">
              <a:latin typeface="Titillium Web SemiBold" panose="00000700000000000000" pitchFamily="2" charset="0"/>
            </a:endParaRPr>
          </a:p>
          <a:p>
            <a:pPr algn="ctr"/>
            <a:endParaRPr lang="da-DK" sz="1600" dirty="0">
              <a:latin typeface="Titillium Web SemiBold" panose="000007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338B71-D939-4519-A017-CA2BFD1D612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FFAA7-E9B8-4775-B865-E4E26F7801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573088"/>
            <a:ext cx="8478942" cy="5937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a-DK" dirty="0"/>
              <a:t>Local notebook server — APL</a:t>
            </a:r>
          </a:p>
        </p:txBody>
      </p:sp>
      <p:sp>
        <p:nvSpPr>
          <p:cNvPr id="17" name="server">
            <a:extLst>
              <a:ext uri="{FF2B5EF4-FFF2-40B4-BE49-F238E27FC236}">
                <a16:creationId xmlns:a16="http://schemas.microsoft.com/office/drawing/2014/main" id="{29EBB24E-EFBE-4C75-8B8C-ECFBBF24C226}"/>
              </a:ext>
            </a:extLst>
          </p:cNvPr>
          <p:cNvSpPr/>
          <p:nvPr/>
        </p:nvSpPr>
        <p:spPr>
          <a:xfrm>
            <a:off x="2996003" y="2294569"/>
            <a:ext cx="2611112" cy="1403279"/>
          </a:xfrm>
          <a:prstGeom prst="rect">
            <a:avLst/>
          </a:prstGeom>
          <a:solidFill>
            <a:srgbClr val="E46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Titillium Web" panose="00000500000000000000" pitchFamily="2" charset="0"/>
              </a:rPr>
              <a:t>notebook server</a:t>
            </a:r>
          </a:p>
          <a:p>
            <a:pPr algn="ctr"/>
            <a:r>
              <a:rPr lang="da-DK" sz="1600" dirty="0">
                <a:latin typeface="Titillium Web SemiBold" panose="00000700000000000000" pitchFamily="2" charset="0"/>
              </a:rPr>
              <a:t>localhost:8888</a:t>
            </a:r>
            <a:br>
              <a:rPr lang="da-DK" sz="1600" dirty="0">
                <a:latin typeface="Titillium Web SemiBold" panose="00000700000000000000" pitchFamily="2" charset="0"/>
              </a:rPr>
            </a:br>
            <a:endParaRPr lang="da-DK" sz="1600" dirty="0">
              <a:latin typeface="Titillium Web SemiBold" panose="00000700000000000000" pitchFamily="2" charset="0"/>
            </a:endParaRPr>
          </a:p>
          <a:p>
            <a:pPr algn="ctr"/>
            <a:endParaRPr lang="da-DK" sz="1600" dirty="0">
              <a:latin typeface="Titillium Web" panose="00000500000000000000" pitchFamily="2" charset="0"/>
            </a:endParaRPr>
          </a:p>
          <a:p>
            <a:pPr algn="ctr"/>
            <a:endParaRPr lang="da-DK" sz="1600" dirty="0">
              <a:latin typeface="Titillium Web" panose="00000500000000000000" pitchFamily="2" charset="0"/>
            </a:endParaRPr>
          </a:p>
        </p:txBody>
      </p:sp>
      <p:sp>
        <p:nvSpPr>
          <p:cNvPr id="29" name="browser: title">
            <a:extLst>
              <a:ext uri="{FF2B5EF4-FFF2-40B4-BE49-F238E27FC236}">
                <a16:creationId xmlns:a16="http://schemas.microsoft.com/office/drawing/2014/main" id="{A80920AE-593B-4577-9EEA-842965AB8793}"/>
              </a:ext>
            </a:extLst>
          </p:cNvPr>
          <p:cNvSpPr txBox="1"/>
          <p:nvPr/>
        </p:nvSpPr>
        <p:spPr>
          <a:xfrm>
            <a:off x="101840" y="2518010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>
                <a:latin typeface="Titillium Web" panose="00000500000000000000" pitchFamily="2" charset="0"/>
              </a:rPr>
              <a:t>web browser</a:t>
            </a:r>
          </a:p>
        </p:txBody>
      </p:sp>
      <p:cxnSp>
        <p:nvCxnSpPr>
          <p:cNvPr id="32" name="interpreter→kernel">
            <a:extLst>
              <a:ext uri="{FF2B5EF4-FFF2-40B4-BE49-F238E27FC236}">
                <a16:creationId xmlns:a16="http://schemas.microsoft.com/office/drawing/2014/main" id="{BBC951EC-1F9A-491A-89C4-5F331A1D3F89}"/>
              </a:ext>
            </a:extLst>
          </p:cNvPr>
          <p:cNvCxnSpPr>
            <a:cxnSpLocks/>
          </p:cNvCxnSpPr>
          <p:nvPr/>
        </p:nvCxnSpPr>
        <p:spPr>
          <a:xfrm flipH="1">
            <a:off x="5319988" y="2320179"/>
            <a:ext cx="1358220" cy="97165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terpreter">
            <a:extLst>
              <a:ext uri="{FF2B5EF4-FFF2-40B4-BE49-F238E27FC236}">
                <a16:creationId xmlns:a16="http://schemas.microsoft.com/office/drawing/2014/main" id="{065BB6C6-00BF-4AB6-92F4-1B7713B67443}"/>
              </a:ext>
            </a:extLst>
          </p:cNvPr>
          <p:cNvSpPr/>
          <p:nvPr/>
        </p:nvSpPr>
        <p:spPr>
          <a:xfrm>
            <a:off x="6678208" y="1526836"/>
            <a:ext cx="1946850" cy="803868"/>
          </a:xfrm>
          <a:prstGeom prst="rect">
            <a:avLst/>
          </a:prstGeom>
          <a:solidFill>
            <a:srgbClr val="928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Titillium Web" panose="00000500000000000000" pitchFamily="2" charset="0"/>
              </a:rPr>
              <a:t>interpreter</a:t>
            </a:r>
          </a:p>
          <a:p>
            <a:pPr algn="ctr"/>
            <a:r>
              <a:rPr lang="da-DK" sz="1600" dirty="0">
                <a:latin typeface="Titillium Web SemiBold" panose="00000700000000000000" pitchFamily="2" charset="0"/>
              </a:rPr>
              <a:t>Dyalog APL </a:t>
            </a:r>
          </a:p>
        </p:txBody>
      </p:sp>
      <p:sp>
        <p:nvSpPr>
          <p:cNvPr id="20" name="kernel">
            <a:extLst>
              <a:ext uri="{FF2B5EF4-FFF2-40B4-BE49-F238E27FC236}">
                <a16:creationId xmlns:a16="http://schemas.microsoft.com/office/drawing/2014/main" id="{31FF0AF0-CD90-47F7-8160-B8AE292D39B4}"/>
              </a:ext>
            </a:extLst>
          </p:cNvPr>
          <p:cNvSpPr/>
          <p:nvPr/>
        </p:nvSpPr>
        <p:spPr>
          <a:xfrm>
            <a:off x="3255221" y="2977282"/>
            <a:ext cx="2064768" cy="585065"/>
          </a:xfrm>
          <a:prstGeom prst="rect">
            <a:avLst/>
          </a:prstGeom>
          <a:solidFill>
            <a:srgbClr val="928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latin typeface="Titillium Web" panose="00000500000000000000" pitchFamily="2" charset="0"/>
              </a:rPr>
              <a:t>Jupyter kernel</a:t>
            </a:r>
            <a:br>
              <a:rPr lang="da-DK" sz="1600" dirty="0">
                <a:latin typeface="Titillium Web SemiBold" panose="00000700000000000000" pitchFamily="2" charset="0"/>
              </a:rPr>
            </a:br>
            <a:r>
              <a:rPr lang="da-DK" sz="1600" dirty="0">
                <a:latin typeface="Titillium Web SemiBold" panose="00000700000000000000" pitchFamily="2" charset="0"/>
              </a:rPr>
              <a:t>for Dyalog APL</a:t>
            </a:r>
          </a:p>
        </p:txBody>
      </p:sp>
      <p:cxnSp>
        <p:nvCxnSpPr>
          <p:cNvPr id="15" name="kernel→interpreter">
            <a:extLst>
              <a:ext uri="{FF2B5EF4-FFF2-40B4-BE49-F238E27FC236}">
                <a16:creationId xmlns:a16="http://schemas.microsoft.com/office/drawing/2014/main" id="{AE7CEC9D-F87E-4FCE-8016-D28A35714B99}"/>
              </a:ext>
            </a:extLst>
          </p:cNvPr>
          <p:cNvCxnSpPr>
            <a:cxnSpLocks/>
          </p:cNvCxnSpPr>
          <p:nvPr/>
        </p:nvCxnSpPr>
        <p:spPr>
          <a:xfrm flipV="1">
            <a:off x="5319988" y="1806665"/>
            <a:ext cx="1637277" cy="117061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browser">
            <a:extLst>
              <a:ext uri="{FF2B5EF4-FFF2-40B4-BE49-F238E27FC236}">
                <a16:creationId xmlns:a16="http://schemas.microsoft.com/office/drawing/2014/main" id="{5766B5E7-2A5A-419E-BF30-C68F75A62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" y="2809432"/>
            <a:ext cx="3105345" cy="3338552"/>
          </a:xfrm>
          <a:prstGeom prst="rect">
            <a:avLst/>
          </a:prstGeom>
        </p:spPr>
      </p:pic>
      <p:cxnSp>
        <p:nvCxnSpPr>
          <p:cNvPr id="33" name="server→browser">
            <a:extLst>
              <a:ext uri="{FF2B5EF4-FFF2-40B4-BE49-F238E27FC236}">
                <a16:creationId xmlns:a16="http://schemas.microsoft.com/office/drawing/2014/main" id="{FC1642EB-4AA5-410A-B8C3-91A7FDD6BE6B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726795" y="3697848"/>
            <a:ext cx="1574764" cy="112415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browser→server">
            <a:extLst>
              <a:ext uri="{FF2B5EF4-FFF2-40B4-BE49-F238E27FC236}">
                <a16:creationId xmlns:a16="http://schemas.microsoft.com/office/drawing/2014/main" id="{BD11A599-72D2-4DD5-A9A7-C81B8D41ADC0}"/>
              </a:ext>
            </a:extLst>
          </p:cNvPr>
          <p:cNvCxnSpPr>
            <a:cxnSpLocks/>
          </p:cNvCxnSpPr>
          <p:nvPr/>
        </p:nvCxnSpPr>
        <p:spPr>
          <a:xfrm flipV="1">
            <a:off x="1586656" y="2751770"/>
            <a:ext cx="1950229" cy="72008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1B72744-C0FD-4DAC-9DD6-A5ECBE9130D9}"/>
              </a:ext>
            </a:extLst>
          </p:cNvPr>
          <p:cNvSpPr txBox="1"/>
          <p:nvPr/>
        </p:nvSpPr>
        <p:spPr>
          <a:xfrm rot="19454926">
            <a:off x="5451577" y="2490617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>
                <a:latin typeface="Titillium Web SemiBold" panose="00000700000000000000" pitchFamily="2" charset="0"/>
              </a:rPr>
              <a:t>RIDE protocol</a:t>
            </a:r>
          </a:p>
        </p:txBody>
      </p:sp>
    </p:spTree>
    <p:extLst>
      <p:ext uri="{BB962C8B-B14F-4D97-AF65-F5344CB8AC3E}">
        <p14:creationId xmlns:p14="http://schemas.microsoft.com/office/powerpoint/2010/main" val="2964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 animBg="1"/>
      <p:bldP spid="20" grpId="0" animBg="1"/>
      <p:bldP spid="22" grpId="0"/>
      <p:bldP spid="22" grpId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30264</TotalTime>
  <Words>428</Words>
  <Application>Microsoft Office PowerPoint</Application>
  <PresentationFormat>On-screen Show (16:9)</PresentationFormat>
  <Paragraphs>141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Titillium Web SemiBold</vt:lpstr>
      <vt:lpstr>APL385 Unicode</vt:lpstr>
      <vt:lpstr>Titillium Web</vt:lpstr>
      <vt:lpstr>Calibri</vt:lpstr>
      <vt:lpstr>Wingdings</vt:lpstr>
      <vt:lpstr>Titillium Web Black</vt:lpstr>
      <vt:lpstr>Arial</vt:lpstr>
      <vt:lpstr>Courier New</vt:lpstr>
      <vt:lpstr>Office Theme</vt:lpstr>
      <vt:lpstr> Jupyter Notebooks in Dyalog APL</vt:lpstr>
      <vt:lpstr>What are notebooks?</vt:lpstr>
      <vt:lpstr>1½</vt:lpstr>
      <vt:lpstr>1½</vt:lpstr>
      <vt:lpstr>Notebook benefits</vt:lpstr>
      <vt:lpstr>What is Jupyter notebook?</vt:lpstr>
      <vt:lpstr>Ways to use Jupyter notebooks</vt:lpstr>
      <vt:lpstr>Local notebook server — Python</vt:lpstr>
      <vt:lpstr>Local notebook server — APL</vt:lpstr>
      <vt:lpstr>Setting up local notebook server</vt:lpstr>
      <vt:lpstr>Demo</vt:lpstr>
      <vt:lpstr>Online notebook servers</vt:lpstr>
      <vt:lpstr>Online notebook servers</vt:lpstr>
      <vt:lpstr>Online notebook servers</vt:lpstr>
      <vt:lpstr>Static notebook viewers</vt:lpstr>
      <vt:lpstr>Exported notebooks</vt:lpstr>
      <vt:lpstr>Demo</vt:lpstr>
      <vt:lpstr>Ways to use notebooks — recap</vt:lpstr>
      <vt:lpstr>Ask questions now!</vt:lpstr>
      <vt:lpstr>Ask questions now!</vt:lpstr>
      <vt:lpstr>Ask questions now!</vt:lpstr>
      <vt:lpstr>Ask questions now!</vt:lpstr>
      <vt:lpstr>Ask questions now!</vt:lpstr>
      <vt:lpstr>Webinars on Thursdays at 16:00 UTC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Adam Brudzewsky</cp:lastModifiedBy>
  <cp:revision>281</cp:revision>
  <cp:lastPrinted>2018-09-20T10:44:01Z</cp:lastPrinted>
  <dcterms:created xsi:type="dcterms:W3CDTF">2016-07-29T08:25:06Z</dcterms:created>
  <dcterms:modified xsi:type="dcterms:W3CDTF">2018-09-21T06:39:25Z</dcterms:modified>
</cp:coreProperties>
</file>