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2" r:id="rId2"/>
    <p:sldId id="263" r:id="rId3"/>
    <p:sldId id="264" r:id="rId4"/>
    <p:sldId id="266" r:id="rId5"/>
    <p:sldId id="267" r:id="rId6"/>
    <p:sldId id="268" r:id="rId7"/>
    <p:sldId id="270" r:id="rId8"/>
    <p:sldId id="282" r:id="rId9"/>
    <p:sldId id="269" r:id="rId10"/>
    <p:sldId id="281" r:id="rId11"/>
    <p:sldId id="280" r:id="rId12"/>
    <p:sldId id="284" r:id="rId13"/>
    <p:sldId id="283" r:id="rId14"/>
    <p:sldId id="272" r:id="rId15"/>
    <p:sldId id="276" r:id="rId16"/>
    <p:sldId id="277" r:id="rId17"/>
    <p:sldId id="278" r:id="rId18"/>
    <p:sldId id="279" r:id="rId19"/>
    <p:sldId id="285" r:id="rId20"/>
    <p:sldId id="286" r:id="rId21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421"/>
    <a:srgbClr val="EFEFBE"/>
    <a:srgbClr val="F6F6D9"/>
    <a:srgbClr val="7C7D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58" autoAdjust="0"/>
  </p:normalViewPr>
  <p:slideViewPr>
    <p:cSldViewPr>
      <p:cViewPr varScale="1">
        <p:scale>
          <a:sx n="69" d="100"/>
          <a:sy n="69" d="100"/>
        </p:scale>
        <p:origin x="72" y="5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130" y="-86"/>
      </p:cViewPr>
      <p:guideLst>
        <p:guide orient="horz" pos="2928"/>
        <p:guide pos="2208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/>
              <a:t>16/08/2018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DEAEF8A-5BB8-41C8-B8C2-160617C17EF4}" type="datetimeFigureOut">
              <a:rPr lang="en-GB" smtClean="0"/>
              <a:t>16/08/2018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20660A-27FD-4528-AE7F-EC6080404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20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876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2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300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483518"/>
            <a:ext cx="8363272" cy="504056"/>
          </a:xfrm>
        </p:spPr>
        <p:txBody>
          <a:bodyPr>
            <a:noAutofit/>
          </a:bodyPr>
          <a:lstStyle>
            <a:lvl1pPr algn="ctr">
              <a:defRPr sz="3600">
                <a:solidFill>
                  <a:srgbClr val="FF9421"/>
                </a:solidFill>
                <a:latin typeface="Klavika Bold" panose="02000803000000000000" pitchFamily="2" charset="0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1026" name="Picture 2" descr="C:\Users\fiona\Desktop\Compute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814" y="1707654"/>
            <a:ext cx="3450372" cy="2929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1059583"/>
            <a:ext cx="8280400" cy="432047"/>
          </a:xfrm>
        </p:spPr>
        <p:txBody>
          <a:bodyPr>
            <a:noAutofit/>
          </a:bodyPr>
          <a:lstStyle>
            <a:lvl1pPr marL="0" indent="0" algn="ctr">
              <a:buNone/>
              <a:defRPr sz="2800" baseline="0">
                <a:solidFill>
                  <a:srgbClr val="FF9421"/>
                </a:solidFill>
                <a:latin typeface="Klavika Medium" panose="02000603000000000000" pitchFamily="2" charset="0"/>
              </a:defRPr>
            </a:lvl1pPr>
          </a:lstStyle>
          <a:p>
            <a:pPr lvl="0"/>
            <a:r>
              <a:rPr lang="en-US" dirty="0"/>
              <a:t>Presenter (</a:t>
            </a:r>
            <a:r>
              <a:rPr lang="en-US" dirty="0" err="1"/>
              <a:t>dd</a:t>
            </a:r>
            <a:r>
              <a:rPr lang="en-US" dirty="0"/>
              <a:t>-mm-</a:t>
            </a:r>
            <a:r>
              <a:rPr lang="en-US" dirty="0" err="1"/>
              <a:t>yyyy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676456" y="51470"/>
            <a:ext cx="360040" cy="288032"/>
          </a:xfrm>
          <a:prstGeom prst="rect">
            <a:avLst/>
          </a:prstGeom>
          <a:solidFill>
            <a:srgbClr val="FF9421"/>
          </a:solidFill>
          <a:ln>
            <a:solidFill>
              <a:srgbClr val="FF94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573528"/>
            <a:ext cx="8363272" cy="594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200151"/>
            <a:ext cx="836327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8388424" y="0"/>
            <a:ext cx="720080" cy="357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2EDF88B-1B61-4481-9BD6-D2E23BF0DCD8}" type="slidenum">
              <a:rPr lang="en-GB" sz="1600" smtClean="0"/>
              <a:t>‹#›</a:t>
            </a:fld>
            <a:endParaRPr lang="en-GB" sz="1600" dirty="0"/>
          </a:p>
        </p:txBody>
      </p:sp>
      <p:pic>
        <p:nvPicPr>
          <p:cNvPr id="5" name="Picture 2" descr="C:\Users\fiona\Desktop\whiteDyalogLogo-darkshadow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96475"/>
            <a:ext cx="1080120" cy="19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U:\admin\Dyalog Logos Stationery\Webinar\PPT images\footer_text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867005"/>
            <a:ext cx="2421106" cy="16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Ø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942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9421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325438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Cross Platform Charting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Brian Becker (16 August 2018)</a:t>
            </a:r>
          </a:p>
        </p:txBody>
      </p:sp>
    </p:spTree>
    <p:extLst>
      <p:ext uri="{BB962C8B-B14F-4D97-AF65-F5344CB8AC3E}">
        <p14:creationId xmlns:p14="http://schemas.microsoft.com/office/powerpoint/2010/main" val="263879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AB493-211D-4904-A262-8A46222BD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Demo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FC916-F1A3-46E2-AC53-D4AFAEF0B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 </a:t>
            </a:r>
            <a:r>
              <a:rPr lang="en-US" dirty="0" err="1"/>
              <a:t>SharpPlot</a:t>
            </a:r>
            <a:r>
              <a:rPr lang="en-US" dirty="0"/>
              <a:t> and Chart Wizard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7C75B3-1401-4414-9CF2-9A38AF6FDC1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652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BAB6-C472-4787-86CB-C84866B12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183" y="4047914"/>
            <a:ext cx="8363272" cy="59406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SharpPlot</a:t>
            </a:r>
            <a:r>
              <a:rPr lang="en-US" dirty="0"/>
              <a:t> C#/APL Syntax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ED6D16-15C6-4153-B692-3F9AA24E456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A04990C7-8B8A-4247-A7FD-76799E27F4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8665004"/>
              </p:ext>
            </p:extLst>
          </p:nvPr>
        </p:nvGraphicFramePr>
        <p:xfrm>
          <a:off x="386535" y="501520"/>
          <a:ext cx="8363272" cy="2355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5415">
                  <a:extLst>
                    <a:ext uri="{9D8B030D-6E8A-4147-A177-3AD203B41FA5}">
                      <a16:colId xmlns:a16="http://schemas.microsoft.com/office/drawing/2014/main" val="3830785701"/>
                    </a:ext>
                  </a:extLst>
                </a:gridCol>
                <a:gridCol w="4627857">
                  <a:extLst>
                    <a:ext uri="{9D8B030D-6E8A-4147-A177-3AD203B41FA5}">
                      <a16:colId xmlns:a16="http://schemas.microsoft.com/office/drawing/2014/main" val="2085976288"/>
                    </a:ext>
                  </a:extLst>
                </a:gridCol>
              </a:tblGrid>
              <a:tr h="375042">
                <a:tc>
                  <a:txBody>
                    <a:bodyPr/>
                    <a:lstStyle/>
                    <a:p>
                      <a:r>
                        <a:rPr lang="en-US" sz="1600" dirty="0"/>
                        <a:t>C#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PL385 Unicode" panose="020B0709000202000203" pitchFamily="49" charset="0"/>
                        </a:rPr>
                        <a:t>APL (WC2)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219750"/>
                  </a:ext>
                </a:extLst>
              </a:tr>
              <a:tr h="375042">
                <a:tc>
                  <a:txBody>
                    <a:bodyPr/>
                    <a:lstStyle/>
                    <a:p>
                      <a:r>
                        <a:rPr lang="en-US" sz="1400" dirty="0" err="1"/>
                        <a:t>SharpPlot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sp</a:t>
                      </a:r>
                      <a:r>
                        <a:rPr lang="en-US" sz="1400" dirty="0"/>
                        <a:t> = new </a:t>
                      </a:r>
                      <a:r>
                        <a:rPr lang="en-US" sz="1400" dirty="0" err="1"/>
                        <a:t>SharpPlot</a:t>
                      </a:r>
                      <a:r>
                        <a:rPr lang="en-US" sz="1400" dirty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latin typeface="APL385 Unicode" panose="020B0709000202000203" pitchFamily="49" charset="0"/>
                        </a:rPr>
                        <a:t>sp</a:t>
                      </a:r>
                      <a:r>
                        <a:rPr lang="en-US" sz="1200" b="0" dirty="0">
                          <a:latin typeface="APL385 Unicode" panose="020B0709000202000203" pitchFamily="49" charset="0"/>
                        </a:rPr>
                        <a:t>←⎕NEW </a:t>
                      </a:r>
                      <a:r>
                        <a:rPr lang="en-US" sz="1200" b="0" dirty="0" err="1">
                          <a:latin typeface="APL385 Unicode" panose="020B0709000202000203" pitchFamily="49" charset="0"/>
                        </a:rPr>
                        <a:t>Causeway.SharpPlot</a:t>
                      </a:r>
                      <a:endParaRPr lang="en-US" sz="1200" b="0" dirty="0">
                        <a:latin typeface="APL385 Unicode" panose="020B0709000202000203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007620"/>
                  </a:ext>
                </a:extLst>
              </a:tr>
              <a:tr h="3750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sp.Heading</a:t>
                      </a:r>
                      <a:r>
                        <a:rPr lang="en-US" sz="1400" dirty="0"/>
                        <a:t>="Hi!"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APL385 Unicode" panose="020B0709000202000203" pitchFamily="49" charset="0"/>
                        </a:rPr>
                        <a:t>sp.Heading←'Hi</a:t>
                      </a:r>
                      <a:r>
                        <a:rPr lang="en-US" sz="1200" dirty="0">
                          <a:latin typeface="APL385 Unicode" panose="020B0709000202000203" pitchFamily="49" charset="0"/>
                        </a:rPr>
                        <a:t>!'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322566"/>
                  </a:ext>
                </a:extLst>
              </a:tr>
              <a:tr h="375042">
                <a:tc>
                  <a:txBody>
                    <a:bodyPr/>
                    <a:lstStyle/>
                    <a:p>
                      <a:r>
                        <a:rPr lang="en-US" sz="1400" dirty="0" err="1"/>
                        <a:t>sp.KeyStyles</a:t>
                      </a:r>
                      <a:r>
                        <a:rPr lang="en-US" sz="1400" dirty="0"/>
                        <a:t>=</a:t>
                      </a:r>
                      <a:r>
                        <a:rPr lang="en-US" sz="1400" dirty="0" err="1"/>
                        <a:t>KeyStyles.Center|KeyStyles.Bottom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APL385 Unicode" panose="020B0709000202000203" pitchFamily="49" charset="0"/>
                        </a:rPr>
                        <a:t>sp.KeyStyles←Causeway.KeyStyles</a:t>
                      </a:r>
                      <a:r>
                        <a:rPr lang="en-US" sz="1200" dirty="0">
                          <a:latin typeface="APL385 Unicode" panose="020B0709000202000203" pitchFamily="49" charset="0"/>
                        </a:rPr>
                        <a:t>.(</a:t>
                      </a:r>
                      <a:r>
                        <a:rPr lang="en-US" sz="1200" dirty="0" err="1">
                          <a:latin typeface="APL385 Unicode" panose="020B0709000202000203" pitchFamily="49" charset="0"/>
                        </a:rPr>
                        <a:t>Center+Bottom</a:t>
                      </a:r>
                      <a:r>
                        <a:rPr lang="en-US" sz="1200" dirty="0">
                          <a:latin typeface="APL385 Unicode" panose="020B0709000202000203" pitchFamily="49" charset="0"/>
                        </a:rPr>
                        <a:t>)</a:t>
                      </a:r>
                    </a:p>
                    <a:p>
                      <a:endParaRPr lang="en-US" sz="1200" dirty="0">
                        <a:latin typeface="APL385 Unicode" panose="020B0709000202000203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1588769"/>
                  </a:ext>
                </a:extLst>
              </a:tr>
              <a:tr h="397894">
                <a:tc>
                  <a:txBody>
                    <a:bodyPr/>
                    <a:lstStyle/>
                    <a:p>
                      <a:r>
                        <a:rPr lang="en-US" sz="1400" dirty="0" err="1"/>
                        <a:t>sp.DrawPieChart</a:t>
                      </a:r>
                      <a:r>
                        <a:rPr lang="en-US" sz="1400" dirty="0"/>
                        <a:t>(data pie)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PL385 Unicode" panose="020B0709000202000203" pitchFamily="49" charset="0"/>
                        </a:rPr>
                        <a:t>sp.DrawPieChart</a:t>
                      </a:r>
                      <a:r>
                        <a:rPr lang="en-US" sz="1200" dirty="0">
                          <a:latin typeface="APL385 Unicode" panose="020B0709000202000203" pitchFamily="49" charset="0"/>
                        </a:rPr>
                        <a:t>(data pie)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453001"/>
                  </a:ext>
                </a:extLst>
              </a:tr>
              <a:tr h="375042">
                <a:tc>
                  <a:txBody>
                    <a:bodyPr/>
                    <a:lstStyle/>
                    <a:p>
                      <a:r>
                        <a:rPr lang="en-US" sz="1400" dirty="0" err="1"/>
                        <a:t>sp.SetKeyText</a:t>
                      </a:r>
                      <a:r>
                        <a:rPr lang="en-US" sz="1400" dirty="0"/>
                        <a:t>(key)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APL385 Unicode" panose="020B0709000202000203" pitchFamily="49" charset="0"/>
                        </a:rPr>
                        <a:t>sp.SetKeyText</a:t>
                      </a:r>
                      <a:r>
                        <a:rPr lang="en-US" sz="1200" dirty="0">
                          <a:latin typeface="APL385 Unicode" panose="020B0709000202000203" pitchFamily="49" charset="0"/>
                        </a:rPr>
                        <a:t> ⊂key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16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788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AB493-211D-4904-A262-8A46222BD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Demo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FC916-F1A3-46E2-AC53-D4AFAEF0B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Syncfusion Demos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7C75B3-1401-4414-9CF2-9A38AF6FDC1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279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BAB6-C472-4787-86CB-C84866B12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183" y="4047914"/>
            <a:ext cx="8363272" cy="59406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Syncfusion JavaScript/APL Syntax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ED6D16-15C6-4153-B692-3F9AA24E456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A04990C7-8B8A-4247-A7FD-76799E27F4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9138242"/>
              </p:ext>
            </p:extLst>
          </p:nvPr>
        </p:nvGraphicFramePr>
        <p:xfrm>
          <a:off x="152092" y="501520"/>
          <a:ext cx="5929199" cy="3118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166">
                  <a:extLst>
                    <a:ext uri="{9D8B030D-6E8A-4147-A177-3AD203B41FA5}">
                      <a16:colId xmlns:a16="http://schemas.microsoft.com/office/drawing/2014/main" val="3830785701"/>
                    </a:ext>
                  </a:extLst>
                </a:gridCol>
                <a:gridCol w="4898033">
                  <a:extLst>
                    <a:ext uri="{9D8B030D-6E8A-4147-A177-3AD203B41FA5}">
                      <a16:colId xmlns:a16="http://schemas.microsoft.com/office/drawing/2014/main" val="2085976288"/>
                    </a:ext>
                  </a:extLst>
                </a:gridCol>
              </a:tblGrid>
              <a:tr h="375042">
                <a:tc>
                  <a:txBody>
                    <a:bodyPr/>
                    <a:lstStyle/>
                    <a:p>
                      <a:r>
                        <a:rPr lang="en-US" sz="1600" dirty="0"/>
                        <a:t>Language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PL385 Unicode" panose="020B0709000202000203" pitchFamily="49" charset="0"/>
                        </a:rPr>
                        <a:t>Syntax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219750"/>
                  </a:ext>
                </a:extLst>
              </a:tr>
              <a:tr h="3750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JavaScript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series: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[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    {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        marker: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            </a:t>
                      </a:r>
                      <a:r>
                        <a:rPr lang="en-US" sz="1400" dirty="0" err="1">
                          <a:latin typeface="APL385 Unicode" panose="020B0709000202000203" pitchFamily="49" charset="0"/>
                        </a:rPr>
                        <a:t>datalabel</a:t>
                      </a: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                visible: true,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                shape: 'none'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322566"/>
                  </a:ext>
                </a:extLst>
              </a:tr>
              <a:tr h="375042">
                <a:tc>
                  <a:txBody>
                    <a:bodyPr/>
                    <a:lstStyle/>
                    <a:p>
                      <a:r>
                        <a:rPr lang="en-US" sz="1600" dirty="0"/>
                        <a:t>APL/WC2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PL385 Unicode" panose="020B0709000202000203" pitchFamily="49" charset="0"/>
                        </a:rPr>
                        <a:t>'series[1].</a:t>
                      </a:r>
                      <a:r>
                        <a:rPr lang="en-US" sz="1400" dirty="0" err="1">
                          <a:latin typeface="APL385 Unicode" panose="020B0709000202000203" pitchFamily="49" charset="0"/>
                        </a:rPr>
                        <a:t>marker.datalabel</a:t>
                      </a: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.(visible shape)'  </a:t>
                      </a:r>
                    </a:p>
                    <a:p>
                      <a:r>
                        <a:rPr lang="en-US" sz="1400" dirty="0">
                          <a:latin typeface="APL385 Unicode" panose="020B0709000202000203" pitchFamily="49" charset="0"/>
                        </a:rPr>
                        <a:t>    </a:t>
                      </a:r>
                      <a:r>
                        <a:rPr lang="en-US" sz="1400" dirty="0" err="1">
                          <a:latin typeface="APL385 Unicode" panose="020B0709000202000203" pitchFamily="49" charset="0"/>
                        </a:rPr>
                        <a:t>myChart.Set</a:t>
                      </a:r>
                      <a:r>
                        <a:rPr lang="en-US" sz="1400" dirty="0">
                          <a:latin typeface="APL385 Unicode" panose="020B0709000202000203" pitchFamily="49" charset="0"/>
                        </a:rPr>
                        <a:t> _true 'none'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1588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834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5D0BB-491B-4CC2-99C8-CEFE1C1F0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Chart Variety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C0695-063A-4B01-B048-74BF1C97A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SharpPlot</a:t>
            </a:r>
            <a:endParaRPr lang="en-US" sz="2400" dirty="0"/>
          </a:p>
          <a:p>
            <a:pPr lvl="1"/>
            <a:r>
              <a:rPr lang="en-US" sz="2000" dirty="0"/>
              <a:t>23 chart types (3 are 3D)</a:t>
            </a:r>
          </a:p>
          <a:p>
            <a:r>
              <a:rPr lang="en-US" sz="2400" dirty="0"/>
              <a:t>Syncfusion</a:t>
            </a:r>
          </a:p>
          <a:p>
            <a:pPr lvl="1"/>
            <a:r>
              <a:rPr lang="en-US" sz="2000" dirty="0"/>
              <a:t>28 chart types (8 can be 3D)</a:t>
            </a:r>
          </a:p>
          <a:p>
            <a:pPr lvl="1"/>
            <a:r>
              <a:rPr lang="en-US" sz="2000" dirty="0"/>
              <a:t>16 other data visualization controls</a:t>
            </a:r>
            <a:br>
              <a:rPr lang="en-US" sz="2000" dirty="0"/>
            </a:br>
            <a:r>
              <a:rPr lang="en-US" sz="2000" dirty="0"/>
              <a:t>some of which correspond to </a:t>
            </a:r>
            <a:r>
              <a:rPr lang="en-US" sz="2000" dirty="0" err="1"/>
              <a:t>SharpPlot</a:t>
            </a:r>
            <a:br>
              <a:rPr lang="en-US" sz="2000" dirty="0"/>
            </a:br>
            <a:r>
              <a:rPr lang="en-US" sz="2000" dirty="0"/>
              <a:t>chart types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61E7F6-D57E-4C97-9B14-2BF47501FF8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23F144-9342-4EE0-98E3-B8EFEE836E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" r="6366"/>
          <a:stretch/>
        </p:blipFill>
        <p:spPr>
          <a:xfrm>
            <a:off x="7137285" y="510847"/>
            <a:ext cx="1899252" cy="12261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D958FB-E3B3-4946-BF22-1FE8487EBE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6577" y="506372"/>
            <a:ext cx="2205245" cy="123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7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5D0BB-491B-4CC2-99C8-CEFE1C1F0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SharpPlot</a:t>
            </a:r>
            <a:r>
              <a:rPr lang="en-US" dirty="0"/>
              <a:t>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C0695-063A-4B01-B048-74BF1C97A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https://www.sharpplot.com</a:t>
            </a:r>
          </a:p>
          <a:p>
            <a:r>
              <a:rPr lang="en-US" sz="2400" dirty="0"/>
              <a:t>Tutorials, Chart Samples, and Reference</a:t>
            </a:r>
          </a:p>
          <a:p>
            <a:r>
              <a:rPr lang="en-US" sz="2400" dirty="0"/>
              <a:t>Examples are in C#</a:t>
            </a:r>
          </a:p>
          <a:p>
            <a:pPr lvl="1"/>
            <a:r>
              <a:rPr lang="en-US" sz="2000" dirty="0"/>
              <a:t>Translating to APL is straightforward</a:t>
            </a:r>
          </a:p>
          <a:p>
            <a:r>
              <a:rPr lang="en-US" sz="2400" dirty="0"/>
              <a:t>Chart Wizard (Windows only)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61E7F6-D57E-4C97-9B14-2BF47501FF8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09E404-5F64-48D2-9DEA-53F6B06AF2B8}"/>
              </a:ext>
            </a:extLst>
          </p:cNvPr>
          <p:cNvSpPr txBox="1"/>
          <p:nvPr/>
        </p:nvSpPr>
        <p:spPr>
          <a:xfrm>
            <a:off x="4323929" y="2917869"/>
            <a:ext cx="11480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(for now)</a:t>
            </a:r>
          </a:p>
        </p:txBody>
      </p:sp>
    </p:spTree>
    <p:extLst>
      <p:ext uri="{BB962C8B-B14F-4D97-AF65-F5344CB8AC3E}">
        <p14:creationId xmlns:p14="http://schemas.microsoft.com/office/powerpoint/2010/main" val="54076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5D0BB-491B-4CC2-99C8-CEFE1C1F0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Syncfusion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C0695-063A-4B01-B048-74BF1C97A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https://help.syncfusion.com/js – API reference</a:t>
            </a:r>
          </a:p>
          <a:p>
            <a:r>
              <a:rPr lang="en-US" sz="2400" dirty="0"/>
              <a:t>Extensive demos with use cases - http://js.syncfusion.com/demos/web/ </a:t>
            </a:r>
          </a:p>
          <a:p>
            <a:r>
              <a:rPr lang="en-US" sz="2400" dirty="0"/>
              <a:t>Examples are in JavaScript</a:t>
            </a:r>
          </a:p>
          <a:p>
            <a:pPr lvl="1"/>
            <a:r>
              <a:rPr lang="en-US" sz="2000" dirty="0"/>
              <a:t>Translation to APL is straightforward</a:t>
            </a:r>
          </a:p>
          <a:p>
            <a:r>
              <a:rPr lang="en-US" sz="2400" dirty="0"/>
              <a:t>WC2 examples - https://miserver.dyalog.com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61E7F6-D57E-4C97-9B14-2BF47501FF8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414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5D0BB-491B-4CC2-99C8-CEFE1C1F0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Interactivity and Layout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C0695-063A-4B01-B048-74BF1C97A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err="1"/>
              <a:t>SharpPlot</a:t>
            </a:r>
            <a:endParaRPr lang="en-US" sz="2000" dirty="0"/>
          </a:p>
          <a:p>
            <a:pPr lvl="1"/>
            <a:r>
              <a:rPr lang="en-US" sz="2000" dirty="0"/>
              <a:t>Interactive, not animated</a:t>
            </a:r>
          </a:p>
          <a:p>
            <a:pPr lvl="1"/>
            <a:r>
              <a:rPr lang="en-US" sz="2000" dirty="0"/>
              <a:t>Extensive layout control</a:t>
            </a:r>
          </a:p>
          <a:p>
            <a:pPr lvl="1"/>
            <a:r>
              <a:rPr lang="en-US" sz="2000" dirty="0"/>
              <a:t>Part of Dyalog (nothing to download)</a:t>
            </a:r>
          </a:p>
          <a:p>
            <a:pPr lvl="1"/>
            <a:r>
              <a:rPr lang="en-US" sz="2000" dirty="0"/>
              <a:t>Can be run standalone and generate output for publication</a:t>
            </a:r>
          </a:p>
          <a:p>
            <a:r>
              <a:rPr lang="en-US" sz="2400" dirty="0"/>
              <a:t>Syncfusion</a:t>
            </a:r>
          </a:p>
          <a:p>
            <a:pPr lvl="1"/>
            <a:r>
              <a:rPr lang="en-US" sz="2000" dirty="0"/>
              <a:t>Interactivity on many charts</a:t>
            </a:r>
          </a:p>
          <a:p>
            <a:pPr lvl="1"/>
            <a:r>
              <a:rPr lang="en-US" sz="2000" dirty="0"/>
              <a:t>Themed styling, Localization</a:t>
            </a:r>
          </a:p>
          <a:p>
            <a:pPr lvl="1"/>
            <a:r>
              <a:rPr lang="en-US" sz="2000" dirty="0"/>
              <a:t>Layout control is good</a:t>
            </a:r>
          </a:p>
          <a:p>
            <a:pPr lvl="1"/>
            <a:r>
              <a:rPr lang="en-US" sz="2000" dirty="0"/>
              <a:t>Part of MiServer/WC2 (needs to be downloaded)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4B5C458-CE45-4723-95DB-6F441162E7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"/>
          <a:stretch/>
        </p:blipFill>
        <p:spPr>
          <a:xfrm>
            <a:off x="746575" y="553250"/>
            <a:ext cx="5391804" cy="4077615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041C44-F463-4971-9CBD-DBA1FB3789A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5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5D0BB-491B-4CC2-99C8-CEFE1C1F0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 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C0695-063A-4B01-B048-74BF1C97A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Both </a:t>
            </a:r>
            <a:r>
              <a:rPr lang="en-US" sz="2400" dirty="0" err="1"/>
              <a:t>SharpPlot</a:t>
            </a:r>
            <a:r>
              <a:rPr lang="en-US" sz="2400" dirty="0"/>
              <a:t> and Syncfusion are capable of </a:t>
            </a:r>
          </a:p>
          <a:p>
            <a:pPr lvl="1"/>
            <a:r>
              <a:rPr lang="en-US" sz="2000" dirty="0"/>
              <a:t>producing a wide variety of quality, highly customizable, charts</a:t>
            </a:r>
          </a:p>
          <a:p>
            <a:pPr lvl="1"/>
            <a:r>
              <a:rPr lang="en-US" sz="2000" dirty="0"/>
              <a:t>animation and interaction with the user</a:t>
            </a:r>
          </a:p>
          <a:p>
            <a:r>
              <a:rPr lang="en-US" sz="2400" dirty="0" err="1"/>
              <a:t>SharpPlot</a:t>
            </a:r>
            <a:r>
              <a:rPr lang="en-US" sz="2400" dirty="0"/>
              <a:t> is good</a:t>
            </a:r>
          </a:p>
          <a:p>
            <a:pPr lvl="1"/>
            <a:r>
              <a:rPr lang="en-US" sz="2000" dirty="0"/>
              <a:t>For print or publication media (doesn't need a web server framework)</a:t>
            </a:r>
          </a:p>
          <a:p>
            <a:pPr lvl="1"/>
            <a:r>
              <a:rPr lang="en-US" sz="2000" dirty="0"/>
              <a:t>If you need fine control over layout</a:t>
            </a:r>
          </a:p>
          <a:p>
            <a:r>
              <a:rPr lang="en-US" sz="2400" dirty="0"/>
              <a:t>Syncfusion is good</a:t>
            </a:r>
          </a:p>
          <a:p>
            <a:pPr lvl="1"/>
            <a:r>
              <a:rPr lang="en-US" sz="2000" dirty="0"/>
              <a:t>For web dashboards and applications</a:t>
            </a:r>
          </a:p>
          <a:p>
            <a:r>
              <a:rPr lang="en-US" sz="2400" dirty="0"/>
              <a:t>It's not an either/or choice</a:t>
            </a:r>
          </a:p>
          <a:p>
            <a:pPr lvl="1"/>
            <a:r>
              <a:rPr lang="en-US" sz="2000" dirty="0"/>
              <a:t>You can use both!</a:t>
            </a:r>
          </a:p>
          <a:p>
            <a:endParaRPr lang="en-US" sz="2400" dirty="0"/>
          </a:p>
          <a:p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61E7F6-D57E-4C97-9B14-2BF47501FF8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25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6D11-5F8F-4D38-8BBE-8CE84126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B31B5-D421-4FF4-87A4-65EF5F824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up sessions?</a:t>
            </a:r>
          </a:p>
          <a:p>
            <a:pPr lvl="1"/>
            <a:r>
              <a:rPr lang="en-US" dirty="0"/>
              <a:t>Email:  brian@dyalog.com</a:t>
            </a:r>
          </a:p>
          <a:p>
            <a:r>
              <a:rPr lang="en-US" dirty="0"/>
              <a:t>Questions?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0E7FE9-41F0-4C2A-86CF-75D99A10A36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6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BAB6-C472-4787-86CB-C84866B12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E761E-9811-45D6-A0EE-2D6057420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Examine two cross-platform charting options available with Dyalog APL</a:t>
            </a:r>
          </a:p>
          <a:p>
            <a:pPr lvl="1"/>
            <a:r>
              <a:rPr lang="en-US" sz="1800" dirty="0" err="1"/>
              <a:t>SharpPlot</a:t>
            </a:r>
            <a:endParaRPr lang="en-US" sz="1800" dirty="0"/>
          </a:p>
          <a:p>
            <a:pPr lvl="2"/>
            <a:r>
              <a:rPr lang="en-US" sz="1600" dirty="0"/>
              <a:t>Available since 2005 (its roots date back much earlier to </a:t>
            </a:r>
            <a:r>
              <a:rPr lang="en-US" sz="1600" dirty="0" err="1"/>
              <a:t>RainPro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Originally developed by Adrian Smith</a:t>
            </a:r>
          </a:p>
          <a:p>
            <a:pPr lvl="3"/>
            <a:r>
              <a:rPr lang="en-US" sz="1200" dirty="0"/>
              <a:t>As a .NET assembly with an APL interface</a:t>
            </a:r>
          </a:p>
          <a:p>
            <a:pPr lvl="2"/>
            <a:r>
              <a:rPr lang="en-US" sz="1600" dirty="0"/>
              <a:t>Nicolas </a:t>
            </a:r>
            <a:r>
              <a:rPr lang="en-US" sz="1600" dirty="0" err="1"/>
              <a:t>Delcros</a:t>
            </a:r>
            <a:r>
              <a:rPr lang="en-US" sz="1600" dirty="0"/>
              <a:t> took over development in 2014</a:t>
            </a:r>
          </a:p>
          <a:p>
            <a:pPr lvl="3"/>
            <a:r>
              <a:rPr lang="en-US" sz="1200" dirty="0"/>
              <a:t>Produced a version that can run on other platforms</a:t>
            </a:r>
          </a:p>
          <a:p>
            <a:pPr lvl="1"/>
            <a:r>
              <a:rPr lang="en-US" sz="1800" dirty="0"/>
              <a:t>Syncfusion Essential JavaScript I</a:t>
            </a:r>
          </a:p>
          <a:p>
            <a:pPr lvl="2"/>
            <a:r>
              <a:rPr lang="en-US" sz="1600" dirty="0"/>
              <a:t>Available with MiServer since 2013</a:t>
            </a:r>
          </a:p>
          <a:p>
            <a:pPr lvl="2"/>
            <a:r>
              <a:rPr lang="en-US" sz="1600" dirty="0"/>
              <a:t>WC2 interface</a:t>
            </a:r>
          </a:p>
          <a:p>
            <a:pPr lvl="3"/>
            <a:r>
              <a:rPr lang="en-US" sz="1200" dirty="0"/>
              <a:t>Runs under </a:t>
            </a:r>
            <a:r>
              <a:rPr lang="en-US" sz="1200" dirty="0" err="1"/>
              <a:t>HTMLRenderer</a:t>
            </a:r>
            <a:r>
              <a:rPr lang="en-US" sz="1200" dirty="0"/>
              <a:t> and/or MiServer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8CD48-2C2D-4CDD-A352-5B9401D030B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408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E7B1B-13AE-4768-AF82-B15696FD5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Upcoming Webinars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E704C-7D1F-4784-A815-38ABF3C87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Please suggest topics for webinars and web casts!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2400" dirty="0"/>
              <a:t>September 20</a:t>
            </a:r>
            <a:r>
              <a:rPr lang="en-US" sz="2400" baseline="30000" dirty="0"/>
              <a:t>th</a:t>
            </a:r>
            <a:r>
              <a:rPr lang="en-US" sz="2400" dirty="0"/>
              <a:t>:</a:t>
            </a:r>
          </a:p>
          <a:p>
            <a:pPr lvl="1"/>
            <a:r>
              <a:rPr lang="en-US" sz="2000" dirty="0" err="1"/>
              <a:t>Jupyter</a:t>
            </a:r>
            <a:r>
              <a:rPr lang="en-US" sz="2000" dirty="0"/>
              <a:t> Notebooks (</a:t>
            </a:r>
            <a:r>
              <a:rPr lang="en-US" sz="2000" dirty="0" err="1"/>
              <a:t>Ad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ám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Brudzewsky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There will not be an October webinar.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We'll be at Dyalog'18 in Belfast! 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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Some presentations will be streamed live.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Video recordings of presentations will be 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online in the weeks following.</a:t>
            </a:r>
            <a:endParaRPr lang="en-US" sz="1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0E5A61-09B3-49B5-8B1A-EA842806386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267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BAB6-C472-4787-86CB-C84866B12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Cross-Platform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E761E-9811-45D6-A0EE-2D6057420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Cross-Platform = any platform where Dyalog runs</a:t>
            </a:r>
            <a:endParaRPr lang="en-US" sz="2000" dirty="0"/>
          </a:p>
          <a:p>
            <a:pPr lvl="1"/>
            <a:r>
              <a:rPr lang="en-US" sz="1800" dirty="0"/>
              <a:t>Windows, macOS, Linux, AIX</a:t>
            </a:r>
            <a:endParaRPr lang="en-US" sz="2000" dirty="0"/>
          </a:p>
          <a:p>
            <a:r>
              <a:rPr lang="en-US" sz="2400" dirty="0"/>
              <a:t>Cross-Platform may be important to you if you…</a:t>
            </a:r>
          </a:p>
          <a:p>
            <a:pPr lvl="1"/>
            <a:r>
              <a:rPr lang="en-US" sz="1800" dirty="0"/>
              <a:t>develop on a platform other than Windows</a:t>
            </a:r>
          </a:p>
          <a:p>
            <a:pPr lvl="1"/>
            <a:r>
              <a:rPr lang="en-US" sz="1800" dirty="0"/>
              <a:t>develop on Windows but deploy elsewhere</a:t>
            </a:r>
          </a:p>
          <a:p>
            <a:pPr lvl="1"/>
            <a:r>
              <a:rPr lang="en-US" sz="1800" dirty="0"/>
              <a:t>distribute a product to run on multiple platforms</a:t>
            </a:r>
          </a:p>
          <a:p>
            <a:pPr lvl="1"/>
            <a:r>
              <a:rPr lang="en-US" sz="1800" dirty="0"/>
              <a:t>want to provide an interface on the net</a:t>
            </a:r>
          </a:p>
          <a:p>
            <a:r>
              <a:rPr lang="en-US" sz="2400" dirty="0"/>
              <a:t>Same code on all platforms</a:t>
            </a:r>
          </a:p>
          <a:p>
            <a:pPr lvl="1"/>
            <a:r>
              <a:rPr lang="en-US" sz="1800" dirty="0"/>
              <a:t>Write once, run everywhere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8CD48-2C2D-4CDD-A352-5B9401D030B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40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BAB6-C472-4787-86CB-C84866B12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E761E-9811-45D6-A0EE-2D6057420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Data visualization</a:t>
            </a:r>
            <a:endParaRPr lang="en-US" sz="2000" dirty="0"/>
          </a:p>
          <a:p>
            <a:r>
              <a:rPr lang="en-US" sz="2400" dirty="0"/>
              <a:t>How is it going to be used?</a:t>
            </a:r>
          </a:p>
          <a:p>
            <a:pPr lvl="1"/>
            <a:r>
              <a:rPr lang="en-US" sz="2000" dirty="0"/>
              <a:t>Interactive?</a:t>
            </a:r>
          </a:p>
          <a:p>
            <a:pPr lvl="2"/>
            <a:r>
              <a:rPr lang="en-US" sz="1600" dirty="0"/>
              <a:t>Dynamically generated?</a:t>
            </a:r>
          </a:p>
          <a:p>
            <a:pPr lvl="2"/>
            <a:r>
              <a:rPr lang="en-US" sz="1600" dirty="0"/>
              <a:t>Animated on generation?</a:t>
            </a:r>
          </a:p>
          <a:p>
            <a:pPr lvl="2"/>
            <a:r>
              <a:rPr lang="en-US" sz="1600" dirty="0"/>
              <a:t>Responsive to user interaction?</a:t>
            </a:r>
          </a:p>
          <a:p>
            <a:pPr lvl="1"/>
            <a:r>
              <a:rPr lang="en-US" sz="2000" dirty="0"/>
              <a:t>Static?</a:t>
            </a:r>
          </a:p>
          <a:p>
            <a:pPr lvl="2"/>
            <a:r>
              <a:rPr lang="en-US" sz="1600" dirty="0"/>
              <a:t>Print or electronic publication (e.g. PDF)?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1DC106-7D19-4DA2-B1B3-0646187644D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8134EF9-D055-4153-96B5-EC388A74CE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288" y="475766"/>
            <a:ext cx="3184844" cy="23791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98C52E6-81DD-4BAD-9B57-3C7D86EA9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4726" y="475440"/>
            <a:ext cx="3489274" cy="243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98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BAB6-C472-4787-86CB-C84866B12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Today's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E761E-9811-45D6-A0EE-2D6057420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Goals</a:t>
            </a:r>
          </a:p>
          <a:p>
            <a:pPr lvl="1"/>
            <a:r>
              <a:rPr lang="en-US" sz="1600" dirty="0"/>
              <a:t>Make you aware of the "off-the-shelf" options available with Dyalog</a:t>
            </a:r>
          </a:p>
          <a:p>
            <a:pPr lvl="1"/>
            <a:r>
              <a:rPr lang="en-US" sz="1600" dirty="0"/>
              <a:t>Supply enough information for you to start exploring</a:t>
            </a:r>
          </a:p>
          <a:p>
            <a:r>
              <a:rPr lang="en-US" sz="2000" dirty="0"/>
              <a:t>Non-goals</a:t>
            </a:r>
          </a:p>
          <a:p>
            <a:pPr lvl="1"/>
            <a:r>
              <a:rPr lang="en-US" sz="1600" dirty="0"/>
              <a:t>Teach you the details of </a:t>
            </a:r>
            <a:r>
              <a:rPr lang="en-US" sz="1600" dirty="0" err="1"/>
              <a:t>SharpPlot</a:t>
            </a:r>
            <a:r>
              <a:rPr lang="en-US" sz="1600" dirty="0"/>
              <a:t> or Syncfusion</a:t>
            </a:r>
          </a:p>
          <a:p>
            <a:pPr lvl="2"/>
            <a:r>
              <a:rPr lang="en-US" sz="1400" dirty="0"/>
              <a:t>Either could easily fill a full day workshop (or more)</a:t>
            </a:r>
          </a:p>
          <a:p>
            <a:pPr lvl="1"/>
            <a:r>
              <a:rPr lang="en-US" sz="1600" dirty="0"/>
              <a:t>Recommend one solution or the other</a:t>
            </a:r>
          </a:p>
          <a:p>
            <a:pPr lvl="2"/>
            <a:r>
              <a:rPr lang="en-US" sz="1400" dirty="0"/>
              <a:t>It really depends on your needs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1DC106-7D19-4DA2-B1B3-0646187644D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0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BAB6-C472-4787-86CB-C84866B12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E761E-9811-45D6-A0EE-2D6057420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Today's demonstrations will be </a:t>
            </a:r>
          </a:p>
          <a:p>
            <a:pPr lvl="1"/>
            <a:r>
              <a:rPr lang="en-US" sz="1600" dirty="0"/>
              <a:t>Geared toward interactive use, not static publication</a:t>
            </a:r>
          </a:p>
          <a:p>
            <a:pPr lvl="1"/>
            <a:r>
              <a:rPr lang="en-US" sz="1600" dirty="0"/>
              <a:t>Using MiServer and WC2 </a:t>
            </a:r>
          </a:p>
          <a:p>
            <a:pPr lvl="2"/>
            <a:r>
              <a:rPr lang="en-US" sz="1400" dirty="0"/>
              <a:t>WC2 is a Dyalog framework for generating HTML/CSS/JavaScript</a:t>
            </a:r>
          </a:p>
          <a:p>
            <a:pPr lvl="2"/>
            <a:r>
              <a:rPr lang="en-US" sz="1400" dirty="0"/>
              <a:t>Later this year WC2 will be split out on its own</a:t>
            </a:r>
            <a:br>
              <a:rPr lang="en-US" sz="1400" dirty="0"/>
            </a:br>
            <a:r>
              <a:rPr lang="en-US" sz="1400" dirty="0"/>
              <a:t>to provide a common framework for delivering </a:t>
            </a:r>
            <a:br>
              <a:rPr lang="en-US" sz="1400" dirty="0"/>
            </a:br>
            <a:r>
              <a:rPr lang="en-US" sz="1400" dirty="0"/>
              <a:t>desktop applications using </a:t>
            </a:r>
            <a:r>
              <a:rPr lang="en-US" sz="1400" dirty="0" err="1"/>
              <a:t>HTMLRenderer</a:t>
            </a:r>
            <a:br>
              <a:rPr lang="en-US" sz="1400" dirty="0"/>
            </a:br>
            <a:r>
              <a:rPr lang="en-US" sz="1400" dirty="0"/>
              <a:t>and networked applications using MiServer</a:t>
            </a:r>
            <a:endParaRPr lang="en-US" sz="16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1DC106-7D19-4DA2-B1B3-0646187644D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54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BAB6-C472-4787-86CB-C84866B12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tale of two pies…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E761E-9811-45D6-A0EE-2D6057420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Develop 2 similar pie charts under each of </a:t>
            </a:r>
            <a:r>
              <a:rPr lang="en-US" sz="2000" dirty="0" err="1"/>
              <a:t>SharpPlot</a:t>
            </a:r>
            <a:r>
              <a:rPr lang="en-US" sz="2000" dirty="0"/>
              <a:t> and Syncfusion</a:t>
            </a:r>
          </a:p>
          <a:p>
            <a:pPr lvl="1"/>
            <a:r>
              <a:rPr lang="en-US" sz="1600" dirty="0"/>
              <a:t>Start simple</a:t>
            </a:r>
          </a:p>
          <a:p>
            <a:pPr lvl="1"/>
            <a:r>
              <a:rPr lang="en-US" sz="1600" dirty="0"/>
              <a:t>Build a page</a:t>
            </a:r>
          </a:p>
          <a:p>
            <a:pPr lvl="1"/>
            <a:r>
              <a:rPr lang="en-US" sz="1600" dirty="0"/>
              <a:t>Add a minimal chart</a:t>
            </a:r>
          </a:p>
          <a:p>
            <a:pPr lvl="1"/>
            <a:r>
              <a:rPr lang="en-US" sz="1600" dirty="0"/>
              <a:t>Render</a:t>
            </a:r>
          </a:p>
          <a:p>
            <a:pPr lvl="1"/>
            <a:r>
              <a:rPr lang="en-US" sz="1600" dirty="0"/>
              <a:t>Enhance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1DC106-7D19-4DA2-B1B3-0646187644D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Arrow: Circular 43">
            <a:extLst>
              <a:ext uri="{FF2B5EF4-FFF2-40B4-BE49-F238E27FC236}">
                <a16:creationId xmlns:a16="http://schemas.microsoft.com/office/drawing/2014/main" id="{B41CEAC9-1594-472B-B0FA-8905A3E419FD}"/>
              </a:ext>
            </a:extLst>
          </p:cNvPr>
          <p:cNvSpPr/>
          <p:nvPr/>
        </p:nvSpPr>
        <p:spPr>
          <a:xfrm rot="5400000" flipH="1">
            <a:off x="1716181" y="2247723"/>
            <a:ext cx="450369" cy="1039431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1958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368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AB493-211D-4904-A262-8A46222BD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Demo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FC916-F1A3-46E2-AC53-D4AFAEF0B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 Pies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7C75B3-1401-4414-9CF2-9A38AF6FDC1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746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BAB6-C472-4787-86CB-C84866B12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SharpPlot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E761E-9811-45D6-A0EE-2D6057420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76595"/>
            <a:ext cx="8363272" cy="3394472"/>
          </a:xfrm>
        </p:spPr>
        <p:txBody>
          <a:bodyPr>
            <a:normAutofit/>
          </a:bodyPr>
          <a:lstStyle/>
          <a:p>
            <a:r>
              <a:rPr lang="en-US" sz="1600" dirty="0"/>
              <a:t>Windows users have an advantage when using </a:t>
            </a:r>
            <a:r>
              <a:rPr lang="en-US" sz="1600" dirty="0" err="1"/>
              <a:t>SharpPlot</a:t>
            </a:r>
            <a:endParaRPr lang="en-US" sz="1600" dirty="0"/>
          </a:p>
          <a:p>
            <a:pPr lvl="1"/>
            <a:r>
              <a:rPr lang="en-US" sz="1200" dirty="0"/>
              <a:t>The Chart Wizard provides an interactive chart designer (the resulting code will run on any platform)</a:t>
            </a:r>
          </a:p>
          <a:p>
            <a:pPr lvl="1"/>
            <a:r>
              <a:rPr lang="en-US" sz="1200" dirty="0"/>
              <a:t>The </a:t>
            </a:r>
            <a:r>
              <a:rPr lang="en-US" sz="1200" dirty="0" err="1"/>
              <a:t>SharpPlot</a:t>
            </a:r>
            <a:r>
              <a:rPr lang="en-US" sz="1200" dirty="0"/>
              <a:t> engine is compiled into C# and renders some charts significantly faster</a:t>
            </a:r>
          </a:p>
          <a:p>
            <a:r>
              <a:rPr lang="en-US" sz="1600" dirty="0" err="1"/>
              <a:t>SharpPlot</a:t>
            </a:r>
            <a:r>
              <a:rPr lang="en-US" sz="1600" dirty="0"/>
              <a:t> generates output in a variety of standard format</a:t>
            </a:r>
          </a:p>
          <a:p>
            <a:pPr lvl="1"/>
            <a:r>
              <a:rPr lang="en-US" sz="1200" dirty="0"/>
              <a:t>SVG, PDF, PostScript</a:t>
            </a:r>
          </a:p>
          <a:p>
            <a:pPr lvl="1"/>
            <a:r>
              <a:rPr lang="en-US" sz="1200" dirty="0"/>
              <a:t>These can be used on other platforms or incorporated into documents</a:t>
            </a:r>
          </a:p>
          <a:p>
            <a:r>
              <a:rPr lang="en-US" sz="1600" dirty="0"/>
              <a:t>Our approach for today is to generate SVG which can be</a:t>
            </a:r>
          </a:p>
          <a:p>
            <a:pPr lvl="1"/>
            <a:r>
              <a:rPr lang="en-US" sz="1200" dirty="0"/>
              <a:t>rendered by </a:t>
            </a:r>
            <a:r>
              <a:rPr lang="en-US" sz="1200" dirty="0" err="1"/>
              <a:t>HTMLRenderer</a:t>
            </a:r>
            <a:r>
              <a:rPr lang="en-US" sz="1200" dirty="0"/>
              <a:t> (locally)</a:t>
            </a:r>
          </a:p>
          <a:p>
            <a:pPr lvl="1"/>
            <a:r>
              <a:rPr lang="en-US" sz="1200" dirty="0"/>
              <a:t>rendered by MiServer (network)</a:t>
            </a:r>
          </a:p>
          <a:p>
            <a:pPr lvl="1"/>
            <a:r>
              <a:rPr lang="en-US" sz="1200" dirty="0"/>
              <a:t>saved as a file and then included in an HTML page or document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ED6D16-15C6-4153-B692-3F9AA24E456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01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5609</TotalTime>
  <Words>860</Words>
  <Application>Microsoft Office PowerPoint</Application>
  <PresentationFormat>On-screen Show (16:9)</PresentationFormat>
  <Paragraphs>159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APL385 Unicode</vt:lpstr>
      <vt:lpstr>Arial</vt:lpstr>
      <vt:lpstr>Calibri</vt:lpstr>
      <vt:lpstr>Courier New</vt:lpstr>
      <vt:lpstr>Klavika Bold</vt:lpstr>
      <vt:lpstr>Klavika Medium</vt:lpstr>
      <vt:lpstr>Wingdings</vt:lpstr>
      <vt:lpstr>Office Theme</vt:lpstr>
      <vt:lpstr>Cross Platform Charting</vt:lpstr>
      <vt:lpstr>Overview</vt:lpstr>
      <vt:lpstr>Cross-Platform</vt:lpstr>
      <vt:lpstr>Charting</vt:lpstr>
      <vt:lpstr>Today's Goals</vt:lpstr>
      <vt:lpstr>Environment</vt:lpstr>
      <vt:lpstr>A tale of two pies…</vt:lpstr>
      <vt:lpstr>Demo Time</vt:lpstr>
      <vt:lpstr>SharpPlot</vt:lpstr>
      <vt:lpstr>Demo Time</vt:lpstr>
      <vt:lpstr>SharpPlot C#/APL Syntax</vt:lpstr>
      <vt:lpstr>Demo Time</vt:lpstr>
      <vt:lpstr>Syncfusion JavaScript/APL Syntax</vt:lpstr>
      <vt:lpstr>Chart Variety</vt:lpstr>
      <vt:lpstr>SharpPlot Resources</vt:lpstr>
      <vt:lpstr>Syncfusion Resources</vt:lpstr>
      <vt:lpstr>Interactivity and Layout</vt:lpstr>
      <vt:lpstr>In Conclusion</vt:lpstr>
      <vt:lpstr>Thank you!</vt:lpstr>
      <vt:lpstr>Upcoming Webinars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Brian Becker</cp:lastModifiedBy>
  <cp:revision>125</cp:revision>
  <cp:lastPrinted>2018-08-16T12:57:24Z</cp:lastPrinted>
  <dcterms:created xsi:type="dcterms:W3CDTF">2016-07-29T08:25:06Z</dcterms:created>
  <dcterms:modified xsi:type="dcterms:W3CDTF">2018-08-16T15:42:40Z</dcterms:modified>
</cp:coreProperties>
</file>