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4" r:id="rId2"/>
    <p:sldId id="267" r:id="rId3"/>
    <p:sldId id="260" r:id="rId4"/>
    <p:sldId id="305" r:id="rId5"/>
    <p:sldId id="268" r:id="rId6"/>
    <p:sldId id="306" r:id="rId7"/>
    <p:sldId id="307" r:id="rId8"/>
    <p:sldId id="297" r:id="rId9"/>
    <p:sldId id="313" r:id="rId10"/>
    <p:sldId id="314" r:id="rId11"/>
    <p:sldId id="315" r:id="rId12"/>
    <p:sldId id="316" r:id="rId13"/>
    <p:sldId id="317" r:id="rId14"/>
    <p:sldId id="319" r:id="rId15"/>
    <p:sldId id="318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08" r:id="rId25"/>
    <p:sldId id="310" r:id="rId26"/>
    <p:sldId id="309" r:id="rId27"/>
    <p:sldId id="298" r:id="rId28"/>
    <p:sldId id="312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21"/>
    <a:srgbClr val="7C7DCF"/>
    <a:srgbClr val="EFEFBE"/>
    <a:srgbClr val="F6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2" autoAdjust="0"/>
  </p:normalViewPr>
  <p:slideViewPr>
    <p:cSldViewPr>
      <p:cViewPr varScale="1">
        <p:scale>
          <a:sx n="133" d="100"/>
          <a:sy n="133" d="100"/>
        </p:scale>
        <p:origin x="2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8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83518"/>
            <a:ext cx="8363272" cy="50405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9421"/>
                </a:solidFill>
                <a:latin typeface="Klavika Bold" panose="02000803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26" name="Picture 2" descr="C:\Users\fiona\Desktop\Compu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707654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59583"/>
            <a:ext cx="8280400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FF9421"/>
                </a:solidFill>
                <a:latin typeface="Klavika Medium" panose="02000603000000000000" pitchFamily="2" charset="0"/>
              </a:defRPr>
            </a:lvl1pPr>
          </a:lstStyle>
          <a:p>
            <a:pPr lvl="0"/>
            <a:r>
              <a:rPr lang="en-US" dirty="0"/>
              <a:t>Presenter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yyyy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76456" y="51470"/>
            <a:ext cx="360040" cy="288032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224124"/>
            <a:ext cx="8370930" cy="3394472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  <a:lvl2pPr marL="538163" indent="-266700">
              <a:buSzPct val="60000"/>
              <a:buFont typeface="Courier New" panose="02070309020205020404" pitchFamily="49" charset="0"/>
              <a:buChar char="o"/>
              <a:defRPr/>
            </a:lvl2pPr>
            <a:lvl3pPr marL="809625" indent="-271463">
              <a:buFont typeface="Wingdings" panose="05000000000000000000" pitchFamily="2" charset="2"/>
              <a:buChar char="§"/>
              <a:defRPr/>
            </a:lvl3pPr>
            <a:lvl4pPr marL="1075135" indent="-265510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616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224124"/>
            <a:ext cx="8370930" cy="3394472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  <a:lvl2pPr marL="538163" indent="-266700">
              <a:buSzPct val="60000"/>
              <a:buFont typeface="Courier New" panose="02070309020205020404" pitchFamily="49" charset="0"/>
              <a:buChar char="o"/>
              <a:defRPr/>
            </a:lvl2pPr>
            <a:lvl3pPr marL="809625" indent="-271463">
              <a:buFont typeface="Wingdings" panose="05000000000000000000" pitchFamily="2" charset="2"/>
              <a:buChar char="§"/>
              <a:defRPr/>
            </a:lvl3pPr>
            <a:lvl4pPr marL="1075135" indent="-265510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709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74345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 sz="15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4345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 sz="1500">
                <a:latin typeface="+mn-lt"/>
              </a:defRPr>
            </a:lvl1pPr>
          </a:lstStyle>
          <a:p>
            <a:pPr>
              <a:defRPr/>
            </a:pPr>
            <a:r>
              <a:rPr lang="da-DK"/>
              <a:t>Parallel Programming</a:t>
            </a:r>
            <a:endParaRPr lang="da-DK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4345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 sz="1500">
                <a:latin typeface="+mn-lt"/>
              </a:defRPr>
            </a:lvl1pPr>
          </a:lstStyle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898135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/>
              <a:t>‹#›</a:t>
            </a:fld>
            <a:endParaRPr lang="en-GB" sz="1600" dirty="0"/>
          </a:p>
        </p:txBody>
      </p:sp>
      <p:pic>
        <p:nvPicPr>
          <p:cNvPr id="5" name="Picture 2" descr="C:\Users\fiona\Desktop\whiteDyalogLogo-darkshadow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6475"/>
            <a:ext cx="1080120" cy="1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admin\Dyalog Logos Stationery\Webinar\PPT images\footer_text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67005"/>
            <a:ext cx="2421106" cy="1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yalog.tv/Dyalog14/?v=JvLWvyG7J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22" y="771550"/>
            <a:ext cx="8363272" cy="504056"/>
          </a:xfrm>
        </p:spPr>
        <p:txBody>
          <a:bodyPr/>
          <a:lstStyle/>
          <a:p>
            <a:r>
              <a:rPr lang="da-DK" dirty="0"/>
              <a:t>Webinar #10 </a:t>
            </a:r>
            <a:r>
              <a:rPr lang="da-DK"/>
              <a:t>- 19 </a:t>
            </a:r>
            <a:r>
              <a:rPr lang="da-DK" dirty="0"/>
              <a:t>April 2017</a:t>
            </a:r>
            <a:br>
              <a:rPr lang="da-DK" dirty="0"/>
            </a:br>
            <a:r>
              <a:rPr lang="da-DK" dirty="0"/>
              <a:t>Isolates in the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04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7C2C-70EE-4468-875C-4521E1AE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21BB-161C-449C-949D-401FA1E81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46A25-36E0-40DD-ADB5-9DE3BB89733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0FD18-63C1-4B41-9AD9-9373F7E29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4" y="0"/>
            <a:ext cx="8236752" cy="5143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31415B-2C8F-4219-A687-7117E3EF66D0}"/>
              </a:ext>
            </a:extLst>
          </p:cNvPr>
          <p:cNvSpPr/>
          <p:nvPr/>
        </p:nvSpPr>
        <p:spPr>
          <a:xfrm>
            <a:off x="7677345" y="1896675"/>
            <a:ext cx="630070" cy="2700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556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FF63-7579-40FC-8893-454F0A59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1E11-F06C-4A8C-ACE7-A2768763F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8D8D0-CB57-4BCC-A5DF-EB2DFC3333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3BE64-A6FA-4A58-82E0-3DE611F9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4" y="0"/>
            <a:ext cx="82367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3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4B11-C62D-42CD-AD1E-EA8FF968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0BE35-35DB-480B-B9F0-590886FFD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3BD53-7459-4FD9-B681-22B582E5A8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8D5EF-09A1-4F90-937A-DEB58477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1" y="0"/>
            <a:ext cx="76036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7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8B4-FFE5-4019-95CE-5F78D4A9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6DE9-868D-49A3-AD43-E8AE518CE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6EC3A-4811-4205-931D-925361815C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E0AED-DE71-403F-A1A4-0B426C90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1" y="0"/>
            <a:ext cx="76036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2CD5-8647-447F-9CE3-AEE83437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77EA-7F52-4D5F-9C85-DF7F1FD8B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B0DCC-A274-4E35-B5E6-598A6AE653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A30F2-346A-4375-B622-C32B0BC78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61" y="152400"/>
            <a:ext cx="76036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13C0-43B8-4DBF-9E3E-2461B002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10DB0-ED81-4CE3-AD6E-5396AE1A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D613-84F4-4797-8BD6-1D0559A204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70BB1-B4CA-4E0C-8B53-2205340E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1" y="0"/>
            <a:ext cx="76036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6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13C0-43B8-4DBF-9E3E-2461B002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10DB0-ED81-4CE3-AD6E-5396AE1A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D613-84F4-4797-8BD6-1D0559A204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EAFC1-109C-481E-B1A9-32904776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1" y="0"/>
            <a:ext cx="760367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49BA43-8AFF-47EE-8591-DB112DBC2C2D}"/>
              </a:ext>
            </a:extLst>
          </p:cNvPr>
          <p:cNvSpPr txBox="1"/>
          <p:nvPr/>
        </p:nvSpPr>
        <p:spPr>
          <a:xfrm>
            <a:off x="5697125" y="4730562"/>
            <a:ext cx="232795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+ Max 20 simultaneous instances</a:t>
            </a:r>
          </a:p>
        </p:txBody>
      </p:sp>
    </p:spTree>
    <p:extLst>
      <p:ext uri="{BB962C8B-B14F-4D97-AF65-F5344CB8AC3E}">
        <p14:creationId xmlns:p14="http://schemas.microsoft.com/office/powerpoint/2010/main" val="138404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F68D-2632-4599-9EE4-92287068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A44F-22B3-4280-A54B-EAFFF8799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14C69-8DBB-47C2-B7BB-A5F6D05FFEC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F9239-3B08-4457-9F03-8ABBD0BF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1" y="0"/>
            <a:ext cx="7603677" cy="5143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38D07-8773-4889-A703-D9F56D0A1ECF}"/>
              </a:ext>
            </a:extLst>
          </p:cNvPr>
          <p:cNvSpPr/>
          <p:nvPr/>
        </p:nvSpPr>
        <p:spPr>
          <a:xfrm>
            <a:off x="7452319" y="2652652"/>
            <a:ext cx="855095" cy="2700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030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BA5D-D5F8-4AB6-AE9F-49F2B222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6EF78-9592-4136-8AA6-22329E88D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220F6-F64B-4CF4-A8D3-EB60A7539C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38C68-41EB-4F64-96A3-FAB53ACE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1" y="0"/>
            <a:ext cx="7603677" cy="5143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400091-9DB4-45AB-A918-B4024B46E06A}"/>
              </a:ext>
            </a:extLst>
          </p:cNvPr>
          <p:cNvSpPr/>
          <p:nvPr/>
        </p:nvSpPr>
        <p:spPr>
          <a:xfrm>
            <a:off x="881591" y="2256714"/>
            <a:ext cx="180020" cy="5850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EFBAEC-B9D3-47BC-BB69-6C92F24E5534}"/>
              </a:ext>
            </a:extLst>
          </p:cNvPr>
          <p:cNvSpPr/>
          <p:nvPr/>
        </p:nvSpPr>
        <p:spPr>
          <a:xfrm>
            <a:off x="7452319" y="4650171"/>
            <a:ext cx="855095" cy="2618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219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D47C-EA25-413E-B0AA-45C30B4F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B7EE-573F-4739-AA94-01154D528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DB2F1-8599-4385-9B14-7BFB8FD744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6A2FB-A985-4B21-AF64-D8E5EE1E0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1" y="0"/>
            <a:ext cx="7603677" cy="5143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1210FF-186D-4604-AC20-FBECC7638990}"/>
              </a:ext>
            </a:extLst>
          </p:cNvPr>
          <p:cNvSpPr/>
          <p:nvPr/>
        </p:nvSpPr>
        <p:spPr>
          <a:xfrm>
            <a:off x="7857365" y="4686985"/>
            <a:ext cx="450049" cy="225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877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603067"/>
          </a:xfrm>
        </p:spPr>
        <p:txBody>
          <a:bodyPr>
            <a:normAutofit fontScale="90000"/>
          </a:bodyPr>
          <a:lstStyle/>
          <a:p>
            <a:r>
              <a:rPr lang="da-DK" dirty="0"/>
              <a:t>Agenda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phic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948" y="726545"/>
            <a:ext cx="1738852" cy="158635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372EA-51B6-4C1E-AEAA-7566FC5C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36" y="1311610"/>
            <a:ext cx="5463607" cy="3394472"/>
          </a:xfrm>
        </p:spPr>
        <p:txBody>
          <a:bodyPr>
            <a:normAutofit fontScale="92500"/>
          </a:bodyPr>
          <a:lstStyle/>
          <a:p>
            <a:r>
              <a:rPr lang="da-DK" sz="2400" dirty="0"/>
              <a:t>Quick introduction to Futures and Isolates</a:t>
            </a:r>
          </a:p>
          <a:p>
            <a:r>
              <a:rPr lang="da-DK" sz="2400" dirty="0"/>
              <a:t>Building and launching a Linux VM </a:t>
            </a:r>
            <a:br>
              <a:rPr lang="da-DK" sz="2400" dirty="0"/>
            </a:br>
            <a:r>
              <a:rPr lang="da-DK" sz="2400" dirty="0"/>
              <a:t>with Dyalog APL on the </a:t>
            </a:r>
            <a:br>
              <a:rPr lang="da-DK" sz="2400" dirty="0"/>
            </a:br>
            <a:r>
              <a:rPr lang="da-DK" sz="2400" dirty="0"/>
              <a:t>Amazon  Elastic Compute Cloud (EC2)</a:t>
            </a:r>
          </a:p>
          <a:p>
            <a:r>
              <a:rPr lang="da-DK" sz="2400" dirty="0"/>
              <a:t>Starting 20 VM's and using them as isolate servers</a:t>
            </a:r>
          </a:p>
          <a:p>
            <a:r>
              <a:rPr lang="da-DK" sz="2400" dirty="0"/>
              <a:t>A quick demo of parallel each (</a:t>
            </a:r>
            <a:r>
              <a:rPr lang="da-DK" sz="2400" dirty="0">
                <a:latin typeface="APL385 Unicode" panose="020B0709000202000203" pitchFamily="49" charset="0"/>
              </a:rPr>
              <a:t>ll.EachX</a:t>
            </a:r>
            <a:r>
              <a:rPr lang="da-DK" sz="2400" dirty="0"/>
              <a:t> in the isolate workspace since 16.0).</a:t>
            </a:r>
          </a:p>
        </p:txBody>
      </p:sp>
    </p:spTree>
    <p:extLst>
      <p:ext uri="{BB962C8B-B14F-4D97-AF65-F5344CB8AC3E}">
        <p14:creationId xmlns:p14="http://schemas.microsoft.com/office/powerpoint/2010/main" val="9510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CE7F2-AE82-4C8E-9DDE-9FDC3F7FC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1" y="0"/>
            <a:ext cx="760367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8DF1C4-2149-4E2B-A1D4-F3FD6034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E75F7-ADD4-45E9-912A-217EFE44A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69221-C938-4F4C-98D3-ADA608401C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8B619F-2392-4539-A715-34450E4D42A0}"/>
              </a:ext>
            </a:extLst>
          </p:cNvPr>
          <p:cNvSpPr/>
          <p:nvPr/>
        </p:nvSpPr>
        <p:spPr>
          <a:xfrm>
            <a:off x="3034780" y="3291830"/>
            <a:ext cx="2977379" cy="225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2186A6-D325-431F-9B35-0ADDA0785E14}"/>
              </a:ext>
            </a:extLst>
          </p:cNvPr>
          <p:cNvSpPr/>
          <p:nvPr/>
        </p:nvSpPr>
        <p:spPr>
          <a:xfrm>
            <a:off x="9605509" y="5685287"/>
            <a:ext cx="14142550" cy="1007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2189C4-898C-43DA-8A74-2F2BB3FF6963}"/>
              </a:ext>
            </a:extLst>
          </p:cNvPr>
          <p:cNvSpPr/>
          <p:nvPr/>
        </p:nvSpPr>
        <p:spPr>
          <a:xfrm>
            <a:off x="5382091" y="3620129"/>
            <a:ext cx="810090" cy="270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575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0220-E8A6-4D35-8702-1AEA1D9D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653-2C68-483E-8EA6-3F4B2F355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56533-D8CF-4360-906D-6EDBAF7B55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D3EBF-D849-4DD2-B542-18B259A7D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1" y="0"/>
            <a:ext cx="7603677" cy="5143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E9BBDE-38BC-41A2-A24B-BBF349DF9972}"/>
              </a:ext>
            </a:extLst>
          </p:cNvPr>
          <p:cNvSpPr/>
          <p:nvPr/>
        </p:nvSpPr>
        <p:spPr>
          <a:xfrm>
            <a:off x="7473524" y="4030684"/>
            <a:ext cx="855095" cy="2618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432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8C26-4C1F-4A8D-8E96-DFCD0131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3FA25-F0CF-494F-809E-61BF162C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650EC-739C-46C8-8BAB-4BBAA216FE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8F991-2CB2-4A58-9CE9-05CD3DC2B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23" y="0"/>
            <a:ext cx="76671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13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EEC9-6A09-46EF-B7E8-D853EE03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FE5D1-2276-4208-8F1B-C09201F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DF305-37C0-43A0-B402-10BB87C9AA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CCE78-6582-4478-859D-EBEA9EADA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23" y="0"/>
            <a:ext cx="76671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603067"/>
          </a:xfrm>
        </p:spPr>
        <p:txBody>
          <a:bodyPr>
            <a:normAutofit fontScale="90000"/>
          </a:bodyPr>
          <a:lstStyle/>
          <a:p>
            <a:r>
              <a:rPr lang="da-DK" dirty="0"/>
              <a:t>Agenda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phic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948" y="726545"/>
            <a:ext cx="1738852" cy="158635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372EA-51B6-4C1E-AEAA-7566FC5C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36" y="1311610"/>
            <a:ext cx="5463607" cy="3394472"/>
          </a:xfrm>
        </p:spPr>
        <p:txBody>
          <a:bodyPr>
            <a:normAutofit/>
          </a:bodyPr>
          <a:lstStyle/>
          <a:p>
            <a:r>
              <a:rPr lang="da-DK" sz="2400" dirty="0"/>
              <a:t>Quick introduction to isolates</a:t>
            </a:r>
          </a:p>
          <a:p>
            <a:r>
              <a:rPr lang="da-DK" sz="2400" dirty="0"/>
              <a:t>Building and launching a Linux VM </a:t>
            </a:r>
            <a:br>
              <a:rPr lang="da-DK" sz="2400" dirty="0"/>
            </a:br>
            <a:r>
              <a:rPr lang="da-DK" sz="2400" dirty="0"/>
              <a:t>with Dyalog APL on the </a:t>
            </a:r>
            <a:br>
              <a:rPr lang="da-DK" sz="2400" dirty="0"/>
            </a:br>
            <a:r>
              <a:rPr lang="da-DK" sz="2400" dirty="0"/>
              <a:t>Amazon  Elastic Compute Cloud (EC2)</a:t>
            </a:r>
          </a:p>
          <a:p>
            <a:r>
              <a:rPr lang="da-DK" sz="2400" dirty="0">
                <a:solidFill>
                  <a:srgbClr val="00B0F0"/>
                </a:solidFill>
              </a:rPr>
              <a:t>Starting 20 VM's and using them as isolate servers</a:t>
            </a:r>
          </a:p>
          <a:p>
            <a:r>
              <a:rPr lang="da-DK" sz="2400" dirty="0"/>
              <a:t>A quick demo of ll.EachX</a:t>
            </a:r>
          </a:p>
        </p:txBody>
      </p:sp>
    </p:spTree>
    <p:extLst>
      <p:ext uri="{BB962C8B-B14F-4D97-AF65-F5344CB8AC3E}">
        <p14:creationId xmlns:p14="http://schemas.microsoft.com/office/powerpoint/2010/main" val="3243426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0A574863-BB13-4F9A-88C9-02409C28539C}"/>
              </a:ext>
            </a:extLst>
          </p:cNvPr>
          <p:cNvSpPr/>
          <p:nvPr/>
        </p:nvSpPr>
        <p:spPr bwMode="auto">
          <a:xfrm>
            <a:off x="1938940" y="2800206"/>
            <a:ext cx="28607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908D42-D7BA-4E8A-B82D-900A4BCDB9D6}"/>
              </a:ext>
            </a:extLst>
          </p:cNvPr>
          <p:cNvSpPr/>
          <p:nvPr/>
        </p:nvSpPr>
        <p:spPr bwMode="auto">
          <a:xfrm>
            <a:off x="1837724" y="2709976"/>
            <a:ext cx="28988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4D0E07F-7CA4-45CC-A3BD-F2F963016E3D}"/>
              </a:ext>
            </a:extLst>
          </p:cNvPr>
          <p:cNvSpPr/>
          <p:nvPr/>
        </p:nvSpPr>
        <p:spPr bwMode="auto">
          <a:xfrm>
            <a:off x="1785396" y="2627019"/>
            <a:ext cx="28607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15D80B1-E52B-479B-A7BC-877BD9B26ED8}"/>
              </a:ext>
            </a:extLst>
          </p:cNvPr>
          <p:cNvSpPr/>
          <p:nvPr/>
        </p:nvSpPr>
        <p:spPr bwMode="auto">
          <a:xfrm>
            <a:off x="1681656" y="2553988"/>
            <a:ext cx="28988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6B0A4CB-2CD5-4E62-9F0A-A07950E5330B}"/>
              </a:ext>
            </a:extLst>
          </p:cNvPr>
          <p:cNvSpPr/>
          <p:nvPr/>
        </p:nvSpPr>
        <p:spPr bwMode="auto">
          <a:xfrm>
            <a:off x="1649246" y="2474020"/>
            <a:ext cx="28607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7B09E-287B-4ED8-B6BD-50955FB02F64}"/>
              </a:ext>
            </a:extLst>
          </p:cNvPr>
          <p:cNvSpPr/>
          <p:nvPr/>
        </p:nvSpPr>
        <p:spPr bwMode="auto">
          <a:xfrm>
            <a:off x="1531663" y="2391033"/>
            <a:ext cx="28988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8278849-72FC-45A8-8E4D-3442293C1D69}"/>
              </a:ext>
            </a:extLst>
          </p:cNvPr>
          <p:cNvSpPr/>
          <p:nvPr/>
        </p:nvSpPr>
        <p:spPr bwMode="auto">
          <a:xfrm>
            <a:off x="1495702" y="2300833"/>
            <a:ext cx="28607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6C6A0-AB4A-4DF3-971F-96E355AD378C}"/>
              </a:ext>
            </a:extLst>
          </p:cNvPr>
          <p:cNvSpPr/>
          <p:nvPr/>
        </p:nvSpPr>
        <p:spPr bwMode="auto">
          <a:xfrm>
            <a:off x="1391962" y="2227802"/>
            <a:ext cx="28988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487D43D-A945-4A2F-A3C6-8E48F2196C75}"/>
              </a:ext>
            </a:extLst>
          </p:cNvPr>
          <p:cNvSpPr/>
          <p:nvPr/>
        </p:nvSpPr>
        <p:spPr bwMode="auto">
          <a:xfrm>
            <a:off x="1343888" y="2154090"/>
            <a:ext cx="28607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E7BB94-4448-4C25-A369-1BB22FF6B533}"/>
              </a:ext>
            </a:extLst>
          </p:cNvPr>
          <p:cNvSpPr/>
          <p:nvPr/>
        </p:nvSpPr>
        <p:spPr bwMode="auto">
          <a:xfrm>
            <a:off x="1235137" y="2071654"/>
            <a:ext cx="28988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A6794BE-FBF9-4626-8196-F172CF0D3732}"/>
              </a:ext>
            </a:extLst>
          </p:cNvPr>
          <p:cNvSpPr/>
          <p:nvPr/>
        </p:nvSpPr>
        <p:spPr bwMode="auto">
          <a:xfrm>
            <a:off x="1199606" y="1987552"/>
            <a:ext cx="28607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C230484-1C02-45EA-A57F-CC51785E2A18}"/>
              </a:ext>
            </a:extLst>
          </p:cNvPr>
          <p:cNvSpPr/>
          <p:nvPr/>
        </p:nvSpPr>
        <p:spPr bwMode="auto">
          <a:xfrm>
            <a:off x="1086604" y="1907872"/>
            <a:ext cx="28988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6490A8D-2047-4BFF-AA2E-DB1D79946ED2}"/>
              </a:ext>
            </a:extLst>
          </p:cNvPr>
          <p:cNvSpPr/>
          <p:nvPr/>
        </p:nvSpPr>
        <p:spPr bwMode="auto">
          <a:xfrm>
            <a:off x="1046628" y="1830343"/>
            <a:ext cx="28607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34A5D25-B266-45F2-8B79-AD95924283B4}"/>
              </a:ext>
            </a:extLst>
          </p:cNvPr>
          <p:cNvSpPr/>
          <p:nvPr/>
        </p:nvSpPr>
        <p:spPr bwMode="auto">
          <a:xfrm>
            <a:off x="934555" y="1736502"/>
            <a:ext cx="28988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ADF00DC-6AE1-4E17-AC9D-5A1B66E703E6}"/>
              </a:ext>
            </a:extLst>
          </p:cNvPr>
          <p:cNvSpPr/>
          <p:nvPr/>
        </p:nvSpPr>
        <p:spPr bwMode="auto">
          <a:xfrm>
            <a:off x="893084" y="1657156"/>
            <a:ext cx="28607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2E88AD2-FB7D-496A-891D-2692D196E546}"/>
              </a:ext>
            </a:extLst>
          </p:cNvPr>
          <p:cNvSpPr/>
          <p:nvPr/>
        </p:nvSpPr>
        <p:spPr bwMode="auto">
          <a:xfrm>
            <a:off x="789344" y="1584125"/>
            <a:ext cx="28988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3C7E36D-3914-4545-BB6E-F007E12C309C}"/>
              </a:ext>
            </a:extLst>
          </p:cNvPr>
          <p:cNvSpPr/>
          <p:nvPr/>
        </p:nvSpPr>
        <p:spPr bwMode="auto">
          <a:xfrm>
            <a:off x="741270" y="1510413"/>
            <a:ext cx="28607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13E6C7-93E0-4404-85BD-C0619202F08D}"/>
              </a:ext>
            </a:extLst>
          </p:cNvPr>
          <p:cNvSpPr/>
          <p:nvPr/>
        </p:nvSpPr>
        <p:spPr bwMode="auto">
          <a:xfrm>
            <a:off x="632519" y="1427977"/>
            <a:ext cx="28988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4B4DE1C-64B9-4946-B608-66C07E7E144B}"/>
              </a:ext>
            </a:extLst>
          </p:cNvPr>
          <p:cNvSpPr/>
          <p:nvPr/>
        </p:nvSpPr>
        <p:spPr bwMode="auto">
          <a:xfrm>
            <a:off x="596988" y="1343875"/>
            <a:ext cx="28607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1A6138-E044-4BC7-B9C8-DA037ADA7F4B}"/>
              </a:ext>
            </a:extLst>
          </p:cNvPr>
          <p:cNvSpPr/>
          <p:nvPr/>
        </p:nvSpPr>
        <p:spPr bwMode="auto">
          <a:xfrm>
            <a:off x="483986" y="1266605"/>
            <a:ext cx="2898859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VM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147739" y="1170832"/>
            <a:ext cx="3714750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 Windows Computer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0280E82-4B65-4907-963D-B47C3B9A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Isolates in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144B-4D93-40B1-A8B0-A56D8C0EFE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20738" y="1533567"/>
            <a:ext cx="1340413" cy="30936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 Dyalog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Application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783130" y="105233"/>
            <a:ext cx="1428750" cy="230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Dyalog Processes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337610" y="105233"/>
            <a:ext cx="1428750" cy="2307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Namespaces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344949" y="2599396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614481" y="2599396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236219" y="114665"/>
            <a:ext cx="1428750" cy="230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Computers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73735" y="1176595"/>
            <a:ext cx="2930194" cy="1647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 AWS EC2 Linux VM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88904" y="1757312"/>
            <a:ext cx="1230226" cy="8144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328" y="1435637"/>
            <a:ext cx="28184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latin typeface="APL385 Unicode" panose="020B0709000202000203" pitchFamily="49" charset="0"/>
              </a:rPr>
              <a:t>StartServer 'ip=81.187.219.129'</a:t>
            </a:r>
            <a:endParaRPr lang="en-GB" sz="1100" dirty="0">
              <a:latin typeface="APL385 Unicode" panose="020B0709000202000203" pitchFamily="49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67212A-8950-4773-B256-569510DAE455}"/>
              </a:ext>
            </a:extLst>
          </p:cNvPr>
          <p:cNvSpPr txBox="1"/>
          <p:nvPr/>
        </p:nvSpPr>
        <p:spPr>
          <a:xfrm>
            <a:off x="5056068" y="540312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SSH Sessions</a:t>
            </a:r>
            <a:endParaRPr lang="en-GB" sz="12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94A772-E0EC-439B-A83F-F79F7C778BBA}"/>
              </a:ext>
            </a:extLst>
          </p:cNvPr>
          <p:cNvCxnSpPr>
            <a:cxnSpLocks/>
          </p:cNvCxnSpPr>
          <p:nvPr/>
        </p:nvCxnSpPr>
        <p:spPr bwMode="auto">
          <a:xfrm>
            <a:off x="6112220" y="657745"/>
            <a:ext cx="1731479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EB983BA-EA08-4EEA-AA8B-223701315ED5}"/>
              </a:ext>
            </a:extLst>
          </p:cNvPr>
          <p:cNvSpPr/>
          <p:nvPr/>
        </p:nvSpPr>
        <p:spPr bwMode="auto">
          <a:xfrm>
            <a:off x="6874195" y="1533567"/>
            <a:ext cx="803150" cy="5393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cs typeface="Arial" charset="0"/>
              </a:rPr>
              <a:t>Isolate</a:t>
            </a:r>
            <a:br>
              <a:rPr lang="en-GB" sz="1400" dirty="0">
                <a:cs typeface="Arial" charset="0"/>
              </a:rPr>
            </a:br>
            <a:r>
              <a:rPr lang="en-GB" sz="1400" dirty="0">
                <a:cs typeface="Arial" charset="0"/>
              </a:rPr>
              <a:t>Process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AE27D9-E6C8-4D86-9015-5C50413BD61C}"/>
              </a:ext>
            </a:extLst>
          </p:cNvPr>
          <p:cNvSpPr/>
          <p:nvPr/>
        </p:nvSpPr>
        <p:spPr bwMode="auto">
          <a:xfrm>
            <a:off x="6874195" y="2217633"/>
            <a:ext cx="803150" cy="5393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cs typeface="Arial" charset="0"/>
              </a:rPr>
              <a:t>Isolate</a:t>
            </a:r>
            <a:br>
              <a:rPr lang="en-GB" sz="1400" dirty="0">
                <a:cs typeface="Arial" charset="0"/>
              </a:rPr>
            </a:br>
            <a:r>
              <a:rPr lang="en-GB" sz="1400" dirty="0">
                <a:cs typeface="Arial" charset="0"/>
              </a:rPr>
              <a:t>Process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CBAC80-4FFD-43A2-A67A-7815AA62A85B}"/>
              </a:ext>
            </a:extLst>
          </p:cNvPr>
          <p:cNvSpPr/>
          <p:nvPr/>
        </p:nvSpPr>
        <p:spPr bwMode="auto">
          <a:xfrm>
            <a:off x="7843699" y="1537649"/>
            <a:ext cx="803150" cy="5393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cs typeface="Arial" charset="0"/>
              </a:rPr>
              <a:t>Isolate</a:t>
            </a:r>
            <a:br>
              <a:rPr lang="en-GB" sz="1400" dirty="0">
                <a:cs typeface="Arial" charset="0"/>
              </a:rPr>
            </a:br>
            <a:r>
              <a:rPr lang="en-GB" sz="1400" dirty="0">
                <a:cs typeface="Arial" charset="0"/>
              </a:rPr>
              <a:t>Process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15651D-C13C-4A21-B628-1391EDFD39A2}"/>
              </a:ext>
            </a:extLst>
          </p:cNvPr>
          <p:cNvSpPr/>
          <p:nvPr/>
        </p:nvSpPr>
        <p:spPr bwMode="auto">
          <a:xfrm>
            <a:off x="7846318" y="2217633"/>
            <a:ext cx="803150" cy="5393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cs typeface="Arial" charset="0"/>
              </a:rPr>
              <a:t>Isolate</a:t>
            </a:r>
            <a:br>
              <a:rPr lang="en-GB" sz="1400" dirty="0">
                <a:cs typeface="Arial" charset="0"/>
              </a:rPr>
            </a:br>
            <a:r>
              <a:rPr lang="en-GB" sz="1400" dirty="0">
                <a:cs typeface="Arial" charset="0"/>
              </a:rPr>
              <a:t>Process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8CDAF3-55B6-4A08-B842-4EB0DFA337CE}"/>
              </a:ext>
            </a:extLst>
          </p:cNvPr>
          <p:cNvSpPr/>
          <p:nvPr/>
        </p:nvSpPr>
        <p:spPr bwMode="auto">
          <a:xfrm>
            <a:off x="5890500" y="2601838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B6B405-B409-4DE5-9352-F48C2F923DB4}"/>
              </a:ext>
            </a:extLst>
          </p:cNvPr>
          <p:cNvSpPr/>
          <p:nvPr/>
        </p:nvSpPr>
        <p:spPr bwMode="auto">
          <a:xfrm>
            <a:off x="6160032" y="2601838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7A8B12-66D3-4A31-BD3E-ACEC58851294}"/>
              </a:ext>
            </a:extLst>
          </p:cNvPr>
          <p:cNvSpPr/>
          <p:nvPr/>
        </p:nvSpPr>
        <p:spPr bwMode="auto">
          <a:xfrm>
            <a:off x="5310617" y="4257525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21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054FE0-F634-4D38-A8C2-A0FFB893B5A1}"/>
              </a:ext>
            </a:extLst>
          </p:cNvPr>
          <p:cNvSpPr/>
          <p:nvPr/>
        </p:nvSpPr>
        <p:spPr bwMode="auto">
          <a:xfrm>
            <a:off x="5580149" y="4257525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22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6451B2-E579-4319-9CEF-6D57452BC32E}"/>
              </a:ext>
            </a:extLst>
          </p:cNvPr>
          <p:cNvSpPr/>
          <p:nvPr/>
        </p:nvSpPr>
        <p:spPr bwMode="auto">
          <a:xfrm>
            <a:off x="5856168" y="4259967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23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F3EEFEB-0FC5-4E4E-A1CC-2F28788BF9A9}"/>
              </a:ext>
            </a:extLst>
          </p:cNvPr>
          <p:cNvSpPr/>
          <p:nvPr/>
        </p:nvSpPr>
        <p:spPr bwMode="auto">
          <a:xfrm>
            <a:off x="6125700" y="4259967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24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33A383D-BF55-44A1-8B08-BC148F8C2A35}"/>
              </a:ext>
            </a:extLst>
          </p:cNvPr>
          <p:cNvCxnSpPr>
            <a:cxnSpLocks/>
          </p:cNvCxnSpPr>
          <p:nvPr/>
        </p:nvCxnSpPr>
        <p:spPr bwMode="auto">
          <a:xfrm>
            <a:off x="3241874" y="1671650"/>
            <a:ext cx="2005201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ACB170A4-B2FC-4C27-9A34-EC5462C71803}"/>
              </a:ext>
            </a:extLst>
          </p:cNvPr>
          <p:cNvSpPr/>
          <p:nvPr/>
        </p:nvSpPr>
        <p:spPr bwMode="auto">
          <a:xfrm>
            <a:off x="5318553" y="3938550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293C4FB-E771-4EF0-AA67-CC31206ECD04}"/>
              </a:ext>
            </a:extLst>
          </p:cNvPr>
          <p:cNvSpPr/>
          <p:nvPr/>
        </p:nvSpPr>
        <p:spPr bwMode="auto">
          <a:xfrm>
            <a:off x="5588085" y="3938550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ED9AF2F-51B1-47D7-AC53-6C2B300A5C2C}"/>
              </a:ext>
            </a:extLst>
          </p:cNvPr>
          <p:cNvSpPr/>
          <p:nvPr/>
        </p:nvSpPr>
        <p:spPr bwMode="auto">
          <a:xfrm>
            <a:off x="5864104" y="3940992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05DF8CF-DA6D-492A-BC13-578B3F24D641}"/>
              </a:ext>
            </a:extLst>
          </p:cNvPr>
          <p:cNvSpPr/>
          <p:nvPr/>
        </p:nvSpPr>
        <p:spPr bwMode="auto">
          <a:xfrm>
            <a:off x="6133636" y="3940992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20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EE3F1C-85EA-43AB-8C15-39B6F231D7A6}"/>
              </a:ext>
            </a:extLst>
          </p:cNvPr>
          <p:cNvSpPr/>
          <p:nvPr/>
        </p:nvSpPr>
        <p:spPr bwMode="auto">
          <a:xfrm>
            <a:off x="5322241" y="3611799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451566D-4FB9-4D59-8CB9-90B77328C4A1}"/>
              </a:ext>
            </a:extLst>
          </p:cNvPr>
          <p:cNvSpPr/>
          <p:nvPr/>
        </p:nvSpPr>
        <p:spPr bwMode="auto">
          <a:xfrm>
            <a:off x="5591773" y="3611799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6983014-5DF9-4575-88EA-1A423DFC1B13}"/>
              </a:ext>
            </a:extLst>
          </p:cNvPr>
          <p:cNvSpPr/>
          <p:nvPr/>
        </p:nvSpPr>
        <p:spPr bwMode="auto">
          <a:xfrm>
            <a:off x="5867792" y="3614241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15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F4AB79D-0010-4091-A5E6-B9DE5CC03004}"/>
              </a:ext>
            </a:extLst>
          </p:cNvPr>
          <p:cNvSpPr/>
          <p:nvPr/>
        </p:nvSpPr>
        <p:spPr bwMode="auto">
          <a:xfrm>
            <a:off x="6137324" y="3614241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16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FCA42E9-1B55-4FD8-8E2F-D67BE3D004EA}"/>
              </a:ext>
            </a:extLst>
          </p:cNvPr>
          <p:cNvSpPr/>
          <p:nvPr/>
        </p:nvSpPr>
        <p:spPr bwMode="auto">
          <a:xfrm>
            <a:off x="5329852" y="3278810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9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BE8676A-3981-4D66-AF7C-5678D04A6D45}"/>
              </a:ext>
            </a:extLst>
          </p:cNvPr>
          <p:cNvSpPr/>
          <p:nvPr/>
        </p:nvSpPr>
        <p:spPr bwMode="auto">
          <a:xfrm>
            <a:off x="5599384" y="3278810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52F3425-3163-4935-9746-2B183923EABF}"/>
              </a:ext>
            </a:extLst>
          </p:cNvPr>
          <p:cNvSpPr/>
          <p:nvPr/>
        </p:nvSpPr>
        <p:spPr bwMode="auto">
          <a:xfrm>
            <a:off x="5875403" y="3281252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995535C-9EE4-4694-870F-AC3CBAECF895}"/>
              </a:ext>
            </a:extLst>
          </p:cNvPr>
          <p:cNvSpPr/>
          <p:nvPr/>
        </p:nvSpPr>
        <p:spPr bwMode="auto">
          <a:xfrm>
            <a:off x="6144935" y="3281252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F942F1E-AA2E-42D5-A60F-639253E02D07}"/>
              </a:ext>
            </a:extLst>
          </p:cNvPr>
          <p:cNvSpPr/>
          <p:nvPr/>
        </p:nvSpPr>
        <p:spPr bwMode="auto">
          <a:xfrm>
            <a:off x="5344949" y="2945187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4F321DC-E341-4C28-A025-97B4F461BF44}"/>
              </a:ext>
            </a:extLst>
          </p:cNvPr>
          <p:cNvSpPr/>
          <p:nvPr/>
        </p:nvSpPr>
        <p:spPr bwMode="auto">
          <a:xfrm>
            <a:off x="5614481" y="2945187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2A0FD9E-1792-4662-A830-E0A8AE60B5B2}"/>
              </a:ext>
            </a:extLst>
          </p:cNvPr>
          <p:cNvSpPr/>
          <p:nvPr/>
        </p:nvSpPr>
        <p:spPr bwMode="auto">
          <a:xfrm>
            <a:off x="5890500" y="2947629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7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B05B56D-53E4-40FF-9D52-B36CD6A91177}"/>
              </a:ext>
            </a:extLst>
          </p:cNvPr>
          <p:cNvSpPr/>
          <p:nvPr/>
        </p:nvSpPr>
        <p:spPr bwMode="auto">
          <a:xfrm>
            <a:off x="6160032" y="2947629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F40C4-D851-48A9-AB09-7A813C041128}"/>
              </a:ext>
            </a:extLst>
          </p:cNvPr>
          <p:cNvSpPr txBox="1"/>
          <p:nvPr/>
        </p:nvSpPr>
        <p:spPr>
          <a:xfrm>
            <a:off x="3883625" y="1416839"/>
            <a:ext cx="939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rgbClr val="C00000"/>
                </a:solidFill>
              </a:rPr>
              <a:t>Two Per VM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A35002A-55BC-4EDF-982F-D567BDF5AB3B}"/>
              </a:ext>
            </a:extLst>
          </p:cNvPr>
          <p:cNvCxnSpPr>
            <a:cxnSpLocks/>
            <a:stCxn id="48" idx="3"/>
          </p:cNvCxnSpPr>
          <p:nvPr/>
        </p:nvCxnSpPr>
        <p:spPr bwMode="auto">
          <a:xfrm flipV="1">
            <a:off x="6388632" y="2334255"/>
            <a:ext cx="1574278" cy="4015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91A3E8D-F757-41D3-82AB-01E4605871A1}"/>
              </a:ext>
            </a:extLst>
          </p:cNvPr>
          <p:cNvSpPr txBox="1"/>
          <p:nvPr/>
        </p:nvSpPr>
        <p:spPr>
          <a:xfrm>
            <a:off x="5044220" y="766890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TCP Sockets</a:t>
            </a:r>
            <a:endParaRPr lang="en-GB" sz="1200" dirty="0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CB6DD35-AD6D-4DE9-85D8-CE01B457495D}"/>
              </a:ext>
            </a:extLst>
          </p:cNvPr>
          <p:cNvCxnSpPr>
            <a:cxnSpLocks/>
          </p:cNvCxnSpPr>
          <p:nvPr/>
        </p:nvCxnSpPr>
        <p:spPr bwMode="auto">
          <a:xfrm>
            <a:off x="1898008" y="1877840"/>
            <a:ext cx="3500867" cy="11220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7648D47-0FF8-45DD-8F7C-48E2E24D72C4}"/>
              </a:ext>
            </a:extLst>
          </p:cNvPr>
          <p:cNvCxnSpPr>
            <a:cxnSpLocks/>
          </p:cNvCxnSpPr>
          <p:nvPr/>
        </p:nvCxnSpPr>
        <p:spPr bwMode="auto">
          <a:xfrm>
            <a:off x="6103067" y="923974"/>
            <a:ext cx="1740632" cy="10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4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4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6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2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4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8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2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4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6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8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64" grpId="0" animBg="1"/>
      <p:bldP spid="65" grpId="0" animBg="1"/>
      <p:bldP spid="66" grpId="0" animBg="1"/>
      <p:bldP spid="67" grpId="0" animBg="1"/>
      <p:bldP spid="62" grpId="0" animBg="1"/>
      <p:bldP spid="63" grpId="0" animBg="1"/>
      <p:bldP spid="61" grpId="0" animBg="1"/>
      <p:bldP spid="39" grpId="0" animBg="1"/>
      <p:bldP spid="31" grpId="0" animBg="1"/>
      <p:bldP spid="6" grpId="0" animBg="1"/>
      <p:bldP spid="24" grpId="0" animBg="1"/>
      <p:bldP spid="25" grpId="0" animBg="1"/>
      <p:bldP spid="33" grpId="0" animBg="1"/>
      <p:bldP spid="35" grpId="0" animBg="1"/>
      <p:bldP spid="34" grpId="0"/>
      <p:bldP spid="30" grpId="0" animBg="1"/>
      <p:bldP spid="36" grpId="0" animBg="1"/>
      <p:bldP spid="43" grpId="0" animBg="1"/>
      <p:bldP spid="44" grpId="0" animBg="1"/>
      <p:bldP spid="45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603067"/>
          </a:xfrm>
        </p:spPr>
        <p:txBody>
          <a:bodyPr>
            <a:normAutofit fontScale="90000"/>
          </a:bodyPr>
          <a:lstStyle/>
          <a:p>
            <a:r>
              <a:rPr lang="da-DK" dirty="0"/>
              <a:t>Agenda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phic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948" y="726545"/>
            <a:ext cx="1738852" cy="158635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372EA-51B6-4C1E-AEAA-7566FC5C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36" y="1311610"/>
            <a:ext cx="5463607" cy="3394472"/>
          </a:xfrm>
        </p:spPr>
        <p:txBody>
          <a:bodyPr>
            <a:normAutofit/>
          </a:bodyPr>
          <a:lstStyle/>
          <a:p>
            <a:r>
              <a:rPr lang="da-DK" sz="2400" dirty="0"/>
              <a:t>Quick introduction to isolates</a:t>
            </a:r>
          </a:p>
          <a:p>
            <a:r>
              <a:rPr lang="da-DK" sz="2400" dirty="0"/>
              <a:t>Building and launching a Linux VM </a:t>
            </a:r>
            <a:br>
              <a:rPr lang="da-DK" sz="2400" dirty="0"/>
            </a:br>
            <a:r>
              <a:rPr lang="da-DK" sz="2400" dirty="0"/>
              <a:t>with Dyalog APL on the </a:t>
            </a:r>
            <a:br>
              <a:rPr lang="da-DK" sz="2400" dirty="0"/>
            </a:br>
            <a:r>
              <a:rPr lang="da-DK" sz="2400" dirty="0"/>
              <a:t>Amazon  Elastic Compute Cloud (EC2)</a:t>
            </a:r>
          </a:p>
          <a:p>
            <a:r>
              <a:rPr lang="da-DK" sz="2400" dirty="0"/>
              <a:t>Starting 20 VM's and using them as isolate servers</a:t>
            </a:r>
          </a:p>
          <a:p>
            <a:r>
              <a:rPr lang="da-DK" sz="2400" dirty="0">
                <a:solidFill>
                  <a:srgbClr val="00B0F0"/>
                </a:solidFill>
              </a:rPr>
              <a:t>A quick demo of   ll.EachX</a:t>
            </a:r>
          </a:p>
        </p:txBody>
      </p:sp>
    </p:spTree>
    <p:extLst>
      <p:ext uri="{BB962C8B-B14F-4D97-AF65-F5344CB8AC3E}">
        <p14:creationId xmlns:p14="http://schemas.microsoft.com/office/powerpoint/2010/main" val="873154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76B7-442E-4EC4-B28A-5A071083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EEF6A-4C28-400C-B92D-E32BDCDC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sz="2400" dirty="0"/>
              <a:t>Dyalog is creating tools, frameworks and samples </a:t>
            </a:r>
            <a:br>
              <a:rPr lang="da-DK" sz="2400" dirty="0"/>
            </a:br>
            <a:r>
              <a:rPr lang="da-DK" sz="2400" dirty="0"/>
              <a:t>for distributed / cloud computing, including</a:t>
            </a:r>
          </a:p>
          <a:p>
            <a:pPr lvl="1"/>
            <a:r>
              <a:rPr lang="da-DK" sz="2000" dirty="0"/>
              <a:t>APLSSH client to securely start processes on remote machines</a:t>
            </a:r>
          </a:p>
          <a:p>
            <a:pPr lvl="1"/>
            <a:r>
              <a:rPr lang="da-DK" sz="2000" dirty="0"/>
              <a:t>Running Isolates in the Cloud</a:t>
            </a:r>
          </a:p>
          <a:p>
            <a:pPr lvl="1"/>
            <a:r>
              <a:rPr lang="da-DK" sz="2000" dirty="0"/>
              <a:t>Microservice Frameworks (e.g. JSONServer)</a:t>
            </a:r>
          </a:p>
          <a:p>
            <a:pPr lvl="1"/>
            <a:r>
              <a:rPr lang="da-DK" sz="2000" dirty="0"/>
              <a:t>Docker / Container tools</a:t>
            </a:r>
          </a:p>
          <a:p>
            <a:r>
              <a:rPr lang="da-DK" sz="2400" dirty="0"/>
              <a:t>DAAAS (Dyalog APL As A Service) coming soon</a:t>
            </a:r>
          </a:p>
          <a:p>
            <a:pPr lvl="1"/>
            <a:r>
              <a:rPr lang="da-DK" sz="2000" dirty="0"/>
              <a:t>We will publish "premium" AMI's with Dyalog APL, </a:t>
            </a:r>
            <a:br>
              <a:rPr lang="da-DK" sz="2000" dirty="0"/>
            </a:br>
            <a:r>
              <a:rPr lang="da-DK" sz="2000" dirty="0"/>
              <a:t>JSONServer and MiServer pre-installed</a:t>
            </a:r>
          </a:p>
          <a:p>
            <a:pPr lvl="1"/>
            <a:r>
              <a:rPr lang="da-DK" sz="2000" dirty="0"/>
              <a:t>Pre-build Docker containers with Dyalog installed</a:t>
            </a:r>
          </a:p>
          <a:p>
            <a:pPr lvl="1"/>
            <a:r>
              <a:rPr lang="da-DK" sz="2000" dirty="0"/>
              <a:t>Hardest problem is to decide on pricing</a:t>
            </a:r>
          </a:p>
          <a:p>
            <a:r>
              <a:rPr lang="da-DK" sz="2400" dirty="0"/>
              <a:t>We aim to publish a reference architecture </a:t>
            </a:r>
            <a:br>
              <a:rPr lang="da-DK" sz="2400" dirty="0"/>
            </a:br>
            <a:r>
              <a:rPr lang="da-DK" sz="2400" dirty="0"/>
              <a:t>for scalable services.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4775D-35D9-474F-8EB2-7E190D76BAD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B405C1-BD87-4ED4-8D91-F1B6D1A1E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948" y="726545"/>
            <a:ext cx="1738852" cy="15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72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603067"/>
          </a:xfrm>
        </p:spPr>
        <p:txBody>
          <a:bodyPr>
            <a:normAutofit fontScale="90000"/>
          </a:bodyPr>
          <a:lstStyle/>
          <a:p>
            <a:r>
              <a:rPr lang="da-DK" dirty="0"/>
              <a:t>Webinar 11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phic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948" y="726545"/>
            <a:ext cx="1738852" cy="158635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372EA-51B6-4C1E-AEAA-7566FC5C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36" y="1311610"/>
            <a:ext cx="5463607" cy="3394472"/>
          </a:xfrm>
        </p:spPr>
        <p:txBody>
          <a:bodyPr>
            <a:normAutofit/>
          </a:bodyPr>
          <a:lstStyle/>
          <a:p>
            <a:r>
              <a:rPr lang="da-DK" sz="2400" b="1" dirty="0"/>
              <a:t>Thursday, May 17th at 15:00 UTC:</a:t>
            </a:r>
            <a:br>
              <a:rPr lang="da-DK" sz="2400" dirty="0"/>
            </a:br>
            <a:r>
              <a:rPr lang="da-DK" sz="2400" dirty="0"/>
              <a:t>Creating and managing your own User Commands</a:t>
            </a:r>
          </a:p>
        </p:txBody>
      </p:sp>
    </p:spTree>
    <p:extLst>
      <p:ext uri="{BB962C8B-B14F-4D97-AF65-F5344CB8AC3E}">
        <p14:creationId xmlns:p14="http://schemas.microsoft.com/office/powerpoint/2010/main" val="240697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Quick Introduction to Isolates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DB88E44-7C1A-4697-B167-66338083CF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Oval 3"/>
          <p:cNvSpPr/>
          <p:nvPr/>
        </p:nvSpPr>
        <p:spPr bwMode="auto">
          <a:xfrm>
            <a:off x="586943" y="1288935"/>
            <a:ext cx="3614943" cy="23173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8" name="Chord 7"/>
          <p:cNvSpPr/>
          <p:nvPr/>
        </p:nvSpPr>
        <p:spPr bwMode="auto">
          <a:xfrm flipH="1">
            <a:off x="1765341" y="2684464"/>
            <a:ext cx="1391890" cy="1736501"/>
          </a:xfrm>
          <a:prstGeom prst="chord">
            <a:avLst>
              <a:gd name="adj1" fmla="val 21418589"/>
              <a:gd name="adj2" fmla="val 10994542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7" name="Chord 6"/>
          <p:cNvSpPr/>
          <p:nvPr/>
        </p:nvSpPr>
        <p:spPr bwMode="auto">
          <a:xfrm flipH="1">
            <a:off x="3098682" y="2402196"/>
            <a:ext cx="1346222" cy="1632058"/>
          </a:xfrm>
          <a:prstGeom prst="chord">
            <a:avLst>
              <a:gd name="adj1" fmla="val 1484108"/>
              <a:gd name="adj2" fmla="val 1427331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5" name="Chord 4"/>
          <p:cNvSpPr/>
          <p:nvPr/>
        </p:nvSpPr>
        <p:spPr bwMode="auto">
          <a:xfrm>
            <a:off x="473488" y="2455617"/>
            <a:ext cx="1346221" cy="1578637"/>
          </a:xfrm>
          <a:prstGeom prst="chord">
            <a:avLst>
              <a:gd name="adj1" fmla="val 1423167"/>
              <a:gd name="adj2" fmla="val 13578419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144" y="3336690"/>
            <a:ext cx="1107408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X←</a:t>
            </a:r>
            <a:r>
              <a:rPr lang="da-DK" sz="1425" b="1" dirty="0">
                <a:solidFill>
                  <a:srgbClr val="FF0000"/>
                </a:solidFill>
                <a:latin typeface="APL385 Unicode" pitchFamily="49" charset="0"/>
              </a:rPr>
              <a:t>1 2 3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7950" y="3670676"/>
            <a:ext cx="88361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X←</a:t>
            </a:r>
            <a:r>
              <a:rPr lang="da-DK" sz="1425" b="1" dirty="0">
                <a:solidFill>
                  <a:srgbClr val="FFFF00"/>
                </a:solidFill>
                <a:latin typeface="APL385 Unicode" pitchFamily="49" charset="0"/>
              </a:rPr>
              <a:t>4 5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4643" y="3344212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latin typeface="APL385 Unicode" pitchFamily="49" charset="0"/>
              </a:rPr>
              <a:t>X←</a:t>
            </a:r>
            <a:r>
              <a:rPr lang="da-DK" sz="1500" b="1" dirty="0">
                <a:solidFill>
                  <a:srgbClr val="7030A0"/>
                </a:solidFill>
                <a:latin typeface="APL385 Unicode" pitchFamily="49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6889" y="1880732"/>
            <a:ext cx="3522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PL385 Unicode" pitchFamily="49" charset="0"/>
              </a:rPr>
              <a:t>  iss←isolate.New¨3⍴⊂''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889" y="2398502"/>
            <a:ext cx="3156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PL385 Unicode" pitchFamily="49" charset="0"/>
              </a:rPr>
              <a:t>  iss.((+⌿ ÷ ≢) </a:t>
            </a:r>
            <a:r>
              <a:rPr lang="da-DK" sz="1600" b="1" dirty="0">
                <a:solidFill>
                  <a:srgbClr val="333333"/>
                </a:solidFill>
                <a:latin typeface="APL385 Unicode" pitchFamily="49" charset="0"/>
              </a:rPr>
              <a:t>X)</a:t>
            </a:r>
            <a:endParaRPr lang="da-DK" sz="1600" b="1" dirty="0">
              <a:latin typeface="APL385 Unicode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6889" y="2143605"/>
            <a:ext cx="3348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PL385 Unicode" pitchFamily="49" charset="0"/>
              </a:rPr>
              <a:t>  iss.X←(</a:t>
            </a:r>
            <a:r>
              <a:rPr lang="da-DK" sz="1600" b="1" dirty="0">
                <a:solidFill>
                  <a:srgbClr val="FF0000"/>
                </a:solidFill>
                <a:latin typeface="APL385 Unicode" pitchFamily="49" charset="0"/>
              </a:rPr>
              <a:t>1 2 3</a:t>
            </a:r>
            <a:r>
              <a:rPr lang="da-DK" sz="1600" b="1" dirty="0">
                <a:latin typeface="APL385 Unicode" pitchFamily="49" charset="0"/>
              </a:rPr>
              <a:t>) (</a:t>
            </a:r>
            <a:r>
              <a:rPr lang="da-DK" sz="1600" b="1" dirty="0">
                <a:solidFill>
                  <a:srgbClr val="FFFF00"/>
                </a:solidFill>
                <a:latin typeface="APL385 Unicode" pitchFamily="49" charset="0"/>
              </a:rPr>
              <a:t>4 5</a:t>
            </a:r>
            <a:r>
              <a:rPr lang="da-DK" sz="1600" b="1" dirty="0">
                <a:latin typeface="APL385 Unicode" pitchFamily="49" charset="0"/>
              </a:rPr>
              <a:t>) </a:t>
            </a:r>
            <a:r>
              <a:rPr lang="da-DK" sz="1600" b="1" dirty="0">
                <a:solidFill>
                  <a:srgbClr val="7030A0"/>
                </a:solidFill>
                <a:latin typeface="APL385 Unicode" pitchFamily="49" charset="0"/>
              </a:rPr>
              <a:t>6</a:t>
            </a:r>
            <a:r>
              <a:rPr lang="da-DK" sz="1600" b="1" dirty="0">
                <a:latin typeface="APL385 Unicode" pitchFamily="49" charset="0"/>
              </a:rPr>
              <a:t>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89" y="2676704"/>
            <a:ext cx="3156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rgbClr val="FF0000"/>
                </a:solidFill>
                <a:latin typeface="APL385 Unicode" pitchFamily="49" charset="0"/>
              </a:rPr>
              <a:t>2</a:t>
            </a:r>
            <a:r>
              <a:rPr lang="da-DK" sz="1600" b="1" dirty="0">
                <a:solidFill>
                  <a:srgbClr val="333333"/>
                </a:solidFill>
                <a:latin typeface="APL385 Unicode" pitchFamily="49" charset="0"/>
              </a:rPr>
              <a:t> </a:t>
            </a:r>
            <a:r>
              <a:rPr lang="da-DK" sz="1600" b="1" dirty="0">
                <a:solidFill>
                  <a:srgbClr val="FFFF00"/>
                </a:solidFill>
                <a:latin typeface="APL385 Unicode" pitchFamily="49" charset="0"/>
              </a:rPr>
              <a:t>4.5</a:t>
            </a:r>
            <a:r>
              <a:rPr lang="da-DK" sz="1600" b="1" dirty="0">
                <a:solidFill>
                  <a:srgbClr val="333333"/>
                </a:solidFill>
                <a:latin typeface="APL385 Unicode" pitchFamily="49" charset="0"/>
              </a:rPr>
              <a:t> </a:t>
            </a:r>
            <a:r>
              <a:rPr lang="da-DK" sz="1600" b="1" dirty="0">
                <a:solidFill>
                  <a:srgbClr val="7030A0"/>
                </a:solidFill>
                <a:latin typeface="APL385 Unicode" pitchFamily="49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7235B-C6A2-411A-A884-445A1B619E6E}"/>
              </a:ext>
            </a:extLst>
          </p:cNvPr>
          <p:cNvSpPr txBox="1"/>
          <p:nvPr/>
        </p:nvSpPr>
        <p:spPr>
          <a:xfrm>
            <a:off x="5925889" y="1194889"/>
            <a:ext cx="2648245" cy="1708160"/>
          </a:xfrm>
          <a:prstGeom prst="rect">
            <a:avLst/>
          </a:prstGeom>
          <a:solidFill>
            <a:srgbClr val="FF9421"/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An isolate looks, tastes, and feels</a:t>
            </a:r>
            <a:br>
              <a:rPr lang="da-DK" sz="1400" dirty="0"/>
            </a:br>
            <a:r>
              <a:rPr lang="da-DK" sz="1400" dirty="0"/>
              <a:t>like a namespace, </a:t>
            </a:r>
            <a:r>
              <a:rPr lang="da-DK" sz="1400" b="1" dirty="0"/>
              <a:t>except that</a:t>
            </a:r>
            <a:br>
              <a:rPr lang="da-DK" sz="1400" dirty="0"/>
            </a:br>
            <a:br>
              <a:rPr lang="da-DK" sz="400" dirty="0"/>
            </a:br>
            <a:r>
              <a:rPr lang="da-DK" sz="1400" dirty="0"/>
              <a:t>Each isolate appears as an extension of the workspace,</a:t>
            </a:r>
          </a:p>
          <a:p>
            <a:r>
              <a:rPr lang="da-DK" sz="1400" dirty="0"/>
              <a:t>but exists in a </a:t>
            </a:r>
            <a:r>
              <a:rPr lang="da-DK" sz="1400" b="1" dirty="0"/>
              <a:t>separate process</a:t>
            </a:r>
            <a:r>
              <a:rPr lang="da-DK" sz="1400" dirty="0"/>
              <a:t>.</a:t>
            </a:r>
            <a:br>
              <a:rPr lang="da-DK" sz="1400" dirty="0"/>
            </a:br>
            <a:br>
              <a:rPr lang="da-DK" sz="300" dirty="0"/>
            </a:br>
            <a:r>
              <a:rPr lang="da-DK" sz="1400" dirty="0">
                <a:latin typeface="APL385 Unicode" panose="020B0709000202000203" pitchFamily="49" charset="0"/>
              </a:rPr>
              <a:t>iss</a:t>
            </a:r>
            <a:r>
              <a:rPr lang="da-DK" sz="1400" dirty="0"/>
              <a:t> is a 3-element vector of</a:t>
            </a:r>
            <a:br>
              <a:rPr lang="da-DK" sz="1400" dirty="0"/>
            </a:br>
            <a:r>
              <a:rPr lang="da-DK" sz="1400" b="1" dirty="0"/>
              <a:t>references to three isolates</a:t>
            </a:r>
            <a:r>
              <a:rPr lang="da-DK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9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559E-7BA3-43CD-9366-492BA33B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Isolate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2AA5E-C74B-4874-94D6-DEB50DD1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6E18A-BDBF-424F-B3F3-B073EBA284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398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4063097" y="1176595"/>
            <a:ext cx="3714750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 2-Core Computer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0280E82-4B65-4907-963D-B47C3B9A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How isolates 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D1913-6EDB-4355-8167-94339E866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741A-9DE9-4153-9394-F6C14C63C4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Rectangle 5"/>
          <p:cNvSpPr/>
          <p:nvPr/>
        </p:nvSpPr>
        <p:spPr bwMode="auto">
          <a:xfrm>
            <a:off x="4120247" y="1743052"/>
            <a:ext cx="1428750" cy="14527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 Dyalog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91947" y="1743052"/>
            <a:ext cx="1428750" cy="1485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291947" y="3296187"/>
            <a:ext cx="1428750" cy="142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2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377547" y="1924587"/>
            <a:ext cx="1028700" cy="4424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5406122" y="2514746"/>
            <a:ext cx="1000125" cy="9528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6419694" y="2419104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419694" y="3890379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790686" y="89512"/>
            <a:ext cx="1428750" cy="230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Dyalog Processes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345166" y="89512"/>
            <a:ext cx="1428750" cy="2307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Namespaces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234547" y="2794655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04079" y="2794655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776383" y="2794655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063064" y="2794655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243775" y="98944"/>
            <a:ext cx="1428750" cy="230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Computers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262747" y="1176596"/>
            <a:ext cx="2671218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Another Computer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1898417" y="1743052"/>
            <a:ext cx="1428750" cy="1485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1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898417" y="3296187"/>
            <a:ext cx="1428750" cy="142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2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3224297" y="2011809"/>
            <a:ext cx="1067400" cy="378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V="1">
            <a:off x="3224297" y="2523402"/>
            <a:ext cx="1067400" cy="947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95816" y="3525114"/>
            <a:ext cx="2268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APL385 Unicode" panose="020B0709000202000203" pitchFamily="49" charset="0"/>
              </a:rPr>
              <a:t>iss←isolate.New¨4⍴</a:t>
            </a:r>
            <a:r>
              <a:rPr lang="da-DK" sz="1350" dirty="0">
                <a:latin typeface="APL385 Unicode" panose="020B0709000202000203" pitchFamily="49" charset="0"/>
              </a:rPr>
              <a:t>⊂⍬</a:t>
            </a:r>
            <a:endParaRPr lang="en-GB" sz="1350" dirty="0">
              <a:latin typeface="APL385 Unicode" panose="020B0709000202000203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89222" y="3791212"/>
            <a:ext cx="2268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0" dirty="0" err="1">
                <a:latin typeface="APL385 Unicode" panose="020B0709000202000203" pitchFamily="49" charset="0"/>
              </a:rPr>
              <a:t>AddServer</a:t>
            </a:r>
            <a:r>
              <a:rPr lang="da-DK" sz="1350" dirty="0">
                <a:latin typeface="APL385 Unicode" panose="020B0709000202000203" pitchFamily="49" charset="0"/>
              </a:rPr>
              <a:t> '10.0.0.2'</a:t>
            </a:r>
            <a:endParaRPr lang="en-GB" sz="1350" dirty="0">
              <a:latin typeface="APL385 Unicode" panose="020B0709000202000203" pitchFamily="49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6020389" y="944657"/>
            <a:ext cx="1712741" cy="6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971905" y="820549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TCP Sockets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417677" y="2824280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417677" y="4300095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44976" y="1453115"/>
            <a:ext cx="27895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0" dirty="0">
                <a:latin typeface="APL385 Unicode" panose="020B0709000202000203" pitchFamily="49" charset="0"/>
              </a:rPr>
              <a:t>StartServer 'ip=10.0.0.1'</a:t>
            </a:r>
            <a:endParaRPr lang="en-GB" sz="135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48402 -0.0200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-101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48402 -0.014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5" grpId="0" animBg="1"/>
      <p:bldP spid="36" grpId="0" animBg="1"/>
      <p:bldP spid="55" grpId="0"/>
      <p:bldP spid="56" grpId="0"/>
      <p:bldP spid="59" grpId="0"/>
      <p:bldP spid="18" grpId="0" animBg="1"/>
      <p:bldP spid="18" grpId="1" animBg="1"/>
      <p:bldP spid="19" grpId="0" animBg="1"/>
      <p:bldP spid="19" grpId="1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559E-7BA3-43CD-9366-492BA33B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Isolate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2AA5E-C74B-4874-94D6-DEB50DD1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 more on isolates, see for example</a:t>
            </a:r>
            <a:br>
              <a:rPr lang="da-DK" dirty="0"/>
            </a:br>
            <a:r>
              <a:rPr lang="da-DK" dirty="0"/>
              <a:t>"Parallel Programming in Dyalog APL"</a:t>
            </a:r>
            <a:br>
              <a:rPr lang="da-DK" dirty="0"/>
            </a:br>
            <a:r>
              <a:rPr lang="da-DK" dirty="0">
                <a:hlinkClick r:id="rId2"/>
              </a:rPr>
              <a:t>https://dyalog.tv/Dyalog14/?v=JvLWvyG7JEs</a:t>
            </a:r>
            <a:endParaRPr lang="da-DK" dirty="0"/>
          </a:p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6E18A-BDBF-424F-B3F3-B073EBA284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971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603067"/>
          </a:xfrm>
        </p:spPr>
        <p:txBody>
          <a:bodyPr>
            <a:normAutofit fontScale="90000"/>
          </a:bodyPr>
          <a:lstStyle/>
          <a:p>
            <a:r>
              <a:rPr lang="da-DK" dirty="0"/>
              <a:t>Agenda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phic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948" y="726545"/>
            <a:ext cx="1738852" cy="158635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372EA-51B6-4C1E-AEAA-7566FC5C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36" y="1311610"/>
            <a:ext cx="5463607" cy="3394472"/>
          </a:xfrm>
        </p:spPr>
        <p:txBody>
          <a:bodyPr>
            <a:normAutofit/>
          </a:bodyPr>
          <a:lstStyle/>
          <a:p>
            <a:r>
              <a:rPr lang="da-DK" sz="2400" dirty="0"/>
              <a:t>Quick introduction to isolates</a:t>
            </a:r>
          </a:p>
          <a:p>
            <a:r>
              <a:rPr lang="da-DK" sz="2400" dirty="0">
                <a:solidFill>
                  <a:srgbClr val="00B0F0"/>
                </a:solidFill>
              </a:rPr>
              <a:t>Building and launching a Linux VM </a:t>
            </a:r>
            <a:br>
              <a:rPr lang="da-DK" sz="2400" dirty="0">
                <a:solidFill>
                  <a:srgbClr val="00B0F0"/>
                </a:solidFill>
              </a:rPr>
            </a:br>
            <a:r>
              <a:rPr lang="da-DK" sz="2400" dirty="0">
                <a:solidFill>
                  <a:srgbClr val="00B0F0"/>
                </a:solidFill>
              </a:rPr>
              <a:t>with Dyalog APL on the </a:t>
            </a:r>
            <a:br>
              <a:rPr lang="da-DK" sz="2400" dirty="0">
                <a:solidFill>
                  <a:srgbClr val="00B0F0"/>
                </a:solidFill>
              </a:rPr>
            </a:br>
            <a:r>
              <a:rPr lang="da-DK" sz="2400" dirty="0">
                <a:solidFill>
                  <a:srgbClr val="00B0F0"/>
                </a:solidFill>
              </a:rPr>
              <a:t>Amazon  Elastic Compute Cloud (EC2)</a:t>
            </a:r>
          </a:p>
          <a:p>
            <a:r>
              <a:rPr lang="da-DK" sz="2400" dirty="0"/>
              <a:t>Starting 20 VM's and using them as isolate servers</a:t>
            </a:r>
          </a:p>
          <a:p>
            <a:r>
              <a:rPr lang="da-DK" sz="2400" dirty="0"/>
              <a:t>A quick demo of ll.EachX</a:t>
            </a:r>
          </a:p>
        </p:txBody>
      </p:sp>
    </p:spTree>
    <p:extLst>
      <p:ext uri="{BB962C8B-B14F-4D97-AF65-F5344CB8AC3E}">
        <p14:creationId xmlns:p14="http://schemas.microsoft.com/office/powerpoint/2010/main" val="267399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7A3F-3761-4CFE-B123-1FE03950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/>
              <a:t>Create an Amazon Machine Image (AMI)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7DE9-99B9-4570-A19F-18C356C5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56615"/>
            <a:ext cx="8363272" cy="3283013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Select a base AMI with Ubuntu Linux installed</a:t>
            </a:r>
          </a:p>
          <a:p>
            <a:r>
              <a:rPr lang="da-DK" dirty="0"/>
              <a:t>Configure Firewall</a:t>
            </a:r>
          </a:p>
          <a:p>
            <a:r>
              <a:rPr lang="da-DK" dirty="0"/>
              <a:t>Launch the VM</a:t>
            </a:r>
          </a:p>
          <a:p>
            <a:r>
              <a:rPr lang="da-DK" dirty="0"/>
              <a:t>Use WinSCP to copy Dyalog installer</a:t>
            </a:r>
          </a:p>
          <a:p>
            <a:r>
              <a:rPr lang="da-DK" dirty="0"/>
              <a:t>Install Dyalog APL</a:t>
            </a:r>
          </a:p>
          <a:p>
            <a:r>
              <a:rPr lang="da-DK" dirty="0"/>
              <a:t>Use SSH to start Dyalog APL</a:t>
            </a:r>
          </a:p>
          <a:p>
            <a:r>
              <a:rPr lang="da-DK" dirty="0"/>
              <a:t>Connect to it with RIDE</a:t>
            </a:r>
          </a:p>
          <a:p>
            <a:r>
              <a:rPr lang="da-DK" dirty="0"/>
              <a:t>Save the new AMI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219C8-B30A-4CF5-8383-D4ECE46F35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Amazon EC2 Simple Systems Manager">
            <a:extLst>
              <a:ext uri="{FF2B5EF4-FFF2-40B4-BE49-F238E27FC236}">
                <a16:creationId xmlns:a16="http://schemas.microsoft.com/office/drawing/2014/main" id="{E3E2CCB0-A746-4062-A140-4DFC15FFD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73" y="1356615"/>
            <a:ext cx="17526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761F29-080E-45F8-AC11-250A00DDBC6E}"/>
              </a:ext>
            </a:extLst>
          </p:cNvPr>
          <p:cNvCxnSpPr>
            <a:cxnSpLocks/>
          </p:cNvCxnSpPr>
          <p:nvPr/>
        </p:nvCxnSpPr>
        <p:spPr>
          <a:xfrm>
            <a:off x="701570" y="4219200"/>
            <a:ext cx="2475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397E-A85D-4C8B-AF73-88B418F9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8F3C-4A80-4196-8BA7-FB753F75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B7243-FAAF-4CC1-94D2-4C62C2AE8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F583A-615F-431E-8581-7ED69177C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4" y="0"/>
            <a:ext cx="82367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93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</TotalTime>
  <Words>344</Words>
  <Application>Microsoft Office PowerPoint</Application>
  <PresentationFormat>On-screen Show (16:9)</PresentationFormat>
  <Paragraphs>141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APL385 Unicode</vt:lpstr>
      <vt:lpstr>Arial</vt:lpstr>
      <vt:lpstr>Calibri</vt:lpstr>
      <vt:lpstr>Courier New</vt:lpstr>
      <vt:lpstr>Klavika Bold</vt:lpstr>
      <vt:lpstr>Klavika Medium</vt:lpstr>
      <vt:lpstr>Times</vt:lpstr>
      <vt:lpstr>Wingdings</vt:lpstr>
      <vt:lpstr>Office Theme</vt:lpstr>
      <vt:lpstr>Webinar #10 - 19 April 2017 Isolates in the Cloud</vt:lpstr>
      <vt:lpstr>Agenda</vt:lpstr>
      <vt:lpstr>Quick Introduction to Isolates</vt:lpstr>
      <vt:lpstr>Isolate Demo</vt:lpstr>
      <vt:lpstr>How isolates work</vt:lpstr>
      <vt:lpstr>Isolate Demo</vt:lpstr>
      <vt:lpstr>Agenda</vt:lpstr>
      <vt:lpstr>Create an Amazon Machine Image (AMI)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Isolates in the Cloud</vt:lpstr>
      <vt:lpstr>Agenda</vt:lpstr>
      <vt:lpstr>Summary</vt:lpstr>
      <vt:lpstr>Webinar 11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177</cp:revision>
  <dcterms:created xsi:type="dcterms:W3CDTF">2016-07-29T08:25:06Z</dcterms:created>
  <dcterms:modified xsi:type="dcterms:W3CDTF">2018-04-19T14:54:31Z</dcterms:modified>
</cp:coreProperties>
</file>