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62" r:id="rId2"/>
    <p:sldId id="268" r:id="rId3"/>
    <p:sldId id="282" r:id="rId4"/>
    <p:sldId id="283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5" r:id="rId14"/>
    <p:sldId id="286" r:id="rId15"/>
    <p:sldId id="284" r:id="rId16"/>
    <p:sldId id="353" r:id="rId17"/>
    <p:sldId id="354" r:id="rId18"/>
    <p:sldId id="287" r:id="rId19"/>
    <p:sldId id="356" r:id="rId20"/>
    <p:sldId id="357" r:id="rId21"/>
    <p:sldId id="358" r:id="rId22"/>
    <p:sldId id="359" r:id="rId23"/>
    <p:sldId id="288" r:id="rId24"/>
    <p:sldId id="361" r:id="rId25"/>
    <p:sldId id="289" r:id="rId26"/>
    <p:sldId id="337" r:id="rId27"/>
    <p:sldId id="290" r:id="rId28"/>
    <p:sldId id="363" r:id="rId29"/>
    <p:sldId id="364" r:id="rId30"/>
    <p:sldId id="291" r:id="rId31"/>
    <p:sldId id="292" r:id="rId32"/>
    <p:sldId id="293" r:id="rId33"/>
    <p:sldId id="294" r:id="rId34"/>
    <p:sldId id="296" r:id="rId35"/>
    <p:sldId id="295" r:id="rId36"/>
    <p:sldId id="297" r:id="rId37"/>
    <p:sldId id="366" r:id="rId38"/>
    <p:sldId id="298" r:id="rId39"/>
    <p:sldId id="368" r:id="rId40"/>
    <p:sldId id="369" r:id="rId41"/>
    <p:sldId id="370" r:id="rId42"/>
    <p:sldId id="371" r:id="rId43"/>
    <p:sldId id="299" r:id="rId44"/>
    <p:sldId id="373" r:id="rId45"/>
    <p:sldId id="374" r:id="rId46"/>
    <p:sldId id="375" r:id="rId47"/>
    <p:sldId id="376" r:id="rId48"/>
    <p:sldId id="377" r:id="rId49"/>
    <p:sldId id="339" r:id="rId50"/>
    <p:sldId id="301" r:id="rId51"/>
    <p:sldId id="379" r:id="rId52"/>
    <p:sldId id="302" r:id="rId53"/>
    <p:sldId id="381" r:id="rId54"/>
    <p:sldId id="303" r:id="rId55"/>
    <p:sldId id="304" r:id="rId56"/>
    <p:sldId id="383" r:id="rId57"/>
    <p:sldId id="305" r:id="rId58"/>
    <p:sldId id="306" r:id="rId59"/>
    <p:sldId id="307" r:id="rId60"/>
    <p:sldId id="342" r:id="rId61"/>
    <p:sldId id="343" r:id="rId62"/>
    <p:sldId id="308" r:id="rId63"/>
    <p:sldId id="385" r:id="rId64"/>
    <p:sldId id="309" r:id="rId65"/>
    <p:sldId id="310" r:id="rId66"/>
    <p:sldId id="387" r:id="rId67"/>
    <p:sldId id="311" r:id="rId68"/>
    <p:sldId id="312" r:id="rId69"/>
    <p:sldId id="313" r:id="rId70"/>
    <p:sldId id="314" r:id="rId71"/>
    <p:sldId id="389" r:id="rId72"/>
    <p:sldId id="315" r:id="rId73"/>
    <p:sldId id="391" r:id="rId74"/>
    <p:sldId id="392" r:id="rId75"/>
    <p:sldId id="318" r:id="rId76"/>
    <p:sldId id="338" r:id="rId77"/>
    <p:sldId id="316" r:id="rId78"/>
    <p:sldId id="319" r:id="rId79"/>
    <p:sldId id="335" r:id="rId80"/>
    <p:sldId id="344" r:id="rId81"/>
    <p:sldId id="345" r:id="rId82"/>
    <p:sldId id="394" r:id="rId83"/>
    <p:sldId id="323" r:id="rId84"/>
    <p:sldId id="324" r:id="rId85"/>
    <p:sldId id="322" r:id="rId86"/>
    <p:sldId id="346" r:id="rId87"/>
    <p:sldId id="347" r:id="rId88"/>
    <p:sldId id="348" r:id="rId89"/>
    <p:sldId id="349" r:id="rId90"/>
    <p:sldId id="325" r:id="rId91"/>
    <p:sldId id="326" r:id="rId92"/>
    <p:sldId id="327" r:id="rId93"/>
    <p:sldId id="329" r:id="rId94"/>
    <p:sldId id="396" r:id="rId95"/>
    <p:sldId id="328" r:id="rId96"/>
    <p:sldId id="340" r:id="rId97"/>
    <p:sldId id="341" r:id="rId98"/>
    <p:sldId id="332" r:id="rId99"/>
    <p:sldId id="350" r:id="rId100"/>
    <p:sldId id="333" r:id="rId101"/>
    <p:sldId id="398" r:id="rId102"/>
    <p:sldId id="399" r:id="rId103"/>
    <p:sldId id="400" r:id="rId104"/>
    <p:sldId id="401" r:id="rId105"/>
    <p:sldId id="267" r:id="rId106"/>
    <p:sldId id="351" r:id="rId107"/>
    <p:sldId id="270" r:id="rId108"/>
    <p:sldId id="272" r:id="rId109"/>
  </p:sldIdLst>
  <p:sldSz cx="9144000" cy="5143500" type="screen16x9"/>
  <p:notesSz cx="6858000" cy="9144000"/>
  <p:embeddedFontLst>
    <p:embeddedFont>
      <p:font typeface="Symbola" panose="020B0604020202020204" charset="0"/>
      <p:regular r:id="rId112"/>
    </p:embeddedFont>
    <p:embeddedFont>
      <p:font typeface="Titillium Web" panose="020B0604020202020204" charset="0"/>
      <p:regular r:id="rId113"/>
      <p:bold r:id="rId114"/>
      <p:italic r:id="rId115"/>
      <p:boldItalic r:id="rId116"/>
    </p:embeddedFont>
    <p:embeddedFont>
      <p:font typeface="APL385 Unicode" panose="020B0709000202000203" pitchFamily="49" charset="0"/>
      <p:regular r:id="rId117"/>
    </p:embeddedFont>
    <p:embeddedFont>
      <p:font typeface="Klavika Medium" panose="02000603000000000000" pitchFamily="2" charset="0"/>
      <p:regular r:id="rId118"/>
    </p:embeddedFont>
    <p:embeddedFont>
      <p:font typeface="APL333" panose="020B0604020202020204" charset="0"/>
      <p:regular r:id="rId119"/>
    </p:embeddedFont>
    <p:embeddedFont>
      <p:font typeface="Everson Mono" panose="02000500000000020004" charset="0"/>
      <p:regular r:id="rId120"/>
      <p:bold r:id="rId121"/>
      <p:italic r:id="rId122"/>
    </p:embeddedFont>
    <p:embeddedFont>
      <p:font typeface="Titillium Web Black" panose="020B0604020202020204" charset="0"/>
      <p:bold r:id="rId123"/>
    </p:embeddedFont>
    <p:embeddedFont>
      <p:font typeface="Calibri" panose="020F0502020204030204" pitchFamily="34" charset="0"/>
      <p:regular r:id="rId124"/>
      <p:bold r:id="rId125"/>
      <p:italic r:id="rId126"/>
      <p:boldItalic r:id="rId127"/>
    </p:embeddedFont>
    <p:embeddedFont>
      <p:font typeface="ＭＳ Ｐゴシック" panose="020B0600070205080204" pitchFamily="34" charset="-128"/>
      <p:regular r:id="rId128"/>
    </p:embeddedFont>
    <p:embeddedFont>
      <p:font typeface="Titillium Web SemiBold" panose="020B0604020202020204" charset="0"/>
      <p:bold r:id="rId129"/>
      <p:boldItalic r:id="rId1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C7DCF"/>
    <a:srgbClr val="FF9421"/>
    <a:srgbClr val="F5F5F5"/>
    <a:srgbClr val="008000"/>
    <a:srgbClr val="F58220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6817" autoAdjust="0"/>
  </p:normalViewPr>
  <p:slideViewPr>
    <p:cSldViewPr>
      <p:cViewPr varScale="1">
        <p:scale>
          <a:sx n="151" d="100"/>
          <a:sy n="151" d="100"/>
        </p:scale>
        <p:origin x="28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6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.fntdata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2.fntdata"/><Relationship Id="rId128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126" Type="http://schemas.openxmlformats.org/officeDocument/2006/relationships/font" Target="fonts/font15.fntdata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5.fntdata"/><Relationship Id="rId124" Type="http://schemas.openxmlformats.org/officeDocument/2006/relationships/font" Target="fonts/font13.fntdata"/><Relationship Id="rId12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font" Target="fonts/font3.fntdata"/><Relationship Id="rId119" Type="http://schemas.openxmlformats.org/officeDocument/2006/relationships/font" Target="fonts/font8.fntdata"/><Relationship Id="rId12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1.fntdata"/><Relationship Id="rId130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9.fntdata"/><Relationship Id="rId125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4.fntdata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77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3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0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1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2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56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10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51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30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83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53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88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0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52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65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2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12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2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02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0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61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31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05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47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39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18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50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18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78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90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7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37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93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43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4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051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70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346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387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50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127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16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58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932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26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760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3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1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8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9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942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707654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FF942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min\Dyalog Logos Stationery\Webinar\PPT images\footer_text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7005"/>
            <a:ext cx="2421106" cy="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golf.stackexchange.com/users/43319/ad%c3%a1m?tab=profile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webinar@dyalog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tackoverflow.com/questions/ask?tags=dyalog+apl" TargetMode="External"/><Relationship Id="rId4" Type="http://schemas.openxmlformats.org/officeDocument/2006/relationships/hyperlink" Target="https://chat.stackexchange.com/rooms/5240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Total Array Ordering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059583"/>
            <a:ext cx="8280400" cy="432047"/>
          </a:xfrm>
        </p:spPr>
        <p:txBody>
          <a:bodyPr anchor="ctr"/>
          <a:lstStyle/>
          <a:p>
            <a:pPr>
              <a:tabLst>
                <a:tab pos="1376363" algn="ctr"/>
                <a:tab pos="4057650" algn="ctr"/>
                <a:tab pos="6862763" algn="ctr"/>
              </a:tabLst>
            </a:pPr>
            <a:r>
              <a:rPr lang="en-US" dirty="0">
                <a:solidFill>
                  <a:schemeClr val="tx1"/>
                </a:solidFill>
              </a:rPr>
              <a:t>	Jay </a:t>
            </a:r>
            <a:r>
              <a:rPr lang="en-US" dirty="0" err="1">
                <a:solidFill>
                  <a:schemeClr val="tx1"/>
                </a:solidFill>
              </a:rPr>
              <a:t>Foad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Adám</a:t>
            </a:r>
            <a:r>
              <a:rPr lang="en-US" dirty="0">
                <a:solidFill>
                  <a:schemeClr val="tx1"/>
                </a:solidFill>
              </a:rPr>
              <a:t> Brudzewsky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4489D-8734-4CA2-96A6-726B097196C2}"/>
              </a:ext>
            </a:extLst>
          </p:cNvPr>
          <p:cNvSpPr txBox="1"/>
          <p:nvPr/>
        </p:nvSpPr>
        <p:spPr>
          <a:xfrm>
            <a:off x="3131840" y="2190278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58220"/>
                </a:solidFill>
                <a:latin typeface="Titillium Web SemiBold" panose="00000700000000000000" pitchFamily="2" charset="0"/>
              </a:rPr>
              <a:t>大道至簡</a:t>
            </a:r>
            <a:endParaRPr lang="en-GB" sz="1400" b="1" dirty="0">
              <a:solidFill>
                <a:srgbClr val="F58220"/>
              </a:solidFill>
              <a:latin typeface="Titillium Web SemiBold" panose="000007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B99DA0-24B3-475A-820C-70C62B7A7CBE}"/>
              </a:ext>
            </a:extLst>
          </p:cNvPr>
          <p:cNvGrpSpPr/>
          <p:nvPr/>
        </p:nvGrpSpPr>
        <p:grpSpPr>
          <a:xfrm>
            <a:off x="4365149" y="2391730"/>
            <a:ext cx="413701" cy="375245"/>
            <a:chOff x="5815023" y="1684094"/>
            <a:chExt cx="2214500" cy="20563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82B613-7908-463C-B6DD-4D637084F594}"/>
                </a:ext>
              </a:extLst>
            </p:cNvPr>
            <p:cNvSpPr/>
            <p:nvPr/>
          </p:nvSpPr>
          <p:spPr>
            <a:xfrm>
              <a:off x="6282188" y="2076694"/>
              <a:ext cx="1280161" cy="1280160"/>
            </a:xfrm>
            <a:prstGeom prst="ellipse">
              <a:avLst/>
            </a:prstGeom>
            <a:gradFill flip="none" rotWithShape="1">
              <a:gsLst>
                <a:gs pos="50000">
                  <a:srgbClr val="F5F5F5"/>
                </a:gs>
                <a:gs pos="50000">
                  <a:srgbClr val="F58220"/>
                </a:gs>
              </a:gsLst>
              <a:lin ang="1380000" scaled="0"/>
              <a:tileRect/>
            </a:gradFill>
            <a:ln w="19050"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6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B371F486-9447-4D2B-9921-4C262E857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5023" y="1684094"/>
              <a:ext cx="2214500" cy="205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 dirty="0">
                  <a:solidFill>
                    <a:srgbClr val="F58220"/>
                  </a:solidFill>
                  <a:effectLst/>
                  <a:latin typeface="APL385 Unicode" panose="020B0709000202000203" pitchFamily="49" charset="0"/>
                  <a:ea typeface="Calibri" panose="020F0502020204030204" pitchFamily="34" charset="0"/>
                  <a:cs typeface="Arial" panose="020B0604020202020204" pitchFamily="34" charset="0"/>
                </a:rPr>
                <a:t>⍒</a:t>
              </a:r>
              <a:r>
                <a:rPr lang="en-GB" sz="1400" dirty="0">
                  <a:solidFill>
                    <a:srgbClr val="F5F5F5"/>
                  </a:solidFill>
                  <a:effectLst/>
                  <a:latin typeface="APL385 Unicode" panose="020B0709000202000203" pitchFamily="49" charset="0"/>
                  <a:ea typeface="Calibri" panose="020F0502020204030204" pitchFamily="34" charset="0"/>
                  <a:cs typeface="Arial" panose="020B0604020202020204" pitchFamily="34" charset="0"/>
                </a:rPr>
                <a:t>⍋</a:t>
              </a:r>
              <a:endParaRPr lang="en-GB" sz="1400" dirty="0">
                <a:solidFill>
                  <a:srgbClr val="F5F5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	    ⍋mat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     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5</a:t>
            </a:r>
            <a:r>
              <a:rPr lang="en-US" dirty="0">
                <a:latin typeface="APL385 Unicode" panose="020B0709000202000203" pitchFamily="49" charset="0"/>
              </a:rPr>
              <a:t> 1 4 2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↓John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│Roger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Adam</a:t>
            </a:r>
            <a:r>
              <a:rPr lang="en-US" dirty="0">
                <a:latin typeface="APL385 Unicode" panose="020B0709000202000203" pitchFamily="49" charset="0"/>
              </a:rPr>
              <a:t>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│Morten│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Jay</a:t>
            </a:r>
            <a:r>
              <a:rPr lang="en-US" dirty="0">
                <a:latin typeface="APL385 Unicode" panose="020B0709000202000203" pitchFamily="49" charset="0"/>
              </a:rPr>
              <a:t>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461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TAO: a true team effort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0"/>
            <a:ext cx="8613957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Arthur Whitney</a:t>
            </a:r>
            <a:r>
              <a:rPr lang="en-US" sz="2400" dirty="0"/>
              <a:t>	initial suggestion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TAO of J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</a:t>
            </a:r>
            <a:r>
              <a:rPr lang="en-US" sz="2400" dirty="0"/>
              <a:t>	model: dfns.dyalog.com/n_le.htm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</a:t>
            </a:r>
            <a:r>
              <a:rPr lang="en-US" sz="2400" dirty="0" err="1"/>
              <a:t>Dyalog</a:t>
            </a:r>
            <a:r>
              <a:rPr lang="en-US" sz="2400" dirty="0"/>
              <a:t> implementation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</a:t>
            </a:r>
            <a:r>
              <a:rPr lang="en-US" sz="2400" b="1" dirty="0" err="1">
                <a:latin typeface="Titillium Web" panose="00000500000000000000" pitchFamily="2" charset="0"/>
              </a:rPr>
              <a:t>Adám</a:t>
            </a:r>
            <a:r>
              <a:rPr lang="en-US" sz="2400" b="1" dirty="0">
                <a:latin typeface="Titillium Web" panose="00000500000000000000" pitchFamily="2" charset="0"/>
              </a:rPr>
              <a:t> Brudzewsky, Roger Hui, Jay </a:t>
            </a:r>
            <a:r>
              <a:rPr lang="en-US" sz="2400" b="1" dirty="0" err="1">
                <a:latin typeface="Titillium Web" panose="00000500000000000000" pitchFamily="2" charset="0"/>
              </a:rPr>
              <a:t>Foad</a:t>
            </a:r>
            <a:r>
              <a:rPr lang="en-US" sz="2400" b="1" dirty="0">
                <a:latin typeface="Titillium Web" panose="00000500000000000000" pitchFamily="2" charset="0"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Scholes, Morten </a:t>
            </a:r>
            <a:r>
              <a:rPr lang="en-US" sz="2400" b="1" dirty="0" err="1">
                <a:latin typeface="Titillium Web" panose="00000500000000000000" pitchFamily="2" charset="0"/>
              </a:rPr>
              <a:t>Kromberg</a:t>
            </a:r>
            <a:endParaRPr lang="en-US" sz="2400" b="1" dirty="0">
              <a:latin typeface="Titillium Web" panose="00000500000000000000" pitchFamily="2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TAO: a true team effort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0"/>
            <a:ext cx="8613957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Arthur Whitney</a:t>
            </a:r>
            <a:r>
              <a:rPr lang="en-US" sz="2400" dirty="0"/>
              <a:t>	initial suggestion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TAO of J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</a:t>
            </a:r>
            <a:r>
              <a:rPr lang="en-US" sz="2400" dirty="0"/>
              <a:t>	model: dfns.dyalog.com/n_le.htm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</a:t>
            </a:r>
            <a:r>
              <a:rPr lang="en-US" sz="2400" dirty="0" err="1"/>
              <a:t>Dyalog</a:t>
            </a:r>
            <a:r>
              <a:rPr lang="en-US" sz="2400" dirty="0"/>
              <a:t> implementation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</a:t>
            </a:r>
            <a:r>
              <a:rPr lang="en-US" sz="2400" b="1" dirty="0" err="1">
                <a:latin typeface="Titillium Web" panose="00000500000000000000" pitchFamily="2" charset="0"/>
              </a:rPr>
              <a:t>Adám</a:t>
            </a:r>
            <a:r>
              <a:rPr lang="en-US" sz="2400" b="1" dirty="0">
                <a:latin typeface="Titillium Web" panose="00000500000000000000" pitchFamily="2" charset="0"/>
              </a:rPr>
              <a:t> Brudzewsky, Roger Hui, Jay </a:t>
            </a:r>
            <a:r>
              <a:rPr lang="en-US" sz="2400" b="1" dirty="0" err="1">
                <a:latin typeface="Titillium Web" panose="00000500000000000000" pitchFamily="2" charset="0"/>
              </a:rPr>
              <a:t>Foad</a:t>
            </a:r>
            <a:r>
              <a:rPr lang="en-US" sz="2400" b="1" dirty="0">
                <a:latin typeface="Titillium Web" panose="00000500000000000000" pitchFamily="2" charset="0"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Scholes, Morten </a:t>
            </a:r>
            <a:r>
              <a:rPr lang="en-US" sz="2400" b="1" dirty="0" err="1">
                <a:latin typeface="Titillium Web" panose="00000500000000000000" pitchFamily="2" charset="0"/>
              </a:rPr>
              <a:t>Kromberg</a:t>
            </a:r>
            <a:endParaRPr lang="en-US" sz="2400" b="1" dirty="0">
              <a:latin typeface="Titillium Web" panose="00000500000000000000" pitchFamily="2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TAO of J" descr=" 6">
            <a:extLst>
              <a:ext uri="{FF2B5EF4-FFF2-40B4-BE49-F238E27FC236}">
                <a16:creationId xmlns:a16="http://schemas.microsoft.com/office/drawing/2014/main" id="{05225E18-B307-495B-BD65-71565C429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6" t="9790" r="2087" b="-459"/>
          <a:stretch/>
        </p:blipFill>
        <p:spPr>
          <a:xfrm>
            <a:off x="346995" y="1281002"/>
            <a:ext cx="8469557" cy="97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TAO: a true team effort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0"/>
            <a:ext cx="8613957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Arthur Whitney</a:t>
            </a:r>
            <a:r>
              <a:rPr lang="en-US" sz="2400" dirty="0"/>
              <a:t>	initial suggestion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TAO of J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</a:t>
            </a:r>
            <a:r>
              <a:rPr lang="en-US" sz="2400" dirty="0"/>
              <a:t>	model: dfns.dyalog.com/n_le.htm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</a:t>
            </a:r>
            <a:r>
              <a:rPr lang="en-US" sz="2400" dirty="0" err="1"/>
              <a:t>Dyalog</a:t>
            </a:r>
            <a:r>
              <a:rPr lang="en-US" sz="2400" dirty="0"/>
              <a:t> implementation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</a:t>
            </a:r>
            <a:r>
              <a:rPr lang="en-US" sz="2400" b="1" dirty="0" err="1">
                <a:latin typeface="Titillium Web" panose="00000500000000000000" pitchFamily="2" charset="0"/>
              </a:rPr>
              <a:t>Adám</a:t>
            </a:r>
            <a:r>
              <a:rPr lang="en-US" sz="2400" b="1" dirty="0">
                <a:latin typeface="Titillium Web" panose="00000500000000000000" pitchFamily="2" charset="0"/>
              </a:rPr>
              <a:t> Brudzewsky, Roger Hui, Jay </a:t>
            </a:r>
            <a:r>
              <a:rPr lang="en-US" sz="2400" b="1" dirty="0" err="1">
                <a:latin typeface="Titillium Web" panose="00000500000000000000" pitchFamily="2" charset="0"/>
              </a:rPr>
              <a:t>Foad</a:t>
            </a:r>
            <a:r>
              <a:rPr lang="en-US" sz="2400" b="1" dirty="0">
                <a:latin typeface="Titillium Web" panose="00000500000000000000" pitchFamily="2" charset="0"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Scholes, Morten </a:t>
            </a:r>
            <a:r>
              <a:rPr lang="en-US" sz="2400" b="1" dirty="0" err="1">
                <a:latin typeface="Titillium Web" panose="00000500000000000000" pitchFamily="2" charset="0"/>
              </a:rPr>
              <a:t>Kromberg</a:t>
            </a:r>
            <a:endParaRPr lang="en-US" sz="2400" b="1" dirty="0">
              <a:latin typeface="Titillium Web" panose="00000500000000000000" pitchFamily="2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78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TAO: a true team effort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0"/>
            <a:ext cx="8613957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Arthur Whitney</a:t>
            </a:r>
            <a:r>
              <a:rPr lang="en-US" sz="2400" dirty="0"/>
              <a:t>	initial suggestion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TAO of J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</a:t>
            </a:r>
            <a:r>
              <a:rPr lang="en-US" sz="2400" dirty="0"/>
              <a:t>	model: dfns.dyalog.com/n_le.htm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</a:t>
            </a:r>
            <a:r>
              <a:rPr lang="en-US" sz="2400" dirty="0" err="1"/>
              <a:t>Dyalog</a:t>
            </a:r>
            <a:r>
              <a:rPr lang="en-US" sz="2400" dirty="0"/>
              <a:t> implementation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</a:t>
            </a:r>
            <a:r>
              <a:rPr lang="en-US" sz="2400" b="1" dirty="0" err="1">
                <a:latin typeface="Titillium Web" panose="00000500000000000000" pitchFamily="2" charset="0"/>
              </a:rPr>
              <a:t>Adám</a:t>
            </a:r>
            <a:r>
              <a:rPr lang="en-US" sz="2400" b="1" dirty="0">
                <a:latin typeface="Titillium Web" panose="00000500000000000000" pitchFamily="2" charset="0"/>
              </a:rPr>
              <a:t> Brudzewsky, Roger Hui, Jay </a:t>
            </a:r>
            <a:r>
              <a:rPr lang="en-US" sz="2400" b="1" dirty="0" err="1">
                <a:latin typeface="Titillium Web" panose="00000500000000000000" pitchFamily="2" charset="0"/>
              </a:rPr>
              <a:t>Foad</a:t>
            </a:r>
            <a:r>
              <a:rPr lang="en-US" sz="2400" b="1" dirty="0">
                <a:latin typeface="Titillium Web" panose="00000500000000000000" pitchFamily="2" charset="0"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Scholes, Morten </a:t>
            </a:r>
            <a:r>
              <a:rPr lang="en-US" sz="2400" b="1" dirty="0" err="1">
                <a:latin typeface="Titillium Web" panose="00000500000000000000" pitchFamily="2" charset="0"/>
              </a:rPr>
              <a:t>Kromberg</a:t>
            </a:r>
            <a:endParaRPr lang="en-US" sz="2400" b="1" dirty="0">
              <a:latin typeface="Titillium Web" panose="00000500000000000000" pitchFamily="2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dfns le" descr=" 7">
            <a:extLst>
              <a:ext uri="{FF2B5EF4-FFF2-40B4-BE49-F238E27FC236}">
                <a16:creationId xmlns:a16="http://schemas.microsoft.com/office/drawing/2014/main" id="{1C5045BF-E0AF-40DA-81D8-FD7A3B0D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5" y="1264974"/>
            <a:ext cx="8473477" cy="86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TAO: a true team effort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0"/>
            <a:ext cx="8613957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Arthur Whitney</a:t>
            </a:r>
            <a:r>
              <a:rPr lang="en-US" sz="2400" dirty="0"/>
              <a:t>	initial suggestion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TAO of J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</a:t>
            </a:r>
            <a:r>
              <a:rPr lang="en-US" sz="2400" dirty="0"/>
              <a:t>	model: dfns.dyalog.com/n_le.htm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</a:t>
            </a:r>
            <a:r>
              <a:rPr lang="en-US" sz="2400" dirty="0" err="1"/>
              <a:t>Dyalog</a:t>
            </a:r>
            <a:r>
              <a:rPr lang="en-US" sz="2400" dirty="0"/>
              <a:t> implementation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</a:t>
            </a:r>
            <a:r>
              <a:rPr lang="en-US" sz="2400" b="1" dirty="0" err="1">
                <a:latin typeface="Titillium Web" panose="00000500000000000000" pitchFamily="2" charset="0"/>
              </a:rPr>
              <a:t>Adám</a:t>
            </a:r>
            <a:r>
              <a:rPr lang="en-US" sz="2400" b="1" dirty="0">
                <a:latin typeface="Titillium Web" panose="00000500000000000000" pitchFamily="2" charset="0"/>
              </a:rPr>
              <a:t> Brudzewsky, Roger Hui, Jay </a:t>
            </a:r>
            <a:r>
              <a:rPr lang="en-US" sz="2400" b="1" dirty="0" err="1">
                <a:latin typeface="Titillium Web" panose="00000500000000000000" pitchFamily="2" charset="0"/>
              </a:rPr>
              <a:t>Foad</a:t>
            </a:r>
            <a:r>
              <a:rPr lang="en-US" sz="2400" b="1" dirty="0">
                <a:latin typeface="Titillium Web" panose="00000500000000000000" pitchFamily="2" charset="0"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Scholes, Morten </a:t>
            </a:r>
            <a:r>
              <a:rPr lang="en-US" sz="2400" b="1" dirty="0" err="1">
                <a:latin typeface="Titillium Web" panose="00000500000000000000" pitchFamily="2" charset="0"/>
              </a:rPr>
              <a:t>Kromberg</a:t>
            </a:r>
            <a:endParaRPr lang="en-US" sz="2400" b="1" dirty="0">
              <a:latin typeface="Titillium Web" panose="00000500000000000000" pitchFamily="2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DB45-26CC-4CC3-AC3E-B2034863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27"/>
            <a:ext cx="9144000" cy="2853318"/>
          </a:xfrm>
        </p:spPr>
        <p:txBody>
          <a:bodyPr>
            <a:noAutofit/>
          </a:bodyPr>
          <a:lstStyle/>
          <a:p>
            <a:pPr algn="ctr"/>
            <a:r>
              <a:rPr lang="da-DK" sz="23900" dirty="0">
                <a:ln w="38100">
                  <a:solidFill>
                    <a:srgbClr val="FF9421"/>
                  </a:solidFill>
                </a:ln>
                <a:solidFill>
                  <a:srgbClr val="7C7DCF">
                    <a:alpha val="25000"/>
                  </a:srgbClr>
                </a:solidFill>
                <a:latin typeface="Titillium Web Black" panose="00000A00000000000000" pitchFamily="2" charset="0"/>
              </a:rPr>
              <a:t>Demo</a:t>
            </a:r>
            <a:endParaRPr lang="da-DK" sz="6000" dirty="0">
              <a:ln w="38100">
                <a:solidFill>
                  <a:srgbClr val="FF9421"/>
                </a:solidFill>
              </a:ln>
              <a:solidFill>
                <a:srgbClr val="7C7DCF">
                  <a:alpha val="25000"/>
                </a:srgbClr>
              </a:solidFill>
              <a:latin typeface="Titillium Web Black" panose="00000A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6116C-0309-4E2F-BEB5-FDA8B84C1D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11D8B-3C27-47D5-9866-B600DDCE31F9}"/>
              </a:ext>
            </a:extLst>
          </p:cNvPr>
          <p:cNvSpPr txBox="1"/>
          <p:nvPr/>
        </p:nvSpPr>
        <p:spPr>
          <a:xfrm>
            <a:off x="521550" y="3066805"/>
            <a:ext cx="58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 SemiBold" panose="00000700000000000000" pitchFamily="2" charset="0"/>
              </a:rPr>
              <a:t>Features coming in version 17.0…</a:t>
            </a:r>
          </a:p>
        </p:txBody>
      </p:sp>
    </p:spTree>
    <p:extLst>
      <p:ext uri="{BB962C8B-B14F-4D97-AF65-F5344CB8AC3E}">
        <p14:creationId xmlns:p14="http://schemas.microsoft.com/office/powerpoint/2010/main" val="35565150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0FF8-9AD1-4FB7-82DF-787EC5B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F259-6CB8-4382-8F5A-93939B2BF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Titillium Web" panose="00000500000000000000" pitchFamily="2" charset="0"/>
              </a:rPr>
              <a:t>Phonebook Record Insertion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]load /</a:t>
            </a:r>
            <a:r>
              <a:rPr lang="en-GB" dirty="0" err="1">
                <a:latin typeface="APL385 Unicode" panose="020B0709000202000203" pitchFamily="49" charset="0"/>
              </a:rPr>
              <a:t>tao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pb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Sort ← {(⊂⍋⍵)⌷⍵}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Sort </a:t>
            </a:r>
            <a:r>
              <a:rPr lang="en-GB" dirty="0" err="1">
                <a:latin typeface="APL385 Unicode" panose="020B0709000202000203" pitchFamily="49" charset="0"/>
              </a:rPr>
              <a:t>pb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pb</a:t>
            </a:r>
            <a:r>
              <a:rPr lang="en-GB" dirty="0">
                <a:latin typeface="APL385 Unicode" panose="020B0709000202000203" pitchFamily="49" charset="0"/>
              </a:rPr>
              <a:t> ← Sort </a:t>
            </a:r>
            <a:r>
              <a:rPr lang="en-GB" dirty="0" err="1">
                <a:latin typeface="APL385 Unicode" panose="020B0709000202000203" pitchFamily="49" charset="0"/>
              </a:rPr>
              <a:t>pb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new ← '</a:t>
            </a:r>
            <a:r>
              <a:rPr lang="en-GB" dirty="0" err="1">
                <a:latin typeface="APL385 Unicode" panose="020B0709000202000203" pitchFamily="49" charset="0"/>
              </a:rPr>
              <a:t>Kromberg</a:t>
            </a:r>
            <a:r>
              <a:rPr lang="en-GB" dirty="0">
                <a:latin typeface="APL385 Unicode" panose="020B0709000202000203" pitchFamily="49" charset="0"/>
              </a:rPr>
              <a:t>' 'Morten' 584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pb</a:t>
            </a:r>
            <a:r>
              <a:rPr lang="en-GB" dirty="0">
                <a:latin typeface="APL385 Unicode" panose="020B0709000202000203" pitchFamily="49" charset="0"/>
              </a:rPr>
              <a:t> ⍸ new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(2↑pb)⍪new⍪(2↓pb)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2(↑⍪new⍪↓)</a:t>
            </a:r>
            <a:r>
              <a:rPr lang="en-GB" dirty="0" err="1">
                <a:latin typeface="APL385 Unicode" panose="020B0709000202000203" pitchFamily="49" charset="0"/>
              </a:rPr>
              <a:t>pb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Into ← {(⍵⍸⍺)(↑⍪⍺⍪↓)⍵}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new Into </a:t>
            </a:r>
            <a:r>
              <a:rPr lang="en-GB" dirty="0" err="1">
                <a:latin typeface="APL385 Unicode" panose="020B0709000202000203" pitchFamily="49" charset="0"/>
              </a:rPr>
              <a:t>pb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3300" b="1" dirty="0">
                <a:latin typeface="Titillium Web" panose="00000500000000000000" pitchFamily="2" charset="0"/>
              </a:rPr>
              <a:t>Spreadsheet Data Types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ss</a:t>
            </a:r>
            <a:r>
              <a:rPr lang="en-GB" dirty="0">
                <a:latin typeface="APL385 Unicode" panose="020B0709000202000203" pitchFamily="49" charset="0"/>
              </a:rPr>
              <a:t> ← (⎕</a:t>
            </a:r>
            <a:r>
              <a:rPr lang="en-GB" dirty="0" err="1">
                <a:latin typeface="APL385 Unicode" panose="020B0709000202000203" pitchFamily="49" charset="0"/>
              </a:rPr>
              <a:t>NEW⊂'Clipboard</a:t>
            </a:r>
            <a:r>
              <a:rPr lang="en-GB" dirty="0">
                <a:latin typeface="APL385 Unicode" panose="020B0709000202000203" pitchFamily="49" charset="0"/>
              </a:rPr>
              <a:t>').Array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Sort </a:t>
            </a:r>
            <a:r>
              <a:rPr lang="en-GB" dirty="0" err="1">
                <a:latin typeface="APL385 Unicode" panose="020B0709000202000203" pitchFamily="49" charset="0"/>
              </a:rPr>
              <a:t>ss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ss</a:t>
            </a:r>
            <a:r>
              <a:rPr lang="en-GB" dirty="0">
                <a:latin typeface="APL385 Unicode" panose="020B0709000202000203" pitchFamily="49" charset="0"/>
              </a:rPr>
              <a:t>[⍋</a:t>
            </a:r>
            <a:r>
              <a:rPr lang="en-GB" dirty="0" err="1">
                <a:latin typeface="APL385 Unicode" panose="020B0709000202000203" pitchFamily="49" charset="0"/>
              </a:rPr>
              <a:t>ss</a:t>
            </a:r>
            <a:r>
              <a:rPr lang="en-GB" dirty="0">
                <a:latin typeface="APL385 Unicode" panose="020B0709000202000203" pitchFamily="49" charset="0"/>
              </a:rPr>
              <a:t>[;1 3];]</a:t>
            </a:r>
          </a:p>
          <a:p>
            <a:pPr marL="0" indent="0">
              <a:buNone/>
            </a:pPr>
            <a:r>
              <a:rPr lang="en-GB" sz="3300" b="1" dirty="0">
                <a:latin typeface="Titillium Web" panose="00000500000000000000" pitchFamily="2" charset="0"/>
              </a:rPr>
              <a:t>Natural Sorting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)clear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]load /</a:t>
            </a:r>
            <a:r>
              <a:rPr lang="en-GB" dirty="0" err="1">
                <a:latin typeface="APL385 Unicode" panose="020B0709000202000203" pitchFamily="49" charset="0"/>
              </a:rPr>
              <a:t>tao</a:t>
            </a:r>
            <a:r>
              <a:rPr lang="en-GB" dirty="0">
                <a:latin typeface="APL385 Unicode" panose="020B0709000202000203" pitchFamily="49" charset="0"/>
              </a:rPr>
              <a:t>/names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Digits ← {⍵∊⎕D}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Digits 'my10b'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CutOffs</a:t>
            </a:r>
            <a:r>
              <a:rPr lang="en-GB" dirty="0">
                <a:latin typeface="APL385 Unicode" panose="020B0709000202000203" pitchFamily="49" charset="0"/>
              </a:rPr>
              <a:t> ← {1,2≠/Digits ⍵}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CutOffs</a:t>
            </a:r>
            <a:r>
              <a:rPr lang="en-GB" dirty="0">
                <a:latin typeface="APL385 Unicode" panose="020B0709000202000203" pitchFamily="49" charset="0"/>
              </a:rPr>
              <a:t> 'my10b'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Parts ← {(</a:t>
            </a:r>
            <a:r>
              <a:rPr lang="en-GB" dirty="0" err="1">
                <a:latin typeface="APL385 Unicode" panose="020B0709000202000203" pitchFamily="49" charset="0"/>
              </a:rPr>
              <a:t>CutOffs</a:t>
            </a:r>
            <a:r>
              <a:rPr lang="en-GB" dirty="0">
                <a:latin typeface="APL385 Unicode" panose="020B0709000202000203" pitchFamily="49" charset="0"/>
              </a:rPr>
              <a:t> ⍵)⊂⍵}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Parts 'my10b'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ExecNums</a:t>
            </a:r>
            <a:r>
              <a:rPr lang="en-GB" dirty="0">
                <a:latin typeface="APL385 Unicode" panose="020B0709000202000203" pitchFamily="49" charset="0"/>
              </a:rPr>
              <a:t> ← {∧/Digits ⍵:⍎⍵ ⋄ ⍵}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ExecNums¨Parts</a:t>
            </a:r>
            <a:r>
              <a:rPr lang="en-GB" dirty="0">
                <a:latin typeface="APL385 Unicode" panose="020B0709000202000203" pitchFamily="49" charset="0"/>
              </a:rPr>
              <a:t> 'my10b'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Order ← {⍋</a:t>
            </a:r>
            <a:r>
              <a:rPr lang="en-GB" dirty="0" err="1">
                <a:latin typeface="APL385 Unicode" panose="020B0709000202000203" pitchFamily="49" charset="0"/>
              </a:rPr>
              <a:t>ExecNums</a:t>
            </a:r>
            <a:r>
              <a:rPr lang="en-GB" dirty="0">
                <a:latin typeface="APL385 Unicode" panose="020B0709000202000203" pitchFamily="49" charset="0"/>
              </a:rPr>
              <a:t>¨∘Parts¨⍵}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Order names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NatSort</a:t>
            </a:r>
            <a:r>
              <a:rPr lang="en-GB" dirty="0">
                <a:latin typeface="APL385 Unicode" panose="020B0709000202000203" pitchFamily="49" charset="0"/>
              </a:rPr>
              <a:t> ← {(⊂Order ⍵)⌷⍵}</a:t>
            </a: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NatSort</a:t>
            </a:r>
            <a:r>
              <a:rPr lang="en-GB" dirty="0">
                <a:latin typeface="APL385 Unicode" panose="020B0709000202000203" pitchFamily="49" charset="0"/>
              </a:rPr>
              <a:t> names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</a:t>
            </a:r>
            <a:r>
              <a:rPr lang="en-GB" dirty="0" err="1">
                <a:latin typeface="APL385 Unicode" panose="020B0709000202000203" pitchFamily="49" charset="0"/>
              </a:rPr>
              <a:t>defs</a:t>
            </a:r>
            <a:r>
              <a:rPr lang="en-GB" dirty="0">
                <a:latin typeface="APL385 Unicode" panose="020B0709000202000203" pitchFamily="49" charset="0"/>
              </a:rPr>
              <a:t> -</a:t>
            </a:r>
            <a:r>
              <a:rPr lang="en-GB" dirty="0" err="1">
                <a:latin typeface="APL385 Unicode" panose="020B0709000202000203" pitchFamily="49" charset="0"/>
              </a:rPr>
              <a:t>topdown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0308B-4EF1-4B6D-902C-E8D35C53BB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298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539B-F7E8-4AF5-B06B-62143758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Features coming in version 17.0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8B66-AE43-499B-8E43-2C55E0E5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1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tillium Web SemiBold" panose="00000700000000000000" pitchFamily="2" charset="0"/>
              </a:rPr>
              <a:t>Grade and Sort </a:t>
            </a:r>
            <a:r>
              <a:rPr lang="en-US" sz="4000" dirty="0" err="1">
                <a:latin typeface="Titillium Web SemiBold" panose="00000700000000000000" pitchFamily="2" charset="0"/>
              </a:rPr>
              <a:t>any</a:t>
            </a:r>
            <a:r>
              <a:rPr lang="en-US" sz="4000" b="1" baseline="300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no</a:t>
            </a:r>
            <a:r>
              <a:rPr lang="en-US" sz="4000" b="1" baseline="30000" dirty="0">
                <a:latin typeface="Titillium Web" panose="00000500000000000000" pitchFamily="2" charset="0"/>
                <a:cs typeface="Times New Roman" panose="02020603050405020304" pitchFamily="18" charset="0"/>
              </a:rPr>
              <a:t> refs</a:t>
            </a:r>
            <a:r>
              <a:rPr lang="en-US" sz="4000" dirty="0">
                <a:latin typeface="Titillium Web SemiBold" panose="00000700000000000000" pitchFamily="2" charset="0"/>
              </a:rPr>
              <a:t> Array</a:t>
            </a:r>
            <a:br>
              <a:rPr lang="en-US" sz="4000" dirty="0">
                <a:latin typeface="Titillium Web SemiBold" panose="00000700000000000000" pitchFamily="2" charset="0"/>
              </a:rPr>
            </a:br>
            <a:br>
              <a:rPr lang="en-US" sz="4000" dirty="0">
                <a:latin typeface="Titillium Web SemiBold" panose="00000700000000000000" pitchFamily="2" charset="0"/>
              </a:rPr>
            </a:br>
            <a:r>
              <a:rPr lang="en-US" sz="4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{(⊂⍋⍵}⌷⍵}</a:t>
            </a:r>
            <a:r>
              <a:rPr lang="en-US" sz="4000" dirty="0">
                <a:latin typeface="APL385 Unicode" panose="020B0709000202000203" pitchFamily="49" charset="0"/>
              </a:rPr>
              <a:t> </a:t>
            </a:r>
            <a:r>
              <a:rPr lang="en-US" sz="4000" dirty="0"/>
              <a:t>for all ranks </a:t>
            </a:r>
            <a:r>
              <a:rPr lang="en-US" sz="4000" i="1" dirty="0"/>
              <a:t>– fast!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4000" dirty="0">
                <a:latin typeface="APL385 Unicode" panose="020B0709000202000203" pitchFamily="49" charset="0"/>
              </a:rPr>
              <a:t>  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US" sz="4000" dirty="0">
                <a:latin typeface="APL385 Unicode" panose="020B0709000202000203" pitchFamily="49" charset="0"/>
              </a:rPr>
              <a:t>⍵   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⍒</a:t>
            </a:r>
            <a:r>
              <a:rPr lang="en-US" sz="4000" dirty="0">
                <a:latin typeface="APL385 Unicode" panose="020B0709000202000203" pitchFamily="49" charset="0"/>
              </a:rPr>
              <a:t>⍵   ⍺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FDAEC-CD71-46C1-8C96-B6FEED64C3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663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latin typeface="Titillium Web" panose="00000500000000000000" pitchFamily="2" charset="0"/>
              </a:rPr>
              <a:t>Webinars on Thursdays at 15:00 UTC</a:t>
            </a:r>
            <a:endParaRPr lang="en-GB" b="1" dirty="0"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0718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800" dirty="0">
                <a:latin typeface="Titillium Web SemiBold" panose="00000700000000000000" pitchFamily="2" charset="0"/>
              </a:rPr>
              <a:t>Comment and suggest to </a:t>
            </a:r>
            <a:r>
              <a:rPr lang="da-DK" sz="2800" dirty="0">
                <a:latin typeface="Titillium Web SemiBold" panose="00000700000000000000" pitchFamily="2" charset="0"/>
                <a:hlinkClick r:id="rId2"/>
              </a:rPr>
              <a:t>webinar@dyalog.com</a:t>
            </a:r>
            <a:r>
              <a:rPr lang="da-DK" sz="2800" dirty="0">
                <a:latin typeface="Titillium Web SemiBold" panose="00000700000000000000" pitchFamily="2" charset="0"/>
              </a:rPr>
              <a:t> 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800" dirty="0">
                <a:latin typeface="Titillium Web SemiBold" panose="00000700000000000000" pitchFamily="2" charset="0"/>
                <a:hlinkClick r:id="rId3"/>
              </a:rPr>
              <a:t>@Adám</a:t>
            </a:r>
            <a:r>
              <a:rPr lang="da-DK" sz="2800" dirty="0">
                <a:latin typeface="Titillium Web SemiBold" panose="00000700000000000000" pitchFamily="2" charset="0"/>
              </a:rPr>
              <a:t> in </a:t>
            </a:r>
            <a:r>
              <a:rPr lang="da-DK" sz="2800" dirty="0">
                <a:latin typeface="Titillium Web SemiBold" panose="00000700000000000000" pitchFamily="2" charset="0"/>
                <a:hlinkClick r:id="rId4"/>
              </a:rPr>
              <a:t>chat.stackexchange.com/rooms/52405</a:t>
            </a:r>
            <a:endParaRPr lang="da-DK" sz="2800" dirty="0">
              <a:latin typeface="Titillium Web SemiBold" panose="000007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1400" b="1" dirty="0">
              <a:latin typeface="Titillium Web" panose="00000500000000000000" pitchFamily="2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595438" algn="r"/>
              </a:tabLst>
            </a:pPr>
            <a:r>
              <a:rPr lang="da-DK" b="1" dirty="0">
                <a:latin typeface="Titillium Web" panose="00000500000000000000" pitchFamily="2" charset="0"/>
              </a:rPr>
              <a:t>April	19	</a:t>
            </a:r>
            <a:r>
              <a:rPr lang="en-GB" dirty="0"/>
              <a:t>APL Processes and Isolates in the Clouds</a:t>
            </a:r>
            <a:endParaRPr lang="da-DK" dirty="0"/>
          </a:p>
          <a:p>
            <a:pPr marL="400050" lvl="1" indent="0">
              <a:spcBef>
                <a:spcPts val="0"/>
              </a:spcBef>
              <a:buNone/>
              <a:tabLst>
                <a:tab pos="1595438" algn="r"/>
              </a:tabLst>
            </a:pPr>
            <a:r>
              <a:rPr lang="da-DK" b="1" dirty="0">
                <a:latin typeface="Titillium Web" panose="00000500000000000000" pitchFamily="2" charset="0"/>
              </a:rPr>
              <a:t>May	17	</a:t>
            </a:r>
            <a:r>
              <a:rPr lang="da-DK" dirty="0"/>
              <a:t>to be announced</a:t>
            </a:r>
          </a:p>
          <a:p>
            <a:pPr marL="400050" lvl="1" indent="0">
              <a:spcBef>
                <a:spcPts val="0"/>
              </a:spcBef>
              <a:buNone/>
              <a:tabLst>
                <a:tab pos="1595438" algn="r"/>
              </a:tabLst>
            </a:pPr>
            <a:r>
              <a:rPr lang="da-DK" b="1" dirty="0">
                <a:latin typeface="Titillium Web" panose="00000500000000000000" pitchFamily="2" charset="0"/>
              </a:rPr>
              <a:t>June	21	</a:t>
            </a:r>
            <a:r>
              <a:rPr lang="da-DK" dirty="0"/>
              <a:t>to be announced</a:t>
            </a:r>
          </a:p>
          <a:p>
            <a:pPr marL="0" indent="0">
              <a:spcBef>
                <a:spcPts val="0"/>
              </a:spcBef>
              <a:buNone/>
            </a:pPr>
            <a:endParaRPr lang="da-DK" sz="14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800" b="1" dirty="0">
                <a:latin typeface="Titillium Web" panose="00000500000000000000" pitchFamily="2" charset="0"/>
              </a:rPr>
              <a:t>General APL Questions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800" dirty="0">
                <a:hlinkClick r:id="rId5"/>
              </a:rPr>
              <a:t>stackoverflow.com</a:t>
            </a:r>
            <a:endParaRPr lang="da-DK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0C18B-0AF3-418D-B0E7-482191B7C5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SE logo">
            <a:extLst>
              <a:ext uri="{FF2B5EF4-FFF2-40B4-BE49-F238E27FC236}">
                <a16:creationId xmlns:a16="http://schemas.microsoft.com/office/drawing/2014/main" id="{C74B5C35-A772-4202-BE18-0072D5567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750" y="1671650"/>
            <a:ext cx="450050" cy="450050"/>
          </a:xfrm>
          <a:prstGeom prst="rect">
            <a:avLst/>
          </a:prstGeom>
        </p:spPr>
      </p:pic>
      <p:pic>
        <p:nvPicPr>
          <p:cNvPr id="7" name="SO logo">
            <a:extLst>
              <a:ext uri="{FF2B5EF4-FFF2-40B4-BE49-F238E27FC236}">
                <a16:creationId xmlns:a16="http://schemas.microsoft.com/office/drawing/2014/main" id="{2E9A9E30-9036-4AB8-8944-F91E02DA8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870" y="4101920"/>
            <a:ext cx="630070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6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  ┌→─────┐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↓John  │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Adam</a:t>
            </a:r>
            <a:r>
              <a:rPr lang="en-US" dirty="0">
                <a:latin typeface="APL385 Unicode" panose="020B0709000202000203" pitchFamily="49" charset="0"/>
              </a:rPr>
              <a:t>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│Roger │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Jay</a:t>
            </a:r>
            <a:r>
              <a:rPr lang="en-US" dirty="0">
                <a:latin typeface="APL385 Unicode" panose="020B0709000202000203" pitchFamily="49" charset="0"/>
              </a:rPr>
              <a:t>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Adam</a:t>
            </a:r>
            <a:r>
              <a:rPr lang="en-US" dirty="0">
                <a:latin typeface="APL385 Unicode" panose="020B0709000202000203" pitchFamily="49" charset="0"/>
              </a:rPr>
              <a:t>  │  │John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│Morten│  │Morten│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Jay</a:t>
            </a:r>
            <a:r>
              <a:rPr lang="en-US" dirty="0">
                <a:latin typeface="APL385 Unicode" panose="020B0709000202000203" pitchFamily="49" charset="0"/>
              </a:rPr>
              <a:t>   │  │Roger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└──────┘  └──────┘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0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{(⊂⍋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)⌷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dirty="0">
                <a:latin typeface="APL385 Unicode" panose="020B0709000202000203" pitchFamily="49" charset="0"/>
              </a:rPr>
              <a:t> 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6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{(⊂⍋⍵)⌷⍵}</a:t>
            </a:r>
            <a:r>
              <a:rPr lang="en-US" dirty="0">
                <a:latin typeface="APL385 Unicode" panose="020B0709000202000203" pitchFamily="49" charset="0"/>
              </a:rPr>
              <a:t> 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4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{(⊂⍒⍵)⌷⍵}</a:t>
            </a:r>
            <a:r>
              <a:rPr lang="en-US" dirty="0">
                <a:latin typeface="APL385 Unicode" panose="020B0709000202000203" pitchFamily="49" charset="0"/>
              </a:rPr>
              <a:t> 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5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{(⊂⍋⍵)⌷⍵}</a:t>
            </a:r>
          </a:p>
          <a:p>
            <a:pPr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3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{(⊂⍋⍵)⌷⍵}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mat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latin typeface="APL385 Unicode" panose="020B0709000202000203" pitchFamily="49" charset="0"/>
              </a:rPr>
              <a:t>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{(⊂⍋⍵)⌷⍵}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mat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Adam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Jay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John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Morten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Roger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2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65896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n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'Roger' 'Adam' 'Jay'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</a:t>
            </a:r>
            <a:r>
              <a:rPr lang="en-US">
                <a:solidFill>
                  <a:srgbClr val="008000"/>
                </a:solidFill>
                <a:latin typeface="APL333" panose="020B0700000202000203" pitchFamily="34" charset="0"/>
              </a:rPr>
              <a:t>      </a:t>
            </a: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33" panose="020B0700000202000203" pitchFamily="34" charset="0"/>
              </a:rPr>
              <a:t>        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33" panose="020B0700000202000203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</a:t>
            </a:r>
            <a:r>
              <a:rPr lang="en-US">
                <a:solidFill>
                  <a:srgbClr val="008000"/>
                </a:solidFill>
                <a:latin typeface="APL333" panose="020B0700000202000203" pitchFamily="34" charset="0"/>
              </a:rPr>
              <a:t>      </a:t>
            </a:r>
            <a:endParaRPr lang="en-US" dirty="0">
              <a:latin typeface="APL333" panose="020B0700000202000203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7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65896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n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'Roger' 'Adam' 'Jay'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n   </a:t>
            </a:r>
            <a:r>
              <a:rPr lang="en-US">
                <a:solidFill>
                  <a:srgbClr val="008000"/>
                </a:solidFill>
                <a:latin typeface="APL333" panose="020B0604020202020204" charset="0"/>
              </a:rPr>
              <a:t>⍝ 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latin typeface="APL333" panose="020B0700000202000203" pitchFamily="34" charset="0"/>
              </a:rPr>
              <a:t>        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</a:t>
            </a:r>
            <a:r>
              <a:rPr lang="en-US">
                <a:solidFill>
                  <a:srgbClr val="008000"/>
                </a:solidFill>
                <a:latin typeface="APL333" panose="020B0700000202000203" pitchFamily="34" charset="0"/>
              </a:rPr>
              <a:t>  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7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⍋'APL'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1 3 2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spc="-96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3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65896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n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'Roger' 'Adam' 'Jay'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n   </a:t>
            </a:r>
            <a:r>
              <a:rPr lang="en-US">
                <a:solidFill>
                  <a:srgbClr val="008000"/>
                </a:solidFill>
                <a:latin typeface="APL333" panose="020B0604020202020204" charset="0"/>
              </a:rPr>
              <a:t>⍝ 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DOMAIN ERROR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</a:t>
            </a:r>
            <a:r>
              <a:rPr lang="en-US">
                <a:solidFill>
                  <a:srgbClr val="008000"/>
                </a:solidFill>
                <a:latin typeface="APL333" panose="020B0700000202000203" pitchFamily="34" charset="0"/>
              </a:rPr>
              <a:t>  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6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65896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n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'Roger' 'Adam' 'Jay'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n   </a:t>
            </a:r>
            <a:r>
              <a:rPr lang="en-US">
                <a:solidFill>
                  <a:srgbClr val="008000"/>
                </a:solidFill>
                <a:latin typeface="APL333" panose="020B0604020202020204" charset="0"/>
              </a:rPr>
              <a:t>⍝ 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DOMAIN ERROR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n   </a:t>
            </a:r>
            <a:r>
              <a:rPr lang="en-US">
                <a:solidFill>
                  <a:srgbClr val="008000"/>
                </a:solidFill>
                <a:latin typeface="APL333" panose="020B0604020202020204" charset="0"/>
              </a:rPr>
              <a:t>⍝ 17.0</a:t>
            </a:r>
            <a:endParaRPr lang="en-US">
              <a:solidFill>
                <a:schemeClr val="tx1">
                  <a:lumMod val="100000"/>
                </a:schemeClr>
              </a:solidFill>
              <a:latin typeface="APL333" panose="020B060402020202020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0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65896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n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'Roger' 'Adam' 'Jay'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n   </a:t>
            </a:r>
            <a:r>
              <a:rPr lang="en-US">
                <a:solidFill>
                  <a:srgbClr val="008000"/>
                </a:solidFill>
                <a:latin typeface="APL333" panose="020B0604020202020204" charset="0"/>
              </a:rPr>
              <a:t>⍝ 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DOMAIN ERROR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Sort n   </a:t>
            </a:r>
            <a:r>
              <a:rPr lang="en-US">
                <a:solidFill>
                  <a:srgbClr val="008000"/>
                </a:solidFill>
                <a:latin typeface="APL333" panose="020B0604020202020204" charset="0"/>
              </a:rPr>
              <a:t>⍝ 17.0</a:t>
            </a:r>
            <a:endParaRPr lang="en-US">
              <a:solidFill>
                <a:schemeClr val="tx1">
                  <a:lumMod val="100000"/>
                </a:schemeClr>
              </a:solidFill>
              <a:latin typeface="APL333" panose="020B060402020202020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┌────┬───┬─────┐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│Adam│Jay│Roger│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└────┴───┴─────┘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43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05469A98-55E7-4FCC-9F75-036052CF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That's all, folks!</a:t>
            </a:r>
            <a:endParaRPr lang="en-GB" dirty="0">
              <a:solidFill>
                <a:srgbClr val="008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4D7F3964-2C97-4DBD-8704-E8FE86E3EB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5E61C3-EE13-4A9E-8136-3963943F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7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5E61C3-EE13-4A9E-8136-3963943F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5" name="Title 1" descr=" 2">
            <a:extLst>
              <a:ext uri="{FF2B5EF4-FFF2-40B4-BE49-F238E27FC236}">
                <a16:creationId xmlns:a16="http://schemas.microsoft.com/office/drawing/2014/main" id="{5D195492-A9A4-489D-A9C9-96A35A82AE17}"/>
              </a:ext>
            </a:extLst>
          </p:cNvPr>
          <p:cNvSpPr txBox="1">
            <a:spLocks/>
          </p:cNvSpPr>
          <p:nvPr/>
        </p:nvSpPr>
        <p:spPr>
          <a:xfrm>
            <a:off x="323528" y="2391730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Total Array Ordering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05469A98-55E7-4FCC-9F75-036052CF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algn="ctr">
              <a:buChar char=" "/>
            </a:pPr>
            <a:r>
              <a:rPr lang="en-US">
                <a:solidFill>
                  <a:srgbClr val="008000"/>
                </a:solidFill>
                <a:latin typeface="APL385 Unicode" panose="020B0709000202000203" pitchFamily="49" charset="0"/>
              </a:rPr>
              <a:t>                    </a:t>
            </a:r>
            <a:endParaRPr lang="en-GB" dirty="0">
              <a:solidFill>
                <a:srgbClr val="008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4D7F3964-2C97-4DBD-8704-E8FE86E3EB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9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B3E4F-8EB6-43E7-8C5B-E76565EDE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02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B3E4F-8EB6-43E7-8C5B-E76565EDE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6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8468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A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B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   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2F8B3E4F-8EB6-43E7-8C5B-E76565EDE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5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8468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A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B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A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,[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0.5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1 2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Char char=" "/>
            </a:pP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   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2F8B3E4F-8EB6-43E7-8C5B-E76565EDE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8468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A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B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A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,[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0.5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1 2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4BACC6">
                    <a:lumMod val="75000"/>
                  </a:srgbClr>
                </a:solidFill>
                <a:latin typeface="APL385 Unicode" panose="020B0709000202000203" pitchFamily="49" charset="0"/>
              </a:rPr>
              <a:t>'Morte</a:t>
            </a:r>
            <a:r>
              <a:rPr lang="en-US">
                <a:solidFill>
                  <a:prstClr val="black">
                    <a:lumMod val="75000"/>
                  </a:prstClr>
                </a:solidFill>
                <a:latin typeface="APL385 Unicode" panose="020B0709000202000203" pitchFamily="49" charset="0"/>
              </a:rPr>
              <a:t>n</a:t>
            </a:r>
            <a:r>
              <a:rPr lang="en-US">
                <a:ln w="12700">
                  <a:solidFill>
                    <a:srgbClr val="FF0000"/>
                  </a:solidFill>
                </a:ln>
                <a:solidFill>
                  <a:srgbClr val="FF0000">
                    <a:lumMod val="75000"/>
                  </a:srgbClr>
                </a:solidFill>
                <a:latin typeface="APL385 Unicode" panose="020B0709000202000203" pitchFamily="49" charset="0"/>
                <a:ea typeface="Symbola" panose="02020503060805020204" pitchFamily="18" charset="0"/>
                <a:cs typeface="Everson Mono" panose="02000500000000020004" pitchFamily="2" charset="0"/>
              </a:rPr>
              <a:t>'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Symbola" panose="020B0604020202020204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rgbClr val="4BACC6">
                    <a:lumMod val="75000"/>
                  </a:srgbClr>
                </a:solidFill>
                <a:latin typeface="APL385 Unicode" panose="020B0709000202000203" pitchFamily="49" charset="0"/>
              </a:rPr>
              <a:t>'Roger</a:t>
            </a:r>
            <a:r>
              <a:rPr lang="en-US">
                <a:solidFill>
                  <a:srgbClr val="4BACC6">
                    <a:lumMod val="40000"/>
                    <a:lumOff val="60000"/>
                  </a:srgbClr>
                </a:solidFill>
                <a:latin typeface="APL385 Unicode" panose="020B0709000202000203" pitchFamily="49" charset="0"/>
              </a:rPr>
              <a:t>▉</a:t>
            </a:r>
            <a:r>
              <a:rPr lang="en-US">
                <a:solidFill>
                  <a:srgbClr val="4BACC6">
                    <a:lumMod val="75000"/>
                  </a:srgbClr>
                </a:solidFill>
                <a:latin typeface="APL385 Unicode" panose="020B0709000202000203" pitchFamily="49" charset="0"/>
              </a:rPr>
              <a:t>'</a:t>
            </a:r>
            <a:endParaRPr lang="en-US" dirty="0">
              <a:solidFill>
                <a:srgbClr val="4BACC6">
                  <a:lumMod val="75000"/>
                </a:srgb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2F8B3E4F-8EB6-43E7-8C5B-E76565EDE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4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9109012" cy="33944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tabLst>
                <a:tab pos="8747125" algn="l"/>
              </a:tabLst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⍋'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1 </a:t>
            </a:r>
            <a:r>
              <a:rPr lang="en-GB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b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</a:br>
            <a:endParaRPr lang="en-GB" spc="-96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1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Array Ordering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32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6CC-D795-4138-8F3D-D959C46A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Array Ordering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56EF-5B52-4789-A4F7-6F3D49F9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03967" cy="3394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How would you order: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⎕ ← 0 'Jay' (2 3⍴'DYALOG') (⍳9)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┌→──────────────────────────────────┐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┌→──┐ ┌→──┐ ┌→────────────────┐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0 │Jay│ ↓DYA│ │1 2 3 4 5 6 7 8 9│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└───┘ │LOG│ └~────────────────┘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      └───┘                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└∊──────────────────────────────────┘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E77AF-A1F0-4414-9D5C-C12560D86D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1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6CC-D795-4138-8F3D-D959C46A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Array Ordering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56EF-5B52-4789-A4F7-6F3D49F9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03967" cy="3394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How would you order: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⎕ ←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0 </a:t>
            </a:r>
            <a:r>
              <a:rPr lang="en-GB" dirty="0">
                <a:latin typeface="APL385 Unicode" panose="020B0709000202000203" pitchFamily="49" charset="0"/>
              </a:rPr>
              <a:t>'Jay'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(2 3⍴'DYALOG') </a:t>
            </a:r>
            <a:r>
              <a:rPr lang="en-GB" dirty="0">
                <a:latin typeface="APL385 Unicode" panose="020B0709000202000203" pitchFamily="49" charset="0"/>
              </a:rPr>
              <a:t>(⍳9)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┌→──────────────────────────────────┐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┌→──┐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┌→──┐</a:t>
            </a:r>
            <a:r>
              <a:rPr lang="en-GB" dirty="0">
                <a:latin typeface="APL385 Unicode" panose="020B0709000202000203" pitchFamily="49" charset="0"/>
              </a:rPr>
              <a:t> ┌→────────────────┐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│Jay│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↓DYA│</a:t>
            </a:r>
            <a:r>
              <a:rPr lang="en-GB" dirty="0">
                <a:latin typeface="APL385 Unicode" panose="020B0709000202000203" pitchFamily="49" charset="0"/>
              </a:rPr>
              <a:t> │1 2 3 4 5 6 7 8 9│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└───┘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│LOG│</a:t>
            </a:r>
            <a:r>
              <a:rPr lang="en-GB" dirty="0">
                <a:latin typeface="APL385 Unicode" panose="020B0709000202000203" pitchFamily="49" charset="0"/>
              </a:rPr>
              <a:t> └~────────────────┘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     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└───┘</a:t>
            </a:r>
            <a:r>
              <a:rPr lang="en-GB" dirty="0">
                <a:latin typeface="APL385 Unicode" panose="020B0709000202000203" pitchFamily="49" charset="0"/>
              </a:rPr>
              <a:t>                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└∊──────────────────────────────────┘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E77AF-A1F0-4414-9D5C-C12560D86D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3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D064-A78F-4EF6-BF2D-3DA90D1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C0A7-AFA2-42F4-81F3-9DFAA5D2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09958-1F12-41C1-A752-8E7D1E159A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3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D064-A78F-4EF6-BF2D-3DA90D1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dirty="0"/>
              <a:t>O Rules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C0A7-AFA2-42F4-81F3-9DFAA5D2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09958-1F12-41C1-A752-8E7D1E159A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CFFE0-03DA-4435-89DE-8D072D29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2" b="2222"/>
          <a:stretch/>
        </p:blipFill>
        <p:spPr>
          <a:xfrm>
            <a:off x="1376645" y="114300"/>
            <a:ext cx="49377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6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3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dirty="0"/>
              <a:t>AO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sz="1600" dirty="0"/>
          </a:p>
          <a:p>
            <a:pPr>
              <a:lnSpc>
                <a:spcPct val="40000"/>
              </a:lnSpc>
              <a:spcBef>
                <a:spcPts val="0"/>
              </a:spcBef>
              <a:buChar char=" "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br>
              <a:rPr lang="en-US" sz="2400"/>
            </a:br>
            <a:r>
              <a:rPr lang="en-US" sz="2400"/>
              <a:t>                 </a:t>
            </a:r>
            <a:endParaRPr lang="en-US" sz="2400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GB" sz="2400" dirty="0"/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dirty="0"/>
              <a:t>AO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sz="1600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br>
              <a:rPr lang="en-US" sz="2400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</a:br>
            <a:r>
              <a:rPr lang="en-US" sz="2400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	no refs		no refs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GB" sz="2400" dirty="0"/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/>
              <a:t>                            </a:t>
            </a: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endParaRPr lang="en-US" sz="1600" dirty="0"/>
          </a:p>
          <a:p>
            <a:pPr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/>
              <a:t>          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1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Compatibility: simple arrays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endParaRPr lang="en-US" sz="1600" dirty="0"/>
          </a:p>
          <a:p>
            <a:pPr marL="0" indent="0"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/>
              <a:t>          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9109012" cy="33944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tabLst>
                <a:tab pos="8747125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highlight>
                  <a:srgbClr val="C0C0C0"/>
                </a:highlight>
                <a:latin typeface="APL385 Unicode" panose="020B0709000202000203" pitchFamily="49" charset="0"/>
              </a:rPr>
              <a:t>[</a:t>
            </a:r>
            <a:r>
              <a:rPr lang="en-GB" spc="-950" dirty="0">
                <a:solidFill>
                  <a:srgbClr val="FF9421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1</a:t>
            </a:r>
            <a:r>
              <a:rPr lang="en-GB" spc="-950" dirty="0">
                <a:highlight>
                  <a:srgbClr val="C0C0C0"/>
                </a:highlight>
                <a:latin typeface="APL385 Unicode" panose="020B0709000202000203" pitchFamily="49" charset="0"/>
              </a:rPr>
              <a:t>,</a:t>
            </a:r>
            <a:r>
              <a:rPr lang="en-GB" spc="-950" dirty="0">
                <a:solidFill>
                  <a:srgbClr val="00B0F0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2</a:t>
            </a:r>
            <a:r>
              <a:rPr lang="en-GB" spc="-950" dirty="0">
                <a:highlight>
                  <a:srgbClr val="C0C0C0"/>
                </a:highlight>
                <a:latin typeface="APL385 Unicode" panose="020B0709000202000203" pitchFamily="49" charset="0"/>
              </a:rPr>
              <a:t>,</a:t>
            </a:r>
            <a:r>
              <a:rPr lang="en-GB" dirty="0">
                <a:solidFill>
                  <a:srgbClr val="7C7DCF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3</a:t>
            </a:r>
            <a:r>
              <a:rPr lang="en-GB" dirty="0">
                <a:highlight>
                  <a:srgbClr val="C0C0C0"/>
                </a:highlight>
                <a:latin typeface="APL385 Unicode" panose="020B0709000202000203" pitchFamily="49" charset="0"/>
              </a:rPr>
              <a:t>]</a:t>
            </a:r>
            <a:br>
              <a:rPr lang="en-GB" dirty="0">
                <a:solidFill>
                  <a:srgbClr val="7C7DCF"/>
                </a:solidFill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⍋'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1 </a:t>
            </a:r>
            <a:r>
              <a:rPr lang="en-GB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b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</a:br>
            <a:r>
              <a:rPr lang="en-GB" spc="-970" dirty="0">
                <a:solidFill>
                  <a:srgbClr val="00B0F0"/>
                </a:solidFill>
                <a:latin typeface="APL385 Unicode" panose="020B0709000202000203" pitchFamily="49" charset="0"/>
              </a:rPr>
              <a:t> </a:t>
            </a:r>
            <a:r>
              <a:rPr lang="en-GB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</a:t>
            </a:r>
            <a:r>
              <a:rPr lang="en-US" spc="-960" dirty="0">
                <a:solidFill>
                  <a:srgbClr val="FF9421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A</a:t>
            </a:r>
            <a:r>
              <a:rPr lang="en-US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 '</a:t>
            </a:r>
            <a:r>
              <a:rPr lang="en-US" spc="-960" dirty="0">
                <a:solidFill>
                  <a:srgbClr val="7C7DCF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L</a:t>
            </a:r>
            <a:r>
              <a:rPr lang="en-US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 '</a:t>
            </a:r>
            <a:r>
              <a:rPr lang="en-US" spc="-960" dirty="0">
                <a:solidFill>
                  <a:srgbClr val="00B0F0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P</a:t>
            </a:r>
            <a:r>
              <a:rPr lang="en-US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 </a:t>
            </a:r>
            <a:r>
              <a:rPr lang="en-US" spc="-960" dirty="0">
                <a:latin typeface="APL385 Unicode" panose="020B0709000202000203" pitchFamily="49" charset="0"/>
              </a:rPr>
              <a:t>	⍨</a:t>
            </a:r>
            <a:endParaRPr lang="en-GB" spc="-96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13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Compatibility: simple arrays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Consistency: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⍺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)∧(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⍺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>
                <a:solidFill>
                  <a:srgbClr val="F79646">
                    <a:lumMod val="50000"/>
                  </a:srgbClr>
                </a:solidFill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⇔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⍺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=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3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Compatibility: simple arrays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Consistency: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⍺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)∧(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⍺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>
                <a:solidFill>
                  <a:srgbClr val="F79646">
                    <a:lumMod val="50000"/>
                  </a:srgbClr>
                </a:solidFill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⇔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⍺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=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		⍺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≡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Char char=" "/>
              <a:tabLst>
                <a:tab pos="3775075" algn="ctr"/>
                <a:tab pos="6518275" algn="ctr"/>
              </a:tabLst>
            </a:pPr>
            <a:r>
              <a:rPr lang="en-US">
                <a:latin typeface="APL385 Unicode" panose="020B0709000202000203" pitchFamily="49" charset="0"/>
              </a:rPr>
              <a:t> 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8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Compatibility: simple arrays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Consistency: 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⍺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)∧(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⍺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>
                <a:solidFill>
                  <a:srgbClr val="F79646">
                    <a:lumMod val="50000"/>
                  </a:srgbClr>
                </a:solidFill>
                <a:latin typeface="APL385 Unicode" panose="020B0709000202000203" pitchFamily="49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⇔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⍺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=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		⍺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≡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	⍬</a:t>
            </a:r>
            <a:r>
              <a:rPr lang="en-US">
                <a:solidFill>
                  <a:srgbClr val="0000FF"/>
                </a:solidFill>
                <a:latin typeface="APL385 Unicode" panose="020B0709000202000203" pitchFamily="49" charset="0"/>
              </a:rPr>
              <a:t>≢</a:t>
            </a:r>
            <a:r>
              <a:rPr lang="en-US">
                <a:solidFill>
                  <a:srgbClr val="4BACC6">
                    <a:lumMod val="75000"/>
                  </a:srgbClr>
                </a:solidFill>
                <a:latin typeface="APL385 Unicode" panose="020B0709000202000203" pitchFamily="49" charset="0"/>
              </a:rPr>
              <a:t>''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68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   </a:t>
            </a:r>
            <a:r>
              <a:rPr lang="en-US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       </a:t>
            </a:r>
            <a:r>
              <a:rPr lang="en-US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</a:rPr>
              <a:t> </a:t>
            </a:r>
            <a:endParaRPr lang="en-US" dirty="0"/>
          </a:p>
          <a:p>
            <a:pPr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</a:t>
            </a:r>
            <a:r>
              <a:rPr lang="en-US" sz="2800">
                <a:latin typeface="APL333" panose="020B0700000202000203" pitchFamily="34" charset="0"/>
              </a:rPr>
              <a:t> </a:t>
            </a:r>
            <a:r>
              <a:rPr lang="en-US" sz="2400" b="1">
                <a:latin typeface="APL333" panose="020B0700000202000203" pitchFamily="34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</a:t>
            </a:r>
            <a:r>
              <a:rPr lang="en-US" sz="2800">
                <a:latin typeface="APL333" panose="020B0700000202000203" pitchFamily="34" charset="0"/>
              </a:rPr>
              <a:t> </a:t>
            </a:r>
            <a:r>
              <a:rPr lang="en-US" sz="2400" b="1">
                <a:latin typeface="APL333" panose="020B0700000202000203" pitchFamily="34" charset="0"/>
              </a:rPr>
              <a:t>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  </a:t>
            </a:r>
            <a:endParaRPr lang="en-US" dirty="0">
              <a:latin typeface="APL333" panose="020B0700000202000203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</a:t>
            </a:r>
            <a:r>
              <a:rPr lang="en-US">
                <a:latin typeface="APL333" panose="020B0700000202000203" pitchFamily="34" charset="0"/>
              </a:rPr>
              <a:t>    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character vs character: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       </a:t>
            </a:r>
            <a:r>
              <a:rPr lang="en-US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</a:rPr>
              <a:t> </a:t>
            </a:r>
            <a:endParaRPr lang="en-U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</a:t>
            </a:r>
            <a:r>
              <a:rPr lang="en-US" sz="2800">
                <a:latin typeface="APL333" panose="020B0700000202000203" pitchFamily="34" charset="0"/>
              </a:rPr>
              <a:t> </a:t>
            </a:r>
            <a:r>
              <a:rPr lang="en-US" sz="2400" b="1">
                <a:latin typeface="APL333" panose="020B0700000202000203" pitchFamily="34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</a:t>
            </a:r>
            <a:r>
              <a:rPr lang="en-US" sz="2800">
                <a:latin typeface="APL333" panose="020B0700000202000203" pitchFamily="34" charset="0"/>
              </a:rPr>
              <a:t> </a:t>
            </a:r>
            <a:r>
              <a:rPr lang="en-US" sz="2400" b="1">
                <a:latin typeface="APL333" panose="020B0700000202000203" pitchFamily="34" charset="0"/>
              </a:rPr>
              <a:t>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</a:t>
            </a:r>
            <a:r>
              <a:rPr lang="en-US">
                <a:latin typeface="APL333" panose="020B0700000202000203" pitchFamily="34" charset="0"/>
              </a:rPr>
              <a:t>    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2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character vs character: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real number vs real number: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  <a:endParaRPr lang="en-US">
              <a:solidFill>
                <a:schemeClr val="tx1">
                  <a:lumMod val="100000"/>
                </a:schemeClr>
              </a:solidFill>
              <a:latin typeface="Titillium Web SemiBold" panose="020B060402020202020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</a:t>
            </a: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</a:t>
            </a:r>
            <a:r>
              <a:rPr lang="en-US" sz="2800">
                <a:latin typeface="APL333" panose="020B0700000202000203" pitchFamily="34" charset="0"/>
              </a:rPr>
              <a:t> </a:t>
            </a:r>
            <a:r>
              <a:rPr lang="en-US" sz="2400" b="1">
                <a:latin typeface="APL333" panose="020B0700000202000203" pitchFamily="34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</a:t>
            </a:r>
            <a:r>
              <a:rPr lang="en-US" sz="2800">
                <a:latin typeface="APL333" panose="020B0700000202000203" pitchFamily="34" charset="0"/>
              </a:rPr>
              <a:t> </a:t>
            </a:r>
            <a:r>
              <a:rPr lang="en-US" sz="2400" b="1">
                <a:latin typeface="APL333" panose="020B0700000202000203" pitchFamily="34" charset="0"/>
              </a:rPr>
              <a:t>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</a:t>
            </a:r>
            <a:r>
              <a:rPr lang="en-US">
                <a:latin typeface="APL333" panose="020B0700000202000203" pitchFamily="34" charset="0"/>
              </a:rPr>
              <a:t>    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9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character vs character: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real number vs real number: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  <a:endParaRPr lang="en-US">
              <a:solidFill>
                <a:schemeClr val="tx1">
                  <a:lumMod val="100000"/>
                </a:schemeClr>
              </a:solidFill>
              <a:latin typeface="Titillium Web SemiBold" panose="020B060402020202020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complex:	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1</a:t>
            </a:r>
            <a:r>
              <a:rPr lang="en-US" sz="2800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J</a:t>
            </a:r>
            <a:r>
              <a:rPr lang="en-US" sz="2400" b="1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2</a:t>
            </a:r>
            <a:r>
              <a:rPr lang="en-US" sz="2800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J</a:t>
            </a:r>
            <a:r>
              <a:rPr lang="en-US" sz="2400" b="1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¯1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              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   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</a:t>
            </a:r>
            <a:r>
              <a:rPr lang="en-US">
                <a:latin typeface="APL333" panose="020B0700000202000203" pitchFamily="34" charset="0"/>
              </a:rPr>
              <a:t>    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character vs character: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real number vs real number: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  <a:endParaRPr lang="en-US">
              <a:solidFill>
                <a:schemeClr val="tx1">
                  <a:lumMod val="100000"/>
                </a:schemeClr>
              </a:solidFill>
              <a:latin typeface="Titillium Web SemiBold" panose="020B060402020202020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complex:	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1</a:t>
            </a:r>
            <a:r>
              <a:rPr lang="en-US" sz="2800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J</a:t>
            </a:r>
            <a:r>
              <a:rPr lang="en-US" sz="2400" b="1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2</a:t>
            </a:r>
            <a:r>
              <a:rPr lang="en-US" sz="2800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J</a:t>
            </a:r>
            <a:r>
              <a:rPr lang="en-US" sz="2400" b="1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¯1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number vs character:	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100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'A'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/>
              <a:t>      </a:t>
            </a:r>
            <a:r>
              <a:rPr lang="en-US">
                <a:latin typeface="APL333" panose="020B0700000202000203" pitchFamily="34" charset="0"/>
              </a:rPr>
              <a:t>     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 </a:t>
            </a:r>
            <a:r>
              <a:rPr lang="en-US">
                <a:latin typeface="APL333" panose="020B0700000202000203" pitchFamily="34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5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character vs character: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real number vs real number:	</a:t>
            </a:r>
            <a:r>
              <a:rPr lang="en-US">
                <a:solidFill>
                  <a:srgbClr val="00B050"/>
                </a:solidFill>
                <a:latin typeface="Symbola" panose="020B0604020202020204" charset="0"/>
                <a:ea typeface="Symbola" panose="02020503060805020204" pitchFamily="18" charset="0"/>
              </a:rPr>
              <a:t>✓</a:t>
            </a:r>
            <a:endParaRPr lang="en-US">
              <a:solidFill>
                <a:schemeClr val="tx1">
                  <a:lumMod val="100000"/>
                </a:schemeClr>
              </a:solidFill>
              <a:latin typeface="Titillium Web SemiBold" panose="020B060402020202020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complex:	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1</a:t>
            </a:r>
            <a:r>
              <a:rPr lang="en-US" sz="2800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J</a:t>
            </a:r>
            <a:r>
              <a:rPr lang="en-US" sz="2400" b="1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2</a:t>
            </a:r>
            <a:r>
              <a:rPr lang="en-US" sz="2800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J</a:t>
            </a:r>
            <a:r>
              <a:rPr lang="en-US" sz="2400" b="1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¯1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number vs character:	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100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'A'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Titillium Web SemiBold" panose="020B0604020202020204" charset="0"/>
              </a:rPr>
              <a:t>null:	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⎕NULL </a:t>
            </a:r>
            <a:r>
              <a:rPr lang="en-US" b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B0604020202020204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33" panose="020B0604020202020204" charset="0"/>
              </a:rPr>
              <a:t> 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¯100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7E35-8143-4A29-BD04-2911722F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AAF5-B719-450F-B776-C378F150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253917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pl-PL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¯1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¯2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PL333" panose="020B0700000202000203" pitchFamily="34" charset="0"/>
              </a:rPr>
              <a:t>'A'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96536-210C-40EA-98D4-11DA5C0981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5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 Vector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56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>
                <a:latin typeface="APL385 Unicode" panose="020B0709000202000203" pitchFamily="49" charset="0"/>
              </a:rPr>
              <a:t>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8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┌→───┐ ┌→───┐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│Jay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│ │John│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└────┘ └────┘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o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h</a:t>
            </a:r>
            <a:r>
              <a:rPr lang="en-US" dirty="0">
                <a:latin typeface="APL385 Unicode" panose="020B0709000202000203" pitchFamily="49" charset="0"/>
              </a:rPr>
              <a:t>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  <a:p>
            <a:pPr>
              <a:lnSpc>
                <a:spcPct val="8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US">
                <a:latin typeface="APL385 Unicode" panose="020B0709000202000203" pitchFamily="49" charset="0"/>
              </a:rPr>
              <a:t>         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         </a:t>
            </a:r>
            <a:br>
              <a:rPr lang="en-US">
                <a:latin typeface="APL385 Unicode" panose="020B0709000202000203" pitchFamily="49" charset="0"/>
              </a:rPr>
            </a:br>
            <a:r>
              <a:rPr lang="en-US">
                <a:latin typeface="APL385 Unicode" panose="020B0709000202000203" pitchFamily="49" charset="0"/>
              </a:rPr>
              <a:t>                      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3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o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h</a:t>
            </a:r>
            <a:r>
              <a:rPr lang="en-US" dirty="0">
                <a:latin typeface="APL385 Unicode" panose="020B0709000202000203" pitchFamily="49" charset="0"/>
              </a:rPr>
              <a:t>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┌→─────────┐ ┌→─────────┐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│ ┌→─┐     │ │ ┌→─┐     │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│ │JF│ 3 1 │ │ │JD│ 2 7 │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│ └──┘     │ │ └──┘     │</a:t>
            </a:r>
            <a:b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</a:b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└∊─────────┘ └∊─────────┘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9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o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h</a:t>
            </a:r>
            <a:r>
              <a:rPr lang="en-US" dirty="0">
                <a:latin typeface="APL385 Unicode" panose="020B0709000202000203" pitchFamily="49" charset="0"/>
              </a:rPr>
              <a:t>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┌→─────────┐ ┌→─────────┐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┌→─┐</a:t>
            </a:r>
            <a:r>
              <a:rPr lang="en-US" dirty="0">
                <a:latin typeface="APL385 Unicode" panose="020B0709000202000203" pitchFamily="49" charset="0"/>
              </a:rPr>
              <a:t>    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┌→─┐</a:t>
            </a:r>
            <a:r>
              <a:rPr lang="en-US" dirty="0">
                <a:latin typeface="APL385 Unicode" panose="020B0709000202000203" pitchFamily="49" charset="0"/>
              </a:rPr>
              <a:t>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│JF│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85 Unicode" panose="020B0709000202000203" pitchFamily="49" charset="0"/>
              </a:rPr>
              <a:t>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│JD│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7</a:t>
            </a:r>
            <a:r>
              <a:rPr lang="en-US" dirty="0">
                <a:latin typeface="APL385 Unicode" panose="020B0709000202000203" pitchFamily="49" charset="0"/>
              </a:rPr>
              <a:t>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└──┘</a:t>
            </a:r>
            <a:r>
              <a:rPr lang="en-US" dirty="0">
                <a:latin typeface="APL385 Unicode" panose="020B0709000202000203" pitchFamily="49" charset="0"/>
              </a:rPr>
              <a:t>    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└──┘</a:t>
            </a:r>
            <a:r>
              <a:rPr lang="en-US" dirty="0">
                <a:latin typeface="APL385 Unicode" panose="020B0709000202000203" pitchFamily="49" charset="0"/>
              </a:rPr>
              <a:t>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└∊─────────┘ └∊─────────┘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13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5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Wikipedia" descr=" 5">
            <a:extLst>
              <a:ext uri="{FF2B5EF4-FFF2-40B4-BE49-F238E27FC236}">
                <a16:creationId xmlns:a16="http://schemas.microsoft.com/office/drawing/2014/main" id="{CB27973F-B76C-4472-A199-A11AF26D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2" b="7555"/>
          <a:stretch/>
        </p:blipFill>
        <p:spPr>
          <a:xfrm>
            <a:off x="1383418" y="388620"/>
            <a:ext cx="49377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17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67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endParaRPr lang="en-GB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791C2-E448-4AE1-8DCC-D67C61D31C77}"/>
              </a:ext>
            </a:extLst>
          </p:cNvPr>
          <p:cNvCxnSpPr>
            <a:cxnSpLocks/>
          </p:cNvCxnSpPr>
          <p:nvPr/>
        </p:nvCxnSpPr>
        <p:spPr>
          <a:xfrm>
            <a:off x="2501770" y="2225631"/>
            <a:ext cx="1305145" cy="0"/>
          </a:xfrm>
          <a:prstGeom prst="straightConnector1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7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 Matrix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PPP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0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53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CAT</a:t>
            </a:r>
            <a:endParaRPr lang="en-US" dirty="0">
              <a:solidFill>
                <a:srgbClr val="FF942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694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PENTER'</a:t>
            </a:r>
          </a:p>
          <a:p>
            <a:pPr>
              <a:lnSpc>
                <a:spcPct val="15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   </a:t>
            </a:r>
            <a:r>
              <a:rPr lang="en-GB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   </a:t>
            </a:r>
            <a:r>
              <a:rPr lang="en-GB">
                <a:latin typeface="APL385 Unicode" panose="020B0709000202000203" pitchFamily="49" charset="0"/>
              </a:rPr>
              <a:t>      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▉▉▉▉▉▉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2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▉▉▉▉▉▉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081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⍋↑'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2 1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2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⍋↑'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2 1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miley Face 4" descr=" 5">
            <a:extLst>
              <a:ext uri="{FF2B5EF4-FFF2-40B4-BE49-F238E27FC236}">
                <a16:creationId xmlns:a16="http://schemas.microsoft.com/office/drawing/2014/main" id="{90902A20-B653-4163-9725-6C632D1EC83A}"/>
              </a:ext>
            </a:extLst>
          </p:cNvPr>
          <p:cNvSpPr/>
          <p:nvPr/>
        </p:nvSpPr>
        <p:spPr>
          <a:xfrm>
            <a:off x="71500" y="2391730"/>
            <a:ext cx="1363646" cy="3055193"/>
          </a:xfrm>
          <a:custGeom>
            <a:avLst/>
            <a:gdLst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528923 w 1349644"/>
              <a:gd name="connsiteY2" fmla="*/ 473000 h 1349644"/>
              <a:gd name="connsiteX3" fmla="*/ 458629 w 1349644"/>
              <a:gd name="connsiteY3" fmla="*/ 543294 h 1349644"/>
              <a:gd name="connsiteX4" fmla="*/ 388335 w 1349644"/>
              <a:gd name="connsiteY4" fmla="*/ 473000 h 1349644"/>
              <a:gd name="connsiteX5" fmla="*/ 820721 w 1349644"/>
              <a:gd name="connsiteY5" fmla="*/ 473000 h 1349644"/>
              <a:gd name="connsiteX6" fmla="*/ 891015 w 1349644"/>
              <a:gd name="connsiteY6" fmla="*/ 402706 h 1349644"/>
              <a:gd name="connsiteX7" fmla="*/ 961309 w 1349644"/>
              <a:gd name="connsiteY7" fmla="*/ 473000 h 1349644"/>
              <a:gd name="connsiteX8" fmla="*/ 891015 w 1349644"/>
              <a:gd name="connsiteY8" fmla="*/ 543294 h 1349644"/>
              <a:gd name="connsiteX9" fmla="*/ 820721 w 1349644"/>
              <a:gd name="connsiteY9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388335 w 1349644"/>
              <a:gd name="connsiteY3" fmla="*/ 473000 h 1349644"/>
              <a:gd name="connsiteX4" fmla="*/ 820721 w 1349644"/>
              <a:gd name="connsiteY4" fmla="*/ 473000 h 1349644"/>
              <a:gd name="connsiteX5" fmla="*/ 891015 w 1349644"/>
              <a:gd name="connsiteY5" fmla="*/ 402706 h 1349644"/>
              <a:gd name="connsiteX6" fmla="*/ 961309 w 1349644"/>
              <a:gd name="connsiteY6" fmla="*/ 473000 h 1349644"/>
              <a:gd name="connsiteX7" fmla="*/ 891015 w 1349644"/>
              <a:gd name="connsiteY7" fmla="*/ 543294 h 1349644"/>
              <a:gd name="connsiteX8" fmla="*/ 820721 w 1349644"/>
              <a:gd name="connsiteY8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820721 w 1349644"/>
              <a:gd name="connsiteY3" fmla="*/ 473000 h 1349644"/>
              <a:gd name="connsiteX4" fmla="*/ 891015 w 1349644"/>
              <a:gd name="connsiteY4" fmla="*/ 402706 h 1349644"/>
              <a:gd name="connsiteX5" fmla="*/ 961309 w 1349644"/>
              <a:gd name="connsiteY5" fmla="*/ 473000 h 1349644"/>
              <a:gd name="connsiteX6" fmla="*/ 891015 w 1349644"/>
              <a:gd name="connsiteY6" fmla="*/ 543294 h 1349644"/>
              <a:gd name="connsiteX7" fmla="*/ 820721 w 1349644"/>
              <a:gd name="connsiteY7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543294 h 1349644"/>
              <a:gd name="connsiteX2" fmla="*/ 820721 w 1349644"/>
              <a:gd name="connsiteY2" fmla="*/ 473000 h 1349644"/>
              <a:gd name="connsiteX3" fmla="*/ 891015 w 1349644"/>
              <a:gd name="connsiteY3" fmla="*/ 402706 h 1349644"/>
              <a:gd name="connsiteX4" fmla="*/ 961309 w 1349644"/>
              <a:gd name="connsiteY4" fmla="*/ 473000 h 1349644"/>
              <a:gd name="connsiteX5" fmla="*/ 891015 w 1349644"/>
              <a:gd name="connsiteY5" fmla="*/ 543294 h 1349644"/>
              <a:gd name="connsiteX6" fmla="*/ 820721 w 1349644"/>
              <a:gd name="connsiteY6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91015 w 1349644"/>
              <a:gd name="connsiteY3" fmla="*/ 543294 h 1349644"/>
              <a:gd name="connsiteX4" fmla="*/ 820721 w 1349644"/>
              <a:gd name="connsiteY4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20721 w 1349644"/>
              <a:gd name="connsiteY3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820721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2" fmla="*/ 982455 w 1349644"/>
              <a:gd name="connsiteY2" fmla="*/ 49414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891015 w 1363646"/>
              <a:gd name="connsiteY0" fmla="*/ 402706 h 3007053"/>
              <a:gd name="connsiteX1" fmla="*/ 1363646 w 1363646"/>
              <a:gd name="connsiteY1" fmla="*/ 3003475 h 3007053"/>
              <a:gd name="connsiteX0" fmla="*/ 309064 w 1363646"/>
              <a:gd name="connsiteY0" fmla="*/ 1094714 h 3007053"/>
              <a:gd name="connsiteX1" fmla="*/ 1039726 w 1363646"/>
              <a:gd name="connsiteY1" fmla="*/ 1094714 h 3007053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  <a:gd name="connsiteX0" fmla="*/ 1014840 w 1363646"/>
              <a:gd name="connsiteY0" fmla="*/ 2955406 h 3055193"/>
              <a:gd name="connsiteX1" fmla="*/ 1363646 w 1363646"/>
              <a:gd name="connsiteY1" fmla="*/ 3003475 h 3055193"/>
              <a:gd name="connsiteX0" fmla="*/ 309064 w 1363646"/>
              <a:gd name="connsiteY0" fmla="*/ 1094714 h 3055193"/>
              <a:gd name="connsiteX1" fmla="*/ 1039726 w 1363646"/>
              <a:gd name="connsiteY1" fmla="*/ 1094714 h 305519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46" h="3055193" stroke="0" extrusionOk="0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  <a:path w="1363646" h="3055193" fill="darkenLess" extrusionOk="0">
                <a:moveTo>
                  <a:pt x="1014840" y="2955406"/>
                </a:moveTo>
                <a:cubicBezTo>
                  <a:pt x="1051734" y="3015879"/>
                  <a:pt x="1145777" y="3117627"/>
                  <a:pt x="1363646" y="3003475"/>
                </a:cubicBezTo>
              </a:path>
              <a:path w="1363646" h="3055193" fill="none" extrusionOk="0">
                <a:moveTo>
                  <a:pt x="309064" y="1094714"/>
                </a:moveTo>
                <a:cubicBezTo>
                  <a:pt x="552903" y="927251"/>
                  <a:pt x="796457" y="927251"/>
                  <a:pt x="1039726" y="1094714"/>
                </a:cubicBezTo>
              </a:path>
              <a:path w="1363646" h="3055193" fill="none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0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1  2  3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1  2  3  4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77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¯1 ¯2 ¯3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¯1 ¯2 ¯3 ¯4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89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6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 Cube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└───┘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</a:t>
            </a:r>
            <a:r>
              <a:rPr lang="en-US" dirty="0">
                <a:latin typeface="APL385 Unicode" panose="020B0709000202000203" pitchFamily="49" charset="0"/>
              </a:rPr>
              <a:t>│──┐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PPP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└───┘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   │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   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1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>
              <a:lnSpc>
                <a:spcPct val="15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          </a:t>
            </a:r>
            <a:r>
              <a:rPr lang="en-GB">
                <a:latin typeface="APL385 Unicode" panose="020B0709000202000203" pitchFamily="49" charset="0"/>
              </a:rPr>
              <a:t> </a:t>
            </a:r>
            <a:endParaRPr lang="en-GB" dirty="0">
              <a:latin typeface="APL385 Unicode" panose="020B0709000202000203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         </a:t>
            </a:r>
            <a:r>
              <a:rPr lang="en-GB">
                <a:latin typeface="APL385 Unicode" panose="020B0709000202000203" pitchFamily="49" charset="0"/>
              </a:rPr>
              <a:t>  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0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¯1 ¯2 ¯3  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solidFill>
                  <a:srgbClr val="FF9421"/>
                </a:solidFill>
                <a:latin typeface="APL385 Unicode" panose="020B0709000202000203" pitchFamily="49" charset="0"/>
              </a:rPr>
              <a:t>¯1 ¯2 ¯3 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¯4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⍋↑(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>
              <a:lnSpc>
                <a:spcPct val="150000"/>
              </a:lnSpc>
              <a:spcBef>
                <a:spcPts val="0"/>
              </a:spcBef>
              <a:buChar char=" "/>
              <a:tabLst>
                <a:tab pos="5486400" algn="r"/>
              </a:tabLst>
            </a:pPr>
            <a:r>
              <a:rPr lang="en-GB">
                <a:latin typeface="APL385 Unicode" panose="020B0709000202000203" pitchFamily="49" charset="0"/>
              </a:rPr>
              <a:t>   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⍋↑(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2 1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1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⍋↑(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2 1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miley Face 4" descr=" 5">
            <a:extLst>
              <a:ext uri="{FF2B5EF4-FFF2-40B4-BE49-F238E27FC236}">
                <a16:creationId xmlns:a16="http://schemas.microsoft.com/office/drawing/2014/main" id="{1422A506-45F1-40C1-B7DD-35860BC4D805}"/>
              </a:ext>
            </a:extLst>
          </p:cNvPr>
          <p:cNvSpPr/>
          <p:nvPr/>
        </p:nvSpPr>
        <p:spPr>
          <a:xfrm>
            <a:off x="71500" y="2391730"/>
            <a:ext cx="1363646" cy="3055193"/>
          </a:xfrm>
          <a:custGeom>
            <a:avLst/>
            <a:gdLst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528923 w 1349644"/>
              <a:gd name="connsiteY2" fmla="*/ 473000 h 1349644"/>
              <a:gd name="connsiteX3" fmla="*/ 458629 w 1349644"/>
              <a:gd name="connsiteY3" fmla="*/ 543294 h 1349644"/>
              <a:gd name="connsiteX4" fmla="*/ 388335 w 1349644"/>
              <a:gd name="connsiteY4" fmla="*/ 473000 h 1349644"/>
              <a:gd name="connsiteX5" fmla="*/ 820721 w 1349644"/>
              <a:gd name="connsiteY5" fmla="*/ 473000 h 1349644"/>
              <a:gd name="connsiteX6" fmla="*/ 891015 w 1349644"/>
              <a:gd name="connsiteY6" fmla="*/ 402706 h 1349644"/>
              <a:gd name="connsiteX7" fmla="*/ 961309 w 1349644"/>
              <a:gd name="connsiteY7" fmla="*/ 473000 h 1349644"/>
              <a:gd name="connsiteX8" fmla="*/ 891015 w 1349644"/>
              <a:gd name="connsiteY8" fmla="*/ 543294 h 1349644"/>
              <a:gd name="connsiteX9" fmla="*/ 820721 w 1349644"/>
              <a:gd name="connsiteY9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388335 w 1349644"/>
              <a:gd name="connsiteY3" fmla="*/ 473000 h 1349644"/>
              <a:gd name="connsiteX4" fmla="*/ 820721 w 1349644"/>
              <a:gd name="connsiteY4" fmla="*/ 473000 h 1349644"/>
              <a:gd name="connsiteX5" fmla="*/ 891015 w 1349644"/>
              <a:gd name="connsiteY5" fmla="*/ 402706 h 1349644"/>
              <a:gd name="connsiteX6" fmla="*/ 961309 w 1349644"/>
              <a:gd name="connsiteY6" fmla="*/ 473000 h 1349644"/>
              <a:gd name="connsiteX7" fmla="*/ 891015 w 1349644"/>
              <a:gd name="connsiteY7" fmla="*/ 543294 h 1349644"/>
              <a:gd name="connsiteX8" fmla="*/ 820721 w 1349644"/>
              <a:gd name="connsiteY8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820721 w 1349644"/>
              <a:gd name="connsiteY3" fmla="*/ 473000 h 1349644"/>
              <a:gd name="connsiteX4" fmla="*/ 891015 w 1349644"/>
              <a:gd name="connsiteY4" fmla="*/ 402706 h 1349644"/>
              <a:gd name="connsiteX5" fmla="*/ 961309 w 1349644"/>
              <a:gd name="connsiteY5" fmla="*/ 473000 h 1349644"/>
              <a:gd name="connsiteX6" fmla="*/ 891015 w 1349644"/>
              <a:gd name="connsiteY6" fmla="*/ 543294 h 1349644"/>
              <a:gd name="connsiteX7" fmla="*/ 820721 w 1349644"/>
              <a:gd name="connsiteY7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543294 h 1349644"/>
              <a:gd name="connsiteX2" fmla="*/ 820721 w 1349644"/>
              <a:gd name="connsiteY2" fmla="*/ 473000 h 1349644"/>
              <a:gd name="connsiteX3" fmla="*/ 891015 w 1349644"/>
              <a:gd name="connsiteY3" fmla="*/ 402706 h 1349644"/>
              <a:gd name="connsiteX4" fmla="*/ 961309 w 1349644"/>
              <a:gd name="connsiteY4" fmla="*/ 473000 h 1349644"/>
              <a:gd name="connsiteX5" fmla="*/ 891015 w 1349644"/>
              <a:gd name="connsiteY5" fmla="*/ 543294 h 1349644"/>
              <a:gd name="connsiteX6" fmla="*/ 820721 w 1349644"/>
              <a:gd name="connsiteY6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91015 w 1349644"/>
              <a:gd name="connsiteY3" fmla="*/ 543294 h 1349644"/>
              <a:gd name="connsiteX4" fmla="*/ 820721 w 1349644"/>
              <a:gd name="connsiteY4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20721 w 1349644"/>
              <a:gd name="connsiteY3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820721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2" fmla="*/ 982455 w 1349644"/>
              <a:gd name="connsiteY2" fmla="*/ 49414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891015 w 1363646"/>
              <a:gd name="connsiteY0" fmla="*/ 402706 h 3007053"/>
              <a:gd name="connsiteX1" fmla="*/ 1363646 w 1363646"/>
              <a:gd name="connsiteY1" fmla="*/ 3003475 h 3007053"/>
              <a:gd name="connsiteX0" fmla="*/ 309064 w 1363646"/>
              <a:gd name="connsiteY0" fmla="*/ 1094714 h 3007053"/>
              <a:gd name="connsiteX1" fmla="*/ 1039726 w 1363646"/>
              <a:gd name="connsiteY1" fmla="*/ 1094714 h 3007053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  <a:gd name="connsiteX0" fmla="*/ 1014840 w 1363646"/>
              <a:gd name="connsiteY0" fmla="*/ 2955406 h 3055193"/>
              <a:gd name="connsiteX1" fmla="*/ 1363646 w 1363646"/>
              <a:gd name="connsiteY1" fmla="*/ 3003475 h 3055193"/>
              <a:gd name="connsiteX0" fmla="*/ 309064 w 1363646"/>
              <a:gd name="connsiteY0" fmla="*/ 1094714 h 3055193"/>
              <a:gd name="connsiteX1" fmla="*/ 1039726 w 1363646"/>
              <a:gd name="connsiteY1" fmla="*/ 1094714 h 305519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46" h="3055193" stroke="0" extrusionOk="0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  <a:path w="1363646" h="3055193" fill="darkenLess" extrusionOk="0">
                <a:moveTo>
                  <a:pt x="1014840" y="2955406"/>
                </a:moveTo>
                <a:cubicBezTo>
                  <a:pt x="1051734" y="3015879"/>
                  <a:pt x="1145777" y="3117627"/>
                  <a:pt x="1363646" y="3003475"/>
                </a:cubicBezTo>
              </a:path>
              <a:path w="1363646" h="3055193" fill="none" extrusionOk="0">
                <a:moveTo>
                  <a:pt x="309064" y="1094714"/>
                </a:moveTo>
                <a:cubicBezTo>
                  <a:pt x="552903" y="927251"/>
                  <a:pt x="796457" y="927251"/>
                  <a:pt x="1039726" y="1094714"/>
                </a:cubicBezTo>
              </a:path>
              <a:path w="1363646" h="3055193" fill="none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6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5" y="1200151"/>
            <a:ext cx="8820980" cy="33944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9600" spc="-96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96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endParaRPr lang="en-US" sz="9600" dirty="0">
              <a:solidFill>
                <a:schemeClr val="bg1">
                  <a:lumMod val="65000"/>
                </a:schemeClr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10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7E35-8143-4A29-BD04-2911722F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AAF5-B719-450F-B776-C378F150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253917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¯1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¯2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1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PL333" panose="020B0700000202000203" pitchFamily="34" charset="0"/>
              </a:rPr>
              <a:t>'A'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96536-210C-40EA-98D4-11DA5C0981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234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816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spc="-3000" dirty="0">
                <a:solidFill>
                  <a:srgbClr val="00B0F0"/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GB" dirty="0">
                <a:latin typeface="APL385 Unicode" panose="020B0709000202000203" pitchFamily="49" charset="0"/>
              </a:rPr>
              <a:t>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247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1 2        1 2 </a:t>
            </a:r>
            <a:r>
              <a:rPr lang="en-GB" sz="3000" spc="-3000" dirty="0">
                <a:latin typeface="APL385 Unicode" panose="020B0709000202000203" pitchFamily="49" charset="0"/>
              </a:rPr>
              <a:t>3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1 2        1 2 3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latin typeface="APL385 Unicode" panose="020B0709000202000203" pitchFamily="49" charset="0"/>
              </a:rPr>
              <a:t>        </a:t>
            </a:r>
            <a:endParaRPr lang="en-US" sz="3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0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↓John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│Roger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│Adam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│Morten│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│Jay 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506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</a:t>
            </a:r>
            <a:r>
              <a:rPr lang="en-GB" sz="3000" spc="-3000" dirty="0">
                <a:latin typeface="APL385 Unicode" panose="020B0709000202000203" pitchFamily="49" charset="0"/>
              </a:rPr>
              <a:t>3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1 2 3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    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578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</a:t>
            </a:r>
            <a:r>
              <a:rPr lang="en-GB" sz="3000" dirty="0">
                <a:solidFill>
                  <a:srgbClr val="FF9421"/>
                </a:solidFill>
                <a:latin typeface="APL385 Unicode" panose="020B0709000202000203" pitchFamily="49" charset="0"/>
              </a:rPr>
              <a:t>1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rgbClr val="7C7DCF"/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rgbClr val="7C7DCF"/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</a:t>
            </a:r>
            <a:r>
              <a:rPr lang="en-GB" sz="3000" dirty="0">
                <a:solidFill>
                  <a:srgbClr val="FF9421"/>
                </a:solidFill>
                <a:latin typeface="APL385 Unicode" panose="020B0709000202000203" pitchFamily="49" charset="0"/>
              </a:rPr>
              <a:t>1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endParaRPr lang="en-GB" sz="3000" dirty="0">
              <a:solidFill>
                <a:srgbClr val="7C7DC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1 2 3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    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</a:t>
            </a:r>
            <a:r>
              <a:rPr lang="en-GB" sz="3000" dirty="0">
                <a:solidFill>
                  <a:srgbClr val="FF9421"/>
                </a:solidFill>
                <a:latin typeface="APL385 Unicode" panose="020B0709000202000203" pitchFamily="49" charset="0"/>
              </a:rPr>
              <a:t>1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rgbClr val="7C7DCF"/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rgbClr val="7C7DCF"/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</a:t>
            </a:r>
            <a:r>
              <a:rPr lang="en-GB" sz="3000" dirty="0">
                <a:solidFill>
                  <a:srgbClr val="FF9421"/>
                </a:solidFill>
                <a:latin typeface="APL385 Unicode" panose="020B0709000202000203" pitchFamily="49" charset="0"/>
              </a:rPr>
              <a:t>1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endParaRPr lang="en-GB" sz="3000" dirty="0">
              <a:solidFill>
                <a:srgbClr val="7C7DC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1 2 3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    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53187A7-19EE-41C0-A48E-6D09E3E74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 descr=" 5">
            <a:extLst>
              <a:ext uri="{FF2B5EF4-FFF2-40B4-BE49-F238E27FC236}">
                <a16:creationId xmlns:a16="http://schemas.microsoft.com/office/drawing/2014/main" id="{B6E3C6F1-05E1-4454-996C-AAC7ED1CC210}"/>
              </a:ext>
            </a:extLst>
          </p:cNvPr>
          <p:cNvSpPr txBox="1"/>
          <p:nvPr/>
        </p:nvSpPr>
        <p:spPr>
          <a:xfrm>
            <a:off x="3311860" y="2344406"/>
            <a:ext cx="67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endParaRPr lang="en-GB" sz="32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Symbola" panose="02020503060805020204" pitchFamily="18" charset="0"/>
              <a:ea typeface="Symbola" panose="02020503060805020204" pitchFamily="18" charset="0"/>
              <a:cs typeface="Everson Mon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5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Adam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└─────┘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695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Adam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└─────┘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5576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Adam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└─────┘   └─────┘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7785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┌→────┐   ┌→────┐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d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latin typeface="APL385 Unicode" panose="020B0709000202000203" pitchFamily="49" charset="0"/>
              </a:rPr>
              <a:t>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└─────┘   └─────┘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43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4498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841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85 Unicode" panose="020B0709000202000203" pitchFamily="49" charset="0"/>
              </a:rPr>
              <a:t>        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15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	    ⍋mat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      3 5 1 4 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↓John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│Roger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│Adam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│Morten│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│Jay 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64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scalar	</a:t>
            </a: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'A'	  'APL'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A	APL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endParaRPr lang="en-US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	</a:t>
            </a: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1-row matrix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⍴'APL'	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⍴'APL'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APL	APL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185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recap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57684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simple scalars</a:t>
            </a: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 err="1"/>
              <a:t>nums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chars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same shape</a:t>
            </a:r>
            <a:r>
              <a:rPr lang="en-GB" dirty="0"/>
              <a:t>	item-by-item in ravel order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unequal shape	</a:t>
            </a:r>
            <a:r>
              <a:rPr lang="en-GB" dirty="0"/>
              <a:t>pad with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dirty="0"/>
              <a:t>	</a:t>
            </a:r>
            <a:r>
              <a:rPr lang="en-GB" b="1" dirty="0">
                <a:latin typeface="Titillium Web" panose="00000500000000000000" pitchFamily="2" charset="0"/>
              </a:rPr>
              <a:t>unequal rank</a:t>
            </a:r>
            <a:r>
              <a:rPr lang="en-GB" dirty="0"/>
              <a:t>	prefix shape with 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/>
              <a:t>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4505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698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2 0 0⍴⍬		0 0 3⍴''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812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4868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0 0⍴⍬		0 0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⍴''</a:t>
            </a:r>
          </a:p>
          <a:p>
            <a:pPr>
              <a:spcBef>
                <a:spcPts val="0"/>
              </a:spcBef>
              <a:buChar char=" "/>
              <a:tabLst>
                <a:tab pos="2286000" algn="ctr"/>
                <a:tab pos="4114800" algn="ctr"/>
                <a:tab pos="5943600" algn="ctr"/>
              </a:tabLst>
            </a:pPr>
            <a:r>
              <a:rPr lang="en-US">
                <a:latin typeface="APL385 Unicode" panose="020B0709000202000203" pitchFamily="49" charset="0"/>
              </a:rPr>
              <a:t> </a:t>
            </a:r>
            <a:r>
              <a:rPr lang="en-US">
                <a:solidFill>
                  <a:srgbClr val="FF9421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B0F0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 </a:t>
            </a:r>
            <a:r>
              <a:rPr lang="en-US">
                <a:solidFill>
                  <a:srgbClr val="FF9421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</a:t>
            </a:r>
            <a:r>
              <a:rPr lang="en-US">
                <a:solidFill>
                  <a:srgbClr val="00B0F0"/>
                </a:solidFill>
                <a:latin typeface="APL385 Unicode" panose="020B0709000202000203" pitchFamily="49" charset="0"/>
              </a:rPr>
              <a:t> </a:t>
            </a:r>
            <a:r>
              <a:rPr lang="en-US">
                <a:latin typeface="APL385 Unicode" panose="020B0709000202000203" pitchFamily="49" charset="0"/>
              </a:rPr>
              <a:t>  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0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4868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0 0⍴⍬		0 0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	</a:t>
            </a:r>
            <a:r>
              <a:rPr lang="en-US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0 </a:t>
            </a:r>
            <a:r>
              <a:rPr lang="en-US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⍴⍬		</a:t>
            </a:r>
            <a:r>
              <a:rPr lang="en-US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 0 </a:t>
            </a:r>
            <a:r>
              <a:rPr lang="en-US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APL385 Unicode" panose="020B0709000202000203" pitchFamily="49" charset="0"/>
              </a:rPr>
              <a:t>⍴''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 descr=" 4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7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latin typeface="APL385 Unicode" panose="020B0709000202000203" pitchFamily="49" charset="0"/>
              </a:rPr>
              <a:t>	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0 0 3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''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</a:t>
            </a:r>
            <a:r>
              <a:rPr lang="en-US" dirty="0"/>
              <a:t>prototypical items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 ''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/>
              <a:t>or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 </a:t>
            </a:r>
            <a:r>
              <a:rPr lang="en-US" dirty="0"/>
              <a:t>original shapes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0 0 3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4055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2 0 0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latin typeface="APL385 Unicode" panose="020B0709000202000203" pitchFamily="49" charset="0"/>
              </a:rPr>
              <a:t>	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0 0 3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''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</a:t>
            </a:r>
            <a:r>
              <a:rPr lang="en-US" dirty="0"/>
              <a:t>prototypical items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 ''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2 0 0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original shapes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0 0 3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6384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latin typeface="APL385 Unicode" panose="020B0709000202000203" pitchFamily="49" charset="0"/>
              </a:rPr>
              <a:t>	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0 0 3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⍬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⍬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prototypical items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⍬ 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 </a:t>
            </a:r>
            <a:r>
              <a:rPr lang="en-US" dirty="0"/>
              <a:t>original shapes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0 0 3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3739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2860675" algn="l"/>
                <a:tab pos="5318125" algn="l"/>
              </a:tabLst>
            </a:pPr>
            <a:r>
              <a:rPr lang="en-US" dirty="0"/>
              <a:t>TAO Rules</a:t>
            </a:r>
            <a:endParaRPr lang="en-GB" b="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simple scalars</a:t>
            </a: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 err="1"/>
              <a:t>nums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chars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same shape</a:t>
            </a:r>
            <a:r>
              <a:rPr lang="en-GB" dirty="0"/>
              <a:t>	item-by-item in ravel order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unequal shape	</a:t>
            </a:r>
            <a:r>
              <a:rPr lang="en-GB" dirty="0"/>
              <a:t>pad with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dirty="0"/>
              <a:t>	</a:t>
            </a:r>
            <a:r>
              <a:rPr lang="en-GB" b="1" dirty="0">
                <a:latin typeface="Titillium Web" panose="00000500000000000000" pitchFamily="2" charset="0"/>
              </a:rPr>
              <a:t>unequal rank</a:t>
            </a:r>
            <a:r>
              <a:rPr lang="en-GB" dirty="0"/>
              <a:t>	prefix shape with 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/>
              <a:t>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dirty="0"/>
              <a:t>	</a:t>
            </a:r>
            <a:r>
              <a:rPr lang="en-US" b="1" dirty="0">
                <a:latin typeface="Titillium Web" panose="00000500000000000000" pitchFamily="2" charset="0"/>
              </a:rPr>
              <a:t>both empty</a:t>
            </a:r>
            <a:r>
              <a:rPr lang="en-US" dirty="0"/>
              <a:t>	type then shape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3773-9DE6-4B48-80D0-10902A8F67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6338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5E59-3642-42C6-B373-3BA78250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Scope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A3B6-07FC-4508-BB8F-AAAE3316C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 ⍋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 ⍒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PL385 Unicode" panose="020B0709000202000203" pitchFamily="49" charset="0"/>
              </a:rPr>
              <a:t>⍺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  <a:endParaRPr lang="en-GB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842C9-BD7D-48F0-87EF-36111E791F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8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14094</TotalTime>
  <Words>1855</Words>
  <Application>Microsoft Office PowerPoint</Application>
  <PresentationFormat>On-screen Show (16:9)</PresentationFormat>
  <Paragraphs>687</Paragraphs>
  <Slides>108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3" baseType="lpstr">
      <vt:lpstr>Wingdings</vt:lpstr>
      <vt:lpstr>Arial</vt:lpstr>
      <vt:lpstr>Symbola</vt:lpstr>
      <vt:lpstr>Titillium Web</vt:lpstr>
      <vt:lpstr>APL385 Unicode</vt:lpstr>
      <vt:lpstr>Klavika Medium</vt:lpstr>
      <vt:lpstr>APL333</vt:lpstr>
      <vt:lpstr>Everson Mono</vt:lpstr>
      <vt:lpstr>Titillium Web Black</vt:lpstr>
      <vt:lpstr>Calibri</vt:lpstr>
      <vt:lpstr>Courier New</vt:lpstr>
      <vt:lpstr>Times New Roman</vt:lpstr>
      <vt:lpstr>ＭＳ Ｐゴシック</vt:lpstr>
      <vt:lpstr>Titillium Web SemiBold</vt:lpstr>
      <vt:lpstr>Office Theme</vt:lpstr>
      <vt:lpstr>Total Array Ordering</vt:lpstr>
      <vt:lpstr>Grading</vt:lpstr>
      <vt:lpstr>Grading</vt:lpstr>
      <vt:lpstr>Grading</vt:lpstr>
      <vt:lpstr>Major Cells: Vector</vt:lpstr>
      <vt:lpstr>Major Cells: Matrix</vt:lpstr>
      <vt:lpstr>Major Cells: Cube</vt:lpstr>
      <vt:lpstr>Major Cells: mat</vt:lpstr>
      <vt:lpstr>Major Cells: mat     ⍋mat</vt:lpstr>
      <vt:lpstr>Major Cells: mat     ⍋mat</vt:lpstr>
      <vt:lpstr>Major Cells: mat mat[⍋mat;]</vt:lpstr>
      <vt:lpstr>Sorting mat[⍋mat;]</vt:lpstr>
      <vt:lpstr>Sorting mat[⍋mat;]</vt:lpstr>
      <vt:lpstr>Sorting mat[⍋mat;]</vt:lpstr>
      <vt:lpstr>Sorting mat[⍋mat;]</vt:lpstr>
      <vt:lpstr>Sorting mat[⍋mat;]</vt:lpstr>
      <vt:lpstr>Sorting mat[⍋mat;]</vt:lpstr>
      <vt:lpstr>Sorting</vt:lpstr>
      <vt:lpstr>Sorting</vt:lpstr>
      <vt:lpstr>Sorting</vt:lpstr>
      <vt:lpstr>Sorting</vt:lpstr>
      <vt:lpstr>Sorting</vt:lpstr>
      <vt:lpstr>PowerPoint Presentation</vt:lpstr>
      <vt:lpstr>PowerPoint Presentation</vt:lpstr>
      <vt:lpstr>History</vt:lpstr>
      <vt:lpstr>History</vt:lpstr>
      <vt:lpstr>History</vt:lpstr>
      <vt:lpstr>History</vt:lpstr>
      <vt:lpstr>History</vt:lpstr>
      <vt:lpstr>Total Array Ordering</vt:lpstr>
      <vt:lpstr>Total Array Ordering</vt:lpstr>
      <vt:lpstr>Total Array Ordering</vt:lpstr>
      <vt:lpstr>TAO</vt:lpstr>
      <vt:lpstr>TAO Rules</vt:lpstr>
      <vt:lpstr>TAO</vt:lpstr>
      <vt:lpstr>TAO</vt:lpstr>
      <vt:lpstr>TAO</vt:lpstr>
      <vt:lpstr>TAO Rules</vt:lpstr>
      <vt:lpstr>TAO Rules</vt:lpstr>
      <vt:lpstr>TAO Rules</vt:lpstr>
      <vt:lpstr>TAO Rules</vt:lpstr>
      <vt:lpstr>TAO Rules</vt:lpstr>
      <vt:lpstr>TAO Rules: simple scalars</vt:lpstr>
      <vt:lpstr>TAO Rules: simple scalars</vt:lpstr>
      <vt:lpstr>TAO Rules: simple scalars</vt:lpstr>
      <vt:lpstr>TAO Rules: simple scalars</vt:lpstr>
      <vt:lpstr>TAO Rules: simple scalars</vt:lpstr>
      <vt:lpstr>TAO Rules: simple scalars</vt:lpstr>
      <vt:lpstr>TAO Rules: simple scalars</vt:lpstr>
      <vt:lpstr>TAO Rules: same shape</vt:lpstr>
      <vt:lpstr>TAO Rules: same shape</vt:lpstr>
      <vt:lpstr>TAO Rules: same shape</vt:lpstr>
      <vt:lpstr>TAO Rules: same shape</vt:lpstr>
      <vt:lpstr>TAO Rules: same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recap</vt:lpstr>
      <vt:lpstr>TAO Rules: empty arrays</vt:lpstr>
      <vt:lpstr>TAO Rules: empty arrays</vt:lpstr>
      <vt:lpstr>TAO Rules: empty arrays</vt:lpstr>
      <vt:lpstr>TAO Rules: empty arrays</vt:lpstr>
      <vt:lpstr>TAO Rules: empty arrays</vt:lpstr>
      <vt:lpstr>TAO Rules: empty arrays</vt:lpstr>
      <vt:lpstr>TAO Rules</vt:lpstr>
      <vt:lpstr>TAO Scope</vt:lpstr>
      <vt:lpstr>TAO: a true team effort</vt:lpstr>
      <vt:lpstr>TAO: a true team effort</vt:lpstr>
      <vt:lpstr>TAO: a true team effort</vt:lpstr>
      <vt:lpstr>TAO: a true team effort</vt:lpstr>
      <vt:lpstr>TAO: a true team effort</vt:lpstr>
      <vt:lpstr>Demo</vt:lpstr>
      <vt:lpstr>Demo</vt:lpstr>
      <vt:lpstr>Features coming in version 17.0</vt:lpstr>
      <vt:lpstr>Webinars on Thursdays at 15:00 UTC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176</cp:revision>
  <dcterms:created xsi:type="dcterms:W3CDTF">2016-07-29T08:25:06Z</dcterms:created>
  <dcterms:modified xsi:type="dcterms:W3CDTF">2018-03-26T11:35:28Z</dcterms:modified>
</cp:coreProperties>
</file>